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Default Extension="gif" ContentType="image/gif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3" r:id="rId2"/>
    <p:sldMasterId id="2147483676" r:id="rId3"/>
  </p:sldMasterIdLst>
  <p:notesMasterIdLst>
    <p:notesMasterId r:id="rId25"/>
  </p:notesMasterIdLst>
  <p:sldIdLst>
    <p:sldId id="265" r:id="rId4"/>
    <p:sldId id="287" r:id="rId5"/>
    <p:sldId id="304" r:id="rId6"/>
    <p:sldId id="284" r:id="rId7"/>
    <p:sldId id="285" r:id="rId8"/>
    <p:sldId id="257" r:id="rId9"/>
    <p:sldId id="305" r:id="rId10"/>
    <p:sldId id="294" r:id="rId11"/>
    <p:sldId id="309" r:id="rId12"/>
    <p:sldId id="268" r:id="rId13"/>
    <p:sldId id="270" r:id="rId14"/>
    <p:sldId id="272" r:id="rId15"/>
    <p:sldId id="277" r:id="rId16"/>
    <p:sldId id="282" r:id="rId17"/>
    <p:sldId id="286" r:id="rId18"/>
    <p:sldId id="299" r:id="rId19"/>
    <p:sldId id="314" r:id="rId20"/>
    <p:sldId id="315" r:id="rId21"/>
    <p:sldId id="316" r:id="rId22"/>
    <p:sldId id="318" r:id="rId23"/>
    <p:sldId id="283" r:id="rId2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1657" autoAdjust="0"/>
  </p:normalViewPr>
  <p:slideViewPr>
    <p:cSldViewPr>
      <p:cViewPr varScale="1">
        <p:scale>
          <a:sx n="81" d="100"/>
          <a:sy n="81" d="100"/>
        </p:scale>
        <p:origin x="-144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Zielony\Desktop\Prezentacja\Prognoza%20GUS%20(version%201)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o%20prezentacji%20dot.%20nowej%20perspektywy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"/>
  <c:chart>
    <c:plotArea>
      <c:layout>
        <c:manualLayout>
          <c:layoutTarget val="inner"/>
          <c:xMode val="edge"/>
          <c:yMode val="edge"/>
          <c:x val="0.1002172645086031"/>
          <c:y val="5.6085522572765133E-2"/>
          <c:w val="0.87817779721979305"/>
          <c:h val="0.72102843085548973"/>
        </c:manualLayout>
      </c:layout>
      <c:barChart>
        <c:barDir val="col"/>
        <c:grouping val="percentStacked"/>
        <c:ser>
          <c:idx val="0"/>
          <c:order val="0"/>
          <c:tx>
            <c:strRef>
              <c:f>Arkusz1!$B$20</c:f>
              <c:strCache>
                <c:ptCount val="1"/>
                <c:pt idx="0">
                  <c:v>0-17</c:v>
                </c:pt>
              </c:strCache>
            </c:strRef>
          </c:tx>
          <c:dLbls>
            <c:showVal val="1"/>
          </c:dLbls>
          <c:cat>
            <c:numRef>
              <c:f>Arkusz1!$C$19:$H$19</c:f>
              <c:numCache>
                <c:formatCode>General</c:formatCode>
                <c:ptCount val="6"/>
                <c:pt idx="0">
                  <c:v>2010</c:v>
                </c:pt>
                <c:pt idx="1">
                  <c:v>2015</c:v>
                </c:pt>
                <c:pt idx="2">
                  <c:v>2020</c:v>
                </c:pt>
                <c:pt idx="3">
                  <c:v>2025</c:v>
                </c:pt>
                <c:pt idx="4">
                  <c:v>2030</c:v>
                </c:pt>
                <c:pt idx="5">
                  <c:v>2035</c:v>
                </c:pt>
              </c:numCache>
            </c:numRef>
          </c:cat>
          <c:val>
            <c:numRef>
              <c:f>'[Prognoza GUS (version 1).xls]Arkusz1'!$J$20,'[Prognoza GUS (version 1).xls]Arkusz1'!$L$20,'[Prognoza GUS (version 1).xls]Arkusz1'!$N$20</c:f>
              <c:numCache>
                <c:formatCode>0%</c:formatCode>
                <c:ptCount val="3"/>
                <c:pt idx="0">
                  <c:v>0.18197538571791513</c:v>
                </c:pt>
                <c:pt idx="1">
                  <c:v>0.18207331329224949</c:v>
                </c:pt>
                <c:pt idx="2">
                  <c:v>0.15647762628966147</c:v>
                </c:pt>
              </c:numCache>
            </c:numRef>
          </c:val>
        </c:ser>
        <c:ser>
          <c:idx val="1"/>
          <c:order val="1"/>
          <c:tx>
            <c:strRef>
              <c:f>Arkusz1!$B$21</c:f>
              <c:strCache>
                <c:ptCount val="1"/>
                <c:pt idx="0">
                  <c:v>18-44</c:v>
                </c:pt>
              </c:strCache>
            </c:strRef>
          </c:tx>
          <c:dLbls>
            <c:showVal val="1"/>
          </c:dLbls>
          <c:cat>
            <c:numRef>
              <c:f>Arkusz1!$C$19:$H$19</c:f>
              <c:numCache>
                <c:formatCode>General</c:formatCode>
                <c:ptCount val="6"/>
                <c:pt idx="0">
                  <c:v>2010</c:v>
                </c:pt>
                <c:pt idx="1">
                  <c:v>2015</c:v>
                </c:pt>
                <c:pt idx="2">
                  <c:v>2020</c:v>
                </c:pt>
                <c:pt idx="3">
                  <c:v>2025</c:v>
                </c:pt>
                <c:pt idx="4">
                  <c:v>2030</c:v>
                </c:pt>
                <c:pt idx="5">
                  <c:v>2035</c:v>
                </c:pt>
              </c:numCache>
            </c:numRef>
          </c:cat>
          <c:val>
            <c:numRef>
              <c:f>'[Prognoza GUS (version 1).xls]Arkusz1'!$J$21,'[Prognoza GUS (version 1).xls]Arkusz1'!$L$21,'[Prognoza GUS (version 1).xls]Arkusz1'!$N$21</c:f>
              <c:numCache>
                <c:formatCode>0%</c:formatCode>
                <c:ptCount val="3"/>
                <c:pt idx="0">
                  <c:v>0.39470232829762891</c:v>
                </c:pt>
                <c:pt idx="1">
                  <c:v>0.34249913089862077</c:v>
                </c:pt>
                <c:pt idx="2">
                  <c:v>0.30100859140408487</c:v>
                </c:pt>
              </c:numCache>
            </c:numRef>
          </c:val>
        </c:ser>
        <c:ser>
          <c:idx val="2"/>
          <c:order val="2"/>
          <c:tx>
            <c:strRef>
              <c:f>Arkusz1!$B$22</c:f>
              <c:strCache>
                <c:ptCount val="1"/>
                <c:pt idx="0">
                  <c:v>45-59/64</c:v>
                </c:pt>
              </c:strCache>
            </c:strRef>
          </c:tx>
          <c:dLbls>
            <c:showVal val="1"/>
          </c:dLbls>
          <c:cat>
            <c:numRef>
              <c:f>Arkusz1!$C$19:$H$19</c:f>
              <c:numCache>
                <c:formatCode>General</c:formatCode>
                <c:ptCount val="6"/>
                <c:pt idx="0">
                  <c:v>2010</c:v>
                </c:pt>
                <c:pt idx="1">
                  <c:v>2015</c:v>
                </c:pt>
                <c:pt idx="2">
                  <c:v>2020</c:v>
                </c:pt>
                <c:pt idx="3">
                  <c:v>2025</c:v>
                </c:pt>
                <c:pt idx="4">
                  <c:v>2030</c:v>
                </c:pt>
                <c:pt idx="5">
                  <c:v>2035</c:v>
                </c:pt>
              </c:numCache>
            </c:numRef>
          </c:cat>
          <c:val>
            <c:numRef>
              <c:f>'[Prognoza GUS (version 1).xls]Arkusz1'!$J$22,'[Prognoza GUS (version 1).xls]Arkusz1'!$L$22,'[Prognoza GUS (version 1).xls]Arkusz1'!$N$22</c:f>
              <c:numCache>
                <c:formatCode>0%</c:formatCode>
                <c:ptCount val="3"/>
                <c:pt idx="0">
                  <c:v>0.22918472427665337</c:v>
                </c:pt>
                <c:pt idx="1">
                  <c:v>0.23511914802288977</c:v>
                </c:pt>
                <c:pt idx="2">
                  <c:v>0.27519337125711618</c:v>
                </c:pt>
              </c:numCache>
            </c:numRef>
          </c:val>
        </c:ser>
        <c:ser>
          <c:idx val="3"/>
          <c:order val="3"/>
          <c:tx>
            <c:strRef>
              <c:f>Arkusz1!$B$23</c:f>
              <c:strCache>
                <c:ptCount val="1"/>
                <c:pt idx="0">
                  <c:v>60+/65+</c:v>
                </c:pt>
              </c:strCache>
            </c:strRef>
          </c:tx>
          <c:dLbls>
            <c:showVal val="1"/>
          </c:dLbls>
          <c:cat>
            <c:numRef>
              <c:f>Arkusz1!$C$19:$H$19</c:f>
              <c:numCache>
                <c:formatCode>General</c:formatCode>
                <c:ptCount val="6"/>
                <c:pt idx="0">
                  <c:v>2010</c:v>
                </c:pt>
                <c:pt idx="1">
                  <c:v>2015</c:v>
                </c:pt>
                <c:pt idx="2">
                  <c:v>2020</c:v>
                </c:pt>
                <c:pt idx="3">
                  <c:v>2025</c:v>
                </c:pt>
                <c:pt idx="4">
                  <c:v>2030</c:v>
                </c:pt>
                <c:pt idx="5">
                  <c:v>2035</c:v>
                </c:pt>
              </c:numCache>
            </c:numRef>
          </c:cat>
          <c:val>
            <c:numRef>
              <c:f>'[Prognoza GUS (version 1).xls]Arkusz1'!$J$23,'[Prognoza GUS (version 1).xls]Arkusz1'!$L$23,'[Prognoza GUS (version 1).xls]Arkusz1'!$N$23</c:f>
              <c:numCache>
                <c:formatCode>0%</c:formatCode>
                <c:ptCount val="3"/>
                <c:pt idx="0">
                  <c:v>0.19413756170780358</c:v>
                </c:pt>
                <c:pt idx="1">
                  <c:v>0.24030840778624057</c:v>
                </c:pt>
                <c:pt idx="2">
                  <c:v>0.26732041104913895</c:v>
                </c:pt>
              </c:numCache>
            </c:numRef>
          </c:val>
        </c:ser>
        <c:dLbls/>
        <c:overlap val="100"/>
        <c:axId val="76330880"/>
        <c:axId val="76332416"/>
      </c:barChart>
      <c:catAx>
        <c:axId val="76330880"/>
        <c:scaling>
          <c:orientation val="minMax"/>
        </c:scaling>
        <c:axPos val="b"/>
        <c:numFmt formatCode="General" sourceLinked="1"/>
        <c:tickLblPos val="nextTo"/>
        <c:crossAx val="76332416"/>
        <c:crosses val="autoZero"/>
        <c:auto val="1"/>
        <c:lblAlgn val="ctr"/>
        <c:lblOffset val="100"/>
      </c:catAx>
      <c:valAx>
        <c:axId val="76332416"/>
        <c:scaling>
          <c:orientation val="minMax"/>
        </c:scaling>
        <c:axPos val="l"/>
        <c:numFmt formatCode="0%" sourceLinked="1"/>
        <c:tickLblPos val="nextTo"/>
        <c:crossAx val="763308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6358203968222604"/>
          <c:y val="0.89451326046930668"/>
          <c:w val="0.69293642314811266"/>
          <c:h val="8.1606142515767782E-2"/>
        </c:manualLayout>
      </c:layout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"/>
  <c:chart>
    <c:plotArea>
      <c:layout>
        <c:manualLayout>
          <c:layoutTarget val="inner"/>
          <c:xMode val="edge"/>
          <c:yMode val="edge"/>
          <c:x val="0.10169995417239511"/>
          <c:y val="2.7653594271589851E-2"/>
          <c:w val="0.91269982747369227"/>
          <c:h val="0.89563212941838799"/>
        </c:manualLayout>
      </c:layout>
      <c:barChart>
        <c:barDir val="col"/>
        <c:grouping val="clustered"/>
        <c:ser>
          <c:idx val="0"/>
          <c:order val="0"/>
          <c:tx>
            <c:strRef>
              <c:f>'Wykres 1'!$I$11</c:f>
              <c:strCache>
                <c:ptCount val="1"/>
                <c:pt idx="0">
                  <c:v>Mężczyźni</c:v>
                </c:pt>
              </c:strCache>
            </c:strRef>
          </c:tx>
          <c:cat>
            <c:strRef>
              <c:f>'Wykres 1'!$H$12:$H$21</c:f>
              <c:strCache>
                <c:ptCount val="10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</c:strCache>
            </c:strRef>
          </c:cat>
          <c:val>
            <c:numRef>
              <c:f>'Wykres 1'!$I$12:$I$21</c:f>
              <c:numCache>
                <c:formatCode>#,##0.0</c:formatCode>
                <c:ptCount val="10"/>
                <c:pt idx="0">
                  <c:v>-10.100000000000001</c:v>
                </c:pt>
                <c:pt idx="1">
                  <c:v>-3.4000000000000057</c:v>
                </c:pt>
                <c:pt idx="2">
                  <c:v>4.9000000000000083</c:v>
                </c:pt>
                <c:pt idx="3">
                  <c:v>3.4000000000000057</c:v>
                </c:pt>
                <c:pt idx="4">
                  <c:v>1.0999999999999934</c:v>
                </c:pt>
                <c:pt idx="5">
                  <c:v>-0.70000000000000284</c:v>
                </c:pt>
                <c:pt idx="6">
                  <c:v>-4.5</c:v>
                </c:pt>
                <c:pt idx="7">
                  <c:v>-8.5</c:v>
                </c:pt>
                <c:pt idx="8">
                  <c:v>-8.3000000000000025</c:v>
                </c:pt>
                <c:pt idx="9">
                  <c:v>-8.7000000000000011</c:v>
                </c:pt>
              </c:numCache>
            </c:numRef>
          </c:val>
        </c:ser>
        <c:ser>
          <c:idx val="1"/>
          <c:order val="1"/>
          <c:tx>
            <c:strRef>
              <c:f>'Wykres 1'!$J$11</c:f>
              <c:strCache>
                <c:ptCount val="1"/>
                <c:pt idx="0">
                  <c:v>Kobiety</c:v>
                </c:pt>
              </c:strCache>
            </c:strRef>
          </c:tx>
          <c:cat>
            <c:strRef>
              <c:f>'Wykres 1'!$H$12:$H$21</c:f>
              <c:strCache>
                <c:ptCount val="10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</c:strCache>
            </c:strRef>
          </c:cat>
          <c:val>
            <c:numRef>
              <c:f>'Wykres 1'!$J$12:$J$21</c:f>
              <c:numCache>
                <c:formatCode>#,##0.0</c:formatCode>
                <c:ptCount val="10"/>
                <c:pt idx="0">
                  <c:v>-11.4</c:v>
                </c:pt>
                <c:pt idx="1">
                  <c:v>-11.600000000000001</c:v>
                </c:pt>
                <c:pt idx="2">
                  <c:v>-1.5</c:v>
                </c:pt>
                <c:pt idx="3">
                  <c:v>0.59999999999999454</c:v>
                </c:pt>
                <c:pt idx="4">
                  <c:v>3.5</c:v>
                </c:pt>
                <c:pt idx="5">
                  <c:v>3.2000000000000042</c:v>
                </c:pt>
                <c:pt idx="6">
                  <c:v>1.5999999999999934</c:v>
                </c:pt>
                <c:pt idx="7">
                  <c:v>-3.1999999999999877</c:v>
                </c:pt>
                <c:pt idx="8">
                  <c:v>-16.100000000000001</c:v>
                </c:pt>
                <c:pt idx="9">
                  <c:v>-11</c:v>
                </c:pt>
              </c:numCache>
            </c:numRef>
          </c:val>
        </c:ser>
        <c:dLbls/>
        <c:axId val="76827264"/>
        <c:axId val="76853632"/>
      </c:barChart>
      <c:catAx>
        <c:axId val="76827264"/>
        <c:scaling>
          <c:orientation val="minMax"/>
        </c:scaling>
        <c:axPos val="b"/>
        <c:numFmt formatCode="General" sourceLinked="1"/>
        <c:tickLblPos val="low"/>
        <c:txPr>
          <a:bodyPr/>
          <a:lstStyle/>
          <a:p>
            <a:pPr>
              <a:defRPr sz="1400"/>
            </a:pPr>
            <a:endParaRPr lang="pl-PL"/>
          </a:p>
        </c:txPr>
        <c:crossAx val="76853632"/>
        <c:crosses val="autoZero"/>
        <c:auto val="1"/>
        <c:lblAlgn val="ctr"/>
        <c:lblOffset val="100"/>
      </c:catAx>
      <c:valAx>
        <c:axId val="76853632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768272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3122259717535309"/>
          <c:y val="5.7509109904951221E-2"/>
          <c:w val="0.44886292139972817"/>
          <c:h val="7.4970313176872319E-2"/>
        </c:manualLayout>
      </c:layout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0.7975</cdr:x>
      <cdr:y>0.80182</cdr:y>
    </cdr:from>
    <cdr:to>
      <cdr:x>0.89063</cdr:x>
      <cdr:y>0.90327</cdr:y>
    </cdr:to>
    <cdr:sp macro="" textlink="">
      <cdr:nvSpPr>
        <cdr:cNvPr id="3" name="Prostokąt 2"/>
        <cdr:cNvSpPr/>
      </cdr:nvSpPr>
      <cdr:spPr>
        <a:xfrm xmlns:a="http://schemas.openxmlformats.org/drawingml/2006/main">
          <a:off x="6563106" y="3118579"/>
          <a:ext cx="766404" cy="39457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pl-PL" sz="1800" dirty="0" smtClean="0">
              <a:solidFill>
                <a:schemeClr val="tx1"/>
              </a:solidFill>
            </a:rPr>
            <a:t>2035</a:t>
          </a:r>
          <a:endParaRPr lang="pl-PL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0.50875</cdr:x>
      <cdr:y>0.80182</cdr:y>
    </cdr:from>
    <cdr:to>
      <cdr:x>0.62153</cdr:x>
      <cdr:y>0.8849</cdr:y>
    </cdr:to>
    <cdr:sp macro="" textlink="">
      <cdr:nvSpPr>
        <cdr:cNvPr id="4" name="Prostokąt 3"/>
        <cdr:cNvSpPr/>
      </cdr:nvSpPr>
      <cdr:spPr>
        <a:xfrm xmlns:a="http://schemas.openxmlformats.org/drawingml/2006/main">
          <a:off x="4186808" y="3118579"/>
          <a:ext cx="928124" cy="32313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l-PL" sz="1800" dirty="0" smtClean="0">
              <a:solidFill>
                <a:schemeClr val="tx1"/>
              </a:solidFill>
            </a:rPr>
            <a:t>2025</a:t>
          </a:r>
          <a:endParaRPr lang="pl-PL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0.21125</cdr:x>
      <cdr:y>0.80182</cdr:y>
    </cdr:from>
    <cdr:to>
      <cdr:x>0.30903</cdr:x>
      <cdr:y>0.90327</cdr:y>
    </cdr:to>
    <cdr:sp macro="" textlink="">
      <cdr:nvSpPr>
        <cdr:cNvPr id="5" name="Prostokąt 4"/>
        <cdr:cNvSpPr/>
      </cdr:nvSpPr>
      <cdr:spPr>
        <a:xfrm xmlns:a="http://schemas.openxmlformats.org/drawingml/2006/main">
          <a:off x="1738502" y="3118579"/>
          <a:ext cx="804661" cy="39457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l-PL" sz="1800" dirty="0" smtClean="0">
              <a:solidFill>
                <a:schemeClr val="tx1"/>
              </a:solidFill>
            </a:rPr>
            <a:t>2015</a:t>
          </a:r>
          <a:endParaRPr lang="pl-PL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FE598-3FED-4B16-9489-8D0630CF621D}" type="datetimeFigureOut">
              <a:rPr lang="pl-PL" smtClean="0"/>
              <a:pPr/>
              <a:t>2013-04-17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6D37A-A148-4B54-95DF-31C7701CE04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217797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Komentarz DAE MS: Naszym celem jest wskazanie polityki krajowej i na tym powinniśmy się skupić.</a:t>
            </a:r>
            <a:r>
              <a:rPr lang="pl-PL" baseline="0" dirty="0" smtClean="0"/>
              <a:t> Proponuję wskazanie kwestii europejskich jako kontekstu, czyli dodatku do tego co robimy na poziomie krajowym. Prezentacja ma mieć jedynie 20 minut, a nie wydaje się by była to bardzo ważna kwestia. Stąd sugestia wykreślenia słowa „europejskim”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6D37A-A148-4B54-95DF-31C7701CE040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3096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6D37A-A148-4B54-95DF-31C7701CE040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6D37A-A148-4B54-95DF-31C7701CE040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6D37A-A148-4B54-95DF-31C7701CE040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6D37A-A148-4B54-95DF-31C7701CE040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139952" y="1484784"/>
            <a:ext cx="4318248" cy="2952328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913656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CC3C-3D0F-4179-B216-B2E4AACAA244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2013-04-17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FCF6-5599-4794-BD19-C17553276F96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 txBox="1">
            <a:spLocks noChangeAspect="1"/>
          </p:cNvSpPr>
          <p:nvPr userDrawn="1"/>
        </p:nvSpPr>
        <p:spPr>
          <a:xfrm>
            <a:off x="0" y="0"/>
            <a:ext cx="5796136" cy="908720"/>
          </a:xfrm>
          <a:prstGeom prst="rect">
            <a:avLst/>
          </a:prstGeo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800" smtClean="0">
                <a:solidFill>
                  <a:prstClr val="white"/>
                </a:solidFill>
              </a:rPr>
              <a:t> </a:t>
            </a:r>
            <a:endParaRPr lang="sv-SE" sz="2800" dirty="0">
              <a:solidFill>
                <a:prstClr val="white"/>
              </a:solidFill>
            </a:endParaRPr>
          </a:p>
        </p:txBody>
      </p:sp>
      <p:pic>
        <p:nvPicPr>
          <p:cNvPr id="8" name="Picture 2" descr="Ministerstwo Pracy i Polityki Społecznej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75652" y="44624"/>
            <a:ext cx="3168348" cy="79208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xmlns="" val="4148657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757C2-70A1-4A7A-B3AE-830A9B808F7E}" type="datetimeFigureOut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2013-04-17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73613-2F94-4621-9B7E-4502D35A3014}" type="slidenum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5363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418E9-789E-4457-BF74-D781B0790B28}" type="datetimeFigureOut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2013-04-17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71F1B-5FDC-4D8C-83CB-AF2E546547F1}" type="slidenum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16470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D2A3D-B5DB-425A-9F29-46A321693B89}" type="datetimeFigureOut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2013-04-17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117BD-7655-4382-9E2C-5A0FA42F8CE0}" type="slidenum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0379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5AD29-A6FD-42C2-91F6-08D73262A354}" type="datetimeFigureOut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2013-04-17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E2DB4-5897-486B-9D5C-AB4A7CCAB639}" type="slidenum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87367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CF0EA4-096B-4E72-BC35-ACD111B1F2DB}" type="datetimeFigureOut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2013-04-17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12ECE6-7B58-4267-9FCB-239EBBB99B31}" type="slidenum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2601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C8D2C-D625-47FB-B976-89FA931E20A6}" type="datetimeFigureOut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2013-04-17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42400-E1BE-48D7-A944-209E167B31CC}" type="slidenum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7139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24F5A-CECA-479C-8463-BD280F9C6626}" type="datetimeFigureOut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2013-04-17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504FC-1FE4-4D90-82DE-C762033B1B97}" type="slidenum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71307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B82AB-0838-4A77-AD14-B029DF02CB0A}" type="datetimeFigureOut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2013-04-17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A4D0F-6937-4D34-8EC7-44E2ADF193B2}" type="slidenum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03300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191DD-C29F-4AF0-82D0-02017F17AD7C}" type="datetimeFigureOut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2013-04-17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AE4EE-0EA2-4EAA-B32D-CEC35496709D}" type="slidenum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40461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6F53F-6E66-42E9-84FF-0D9A4AB5B4E7}" type="datetimeFigureOut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2013-04-17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CBDC9-568E-4D4F-B94D-75882BEEE2F4}" type="slidenum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034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0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16833"/>
            <a:ext cx="8229600" cy="3888432"/>
          </a:xfrm>
        </p:spPr>
        <p:txBody>
          <a:bodyPr/>
          <a:lstStyle>
            <a:lvl1pPr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020272" y="6060703"/>
            <a:ext cx="1666528" cy="365125"/>
          </a:xfrm>
        </p:spPr>
        <p:txBody>
          <a:bodyPr/>
          <a:lstStyle/>
          <a:p>
            <a:fld id="{5C95FCF6-5599-4794-BD19-C17553276F96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9351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5B646-36CC-4947-B9B4-60AE27EF17E4}" type="datetimeFigureOut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2013-04-17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08AE8-DAAD-44A0-8C5E-8950A78C1D19}" type="slidenum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29798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80C45-23C9-4713-AF39-53D27C83472E}" type="datetimeFigureOut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2013-04-17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67DD2-8188-47E9-AEC0-71B1C8308514}" type="slidenum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00267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757C2-70A1-4A7A-B3AE-830A9B808F7E}" type="datetimeFigureOut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2013-04-17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73613-2F94-4621-9B7E-4502D35A3014}" type="slidenum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92939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418E9-789E-4457-BF74-D781B0790B28}" type="datetimeFigureOut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2013-04-17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71F1B-5FDC-4D8C-83CB-AF2E546547F1}" type="slidenum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99795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D2A3D-B5DB-425A-9F29-46A321693B89}" type="datetimeFigureOut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2013-04-17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117BD-7655-4382-9E2C-5A0FA42F8CE0}" type="slidenum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45730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5AD29-A6FD-42C2-91F6-08D73262A354}" type="datetimeFigureOut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2013-04-17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E2DB4-5897-486B-9D5C-AB4A7CCAB639}" type="slidenum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65223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CF0EA4-096B-4E72-BC35-ACD111B1F2DB}" type="datetimeFigureOut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2013-04-17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12ECE6-7B58-4267-9FCB-239EBBB99B31}" type="slidenum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5044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C8D2C-D625-47FB-B976-89FA931E20A6}" type="datetimeFigureOut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2013-04-17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42400-E1BE-48D7-A944-209E167B31CC}" type="slidenum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2230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24F5A-CECA-479C-8463-BD280F9C6626}" type="datetimeFigureOut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2013-04-17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504FC-1FE4-4D90-82DE-C762033B1B97}" type="slidenum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1930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B82AB-0838-4A77-AD14-B029DF02CB0A}" type="datetimeFigureOut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2013-04-17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A4D0F-6937-4D34-8EC7-44E2ADF193B2}" type="slidenum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8116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191DD-C29F-4AF0-82D0-02017F17AD7C}" type="datetimeFigureOut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2013-04-17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AE4EE-0EA2-4EAA-B32D-CEC35496709D}" type="slidenum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2695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6F53F-6E66-42E9-84FF-0D9A4AB5B4E7}" type="datetimeFigureOut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2013-04-17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CBDC9-568E-4D4F-B94D-75882BEEE2F4}" type="slidenum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1852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5B646-36CC-4947-B9B4-60AE27EF17E4}" type="datetimeFigureOut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2013-04-17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08AE8-DAAD-44A0-8C5E-8950A78C1D19}" type="slidenum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9385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80C45-23C9-4713-AF39-53D27C83472E}" type="datetimeFigureOut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2013-04-17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67DD2-8188-47E9-AEC0-71B1C8308514}" type="slidenum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4219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854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916832"/>
            <a:ext cx="8229600" cy="420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BB3E1-2A40-420F-BA86-3E18EF711C2A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2013-04-17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5FCF6-5599-4794-BD19-C17553276F96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Ministerstwo Pracy i Polityki Społecznej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75652" y="44624"/>
            <a:ext cx="3168348" cy="79208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sp>
        <p:nvSpPr>
          <p:cNvPr id="8" name="Title 1"/>
          <p:cNvSpPr txBox="1">
            <a:spLocks noChangeAspect="1"/>
          </p:cNvSpPr>
          <p:nvPr userDrawn="1"/>
        </p:nvSpPr>
        <p:spPr>
          <a:xfrm>
            <a:off x="0" y="0"/>
            <a:ext cx="5796136" cy="908720"/>
          </a:xfrm>
          <a:prstGeom prst="rect">
            <a:avLst/>
          </a:prstGeo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800" smtClean="0">
                <a:solidFill>
                  <a:prstClr val="white"/>
                </a:solidFill>
              </a:rPr>
              <a:t> </a:t>
            </a:r>
            <a:endParaRPr lang="sv-SE" sz="2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6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000" kern="1200">
          <a:solidFill>
            <a:schemeClr val="tx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sv-SE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E2BB9EB-AB89-4931-AA39-A33B8CED8FB4}" type="datetimeFigureOut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2013-04-17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F41EAF8-A09A-412F-8AAA-5B85B9311728}" type="slidenum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8938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sv-SE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E2BB9EB-AB89-4931-AA39-A33B8CED8FB4}" type="datetimeFigureOut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2013-04-17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F41EAF8-A09A-412F-8AAA-5B85B9311728}" type="slidenum">
              <a:rPr lang="sv-S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074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43852" cy="2952328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000" dirty="0" smtClean="0"/>
              <a:t>Spotkanie dotyczące programowania interwencji EFS na poziomie regionalnym w obszarze zatrudnienia, adaptacyjności i integracji społecznej </a:t>
            </a:r>
            <a:br>
              <a:rPr lang="pl-PL" sz="2000" dirty="0" smtClean="0"/>
            </a:br>
            <a:r>
              <a:rPr lang="pl-P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Starzejące </a:t>
            </a:r>
            <a:r>
              <a:rPr lang="pl-PL"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się </a:t>
            </a:r>
            <a:r>
              <a:rPr lang="pl-PL"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społeczeństwo </a:t>
            </a:r>
            <a:r>
              <a:rPr lang="pl-P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rynku pracy</a:t>
            </a:r>
            <a:br>
              <a:rPr lang="pl-P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1800" b="1" dirty="0" smtClean="0"/>
              <a:t>Marzena Breza</a:t>
            </a:r>
            <a:r>
              <a:rPr lang="pl-PL" sz="1800" dirty="0" smtClean="0"/>
              <a:t>, Dyrektor Departamentu Polityki Senioralnej, </a:t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b="1" dirty="0" smtClean="0"/>
              <a:t>Małgorzata </a:t>
            </a:r>
            <a:r>
              <a:rPr lang="pl-PL" sz="1800" b="1" dirty="0" err="1" smtClean="0"/>
              <a:t>Sarzalska</a:t>
            </a:r>
            <a:r>
              <a:rPr lang="pl-PL" sz="1800" dirty="0" smtClean="0"/>
              <a:t>, Zastępca Dyrektora Departamentu Analiz Ekonomicznych i Prognoz,</a:t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Ministerstwo Pracy i Polityki Społecznej</a:t>
            </a: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2000" dirty="0" smtClean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57290" y="5643578"/>
            <a:ext cx="6400800" cy="697632"/>
          </a:xfrm>
        </p:spPr>
        <p:txBody>
          <a:bodyPr>
            <a:normAutofit/>
          </a:bodyPr>
          <a:lstStyle/>
          <a:p>
            <a:r>
              <a:rPr lang="pl-PL" sz="1800" dirty="0" smtClean="0"/>
              <a:t>Warszawa, dn. 18 kwietnia 2013 r.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xmlns="" val="332732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251520" y="908720"/>
            <a:ext cx="8435280" cy="662892"/>
          </a:xfrm>
        </p:spPr>
        <p:txBody>
          <a:bodyPr anchor="t" anchorCtr="1">
            <a:normAutofit fontScale="90000"/>
          </a:bodyPr>
          <a:lstStyle/>
          <a:p>
            <a:r>
              <a:rPr lang="pl-PL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</a:t>
            </a:r>
            <a:r>
              <a:rPr lang="pl-PL" sz="33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Solidarność Pokoleń 50+ </a:t>
            </a:r>
            <a:r>
              <a:rPr lang="pl-PL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  <a:r>
              <a:rPr lang="pl-PL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5427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0808"/>
            <a:ext cx="8229600" cy="4380518"/>
          </a:xfrm>
        </p:spPr>
        <p:txBody>
          <a:bodyPr>
            <a:normAutofit fontScale="85000" lnSpcReduction="20000"/>
          </a:bodyPr>
          <a:lstStyle/>
          <a:p>
            <a:r>
              <a:rPr lang="pl-PL" sz="2600" dirty="0" smtClean="0">
                <a:solidFill>
                  <a:schemeClr val="tx2">
                    <a:lumMod val="75000"/>
                  </a:schemeClr>
                </a:solidFill>
              </a:rPr>
              <a:t>Obejmuje szerokie spektrum skoordynowanych inicjatyw, które kładą nacisk na poprawę aktywności zawodowej osób w wieku 50 +,</a:t>
            </a:r>
          </a:p>
          <a:p>
            <a:pPr marL="0" indent="0">
              <a:buNone/>
            </a:pPr>
            <a:r>
              <a:rPr lang="pl-PL" sz="1000" dirty="0">
                <a:solidFill>
                  <a:schemeClr val="tx2">
                    <a:lumMod val="75000"/>
                  </a:schemeClr>
                </a:solidFill>
              </a:rPr>
              <a:t>	</a:t>
            </a:r>
            <a:endParaRPr lang="pl-PL" sz="1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l-PL" sz="2600" dirty="0" smtClean="0">
                <a:solidFill>
                  <a:schemeClr val="tx2">
                    <a:lumMod val="75000"/>
                  </a:schemeClr>
                </a:solidFill>
              </a:rPr>
              <a:t>Działania w tym zakresie podejmowane na wielu poziomach:</a:t>
            </a:r>
          </a:p>
          <a:p>
            <a:pPr lvl="1"/>
            <a:r>
              <a:rPr lang="pl-PL" sz="2000" dirty="0" smtClean="0">
                <a:solidFill>
                  <a:schemeClr val="tx2">
                    <a:lumMod val="75000"/>
                  </a:schemeClr>
                </a:solidFill>
              </a:rPr>
              <a:t>działania rządu i samorządów terytorialnych</a:t>
            </a:r>
          </a:p>
          <a:p>
            <a:pPr lvl="1"/>
            <a:r>
              <a:rPr lang="pl-PL" sz="2000" dirty="0" smtClean="0">
                <a:solidFill>
                  <a:schemeClr val="tx2">
                    <a:lumMod val="75000"/>
                  </a:schemeClr>
                </a:solidFill>
              </a:rPr>
              <a:t>inicjatywy pracodawców </a:t>
            </a:r>
          </a:p>
          <a:p>
            <a:pPr lvl="1"/>
            <a:r>
              <a:rPr lang="pl-PL" sz="2000" dirty="0" smtClean="0">
                <a:solidFill>
                  <a:schemeClr val="tx2">
                    <a:lumMod val="75000"/>
                  </a:schemeClr>
                </a:solidFill>
              </a:rPr>
              <a:t>zmiany nastawienia poszczególnych osób do wydłużania aktywności zawodowej </a:t>
            </a:r>
          </a:p>
          <a:p>
            <a:pPr lvl="1"/>
            <a:endParaRPr lang="pl-PL" sz="1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l-PL" sz="2600" dirty="0" smtClean="0">
                <a:solidFill>
                  <a:schemeClr val="tx2">
                    <a:lumMod val="75000"/>
                  </a:schemeClr>
                </a:solidFill>
              </a:rPr>
              <a:t>Ma charakter strategiczny – wyznacza kierunki działań w zakresie aktywizacji osób po 50 roku życia,</a:t>
            </a:r>
          </a:p>
          <a:p>
            <a:endParaRPr lang="pl-PL" sz="1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l-PL" sz="2600" dirty="0" smtClean="0">
                <a:solidFill>
                  <a:schemeClr val="tx2">
                    <a:lumMod val="75000"/>
                  </a:schemeClr>
                </a:solidFill>
              </a:rPr>
              <a:t>Nie posiada własnych źródeł finansowania – działania finansowane są z funduszy celowych, EFS, EFRROW</a:t>
            </a:r>
          </a:p>
          <a:p>
            <a:endParaRPr lang="pl-PL" sz="11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l-PL" sz="2600" dirty="0" smtClean="0">
                <a:solidFill>
                  <a:schemeClr val="tx2">
                    <a:lumMod val="75000"/>
                  </a:schemeClr>
                </a:solidFill>
              </a:rPr>
              <a:t>Udział EFS w finansowaniu działań wpisanych do Programu w latach 2010-2011 wyniósł 51,9 %</a:t>
            </a:r>
            <a:endParaRPr lang="pl-PL" sz="2600" dirty="0">
              <a:solidFill>
                <a:schemeClr val="tx2">
                  <a:lumMod val="75000"/>
                </a:schemeClr>
              </a:solidFill>
            </a:endParaRPr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FCF6-5599-4794-BD19-C17553276F96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6234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ymbol zastępczy zawartości 13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48471"/>
          </a:xfrm>
        </p:spPr>
        <p:txBody>
          <a:bodyPr>
            <a:normAutofit fontScale="92500" lnSpcReduction="10000"/>
          </a:bodyPr>
          <a:lstStyle/>
          <a:p>
            <a:r>
              <a:rPr lang="pl-PL" sz="2200" b="1" dirty="0">
                <a:solidFill>
                  <a:schemeClr val="tx2">
                    <a:lumMod val="75000"/>
                  </a:schemeClr>
                </a:solidFill>
              </a:rPr>
              <a:t>Wzrost wskaźnika zatrudnienia osób w wieku 55-64 – 50 % w 2020</a:t>
            </a:r>
          </a:p>
          <a:p>
            <a:pPr marL="0" indent="0">
              <a:buNone/>
            </a:pPr>
            <a:endParaRPr lang="pl-PL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l-PL" sz="2000" b="1" dirty="0" smtClean="0">
                <a:solidFill>
                  <a:schemeClr val="tx2">
                    <a:lumMod val="75000"/>
                  </a:schemeClr>
                </a:solidFill>
              </a:rPr>
              <a:t>Cel </a:t>
            </a:r>
            <a:r>
              <a:rPr lang="pl-PL" sz="2000" b="1" dirty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pl-PL" sz="2000" dirty="0">
                <a:solidFill>
                  <a:schemeClr val="tx2">
                    <a:lumMod val="75000"/>
                  </a:schemeClr>
                </a:solidFill>
              </a:rPr>
              <a:t>: Poprawa warunków pracy, promocja zatrudnienia pracowników po 50-tym roku życia i zarządzanie </a:t>
            </a:r>
            <a:r>
              <a:rPr lang="pl-PL" sz="2000" dirty="0" smtClean="0">
                <a:solidFill>
                  <a:schemeClr val="tx2">
                    <a:lumMod val="75000"/>
                  </a:schemeClr>
                </a:solidFill>
              </a:rPr>
              <a:t>wiekiem </a:t>
            </a:r>
            <a:endParaRPr lang="pl-PL" sz="20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l-PL" sz="2000" b="1" dirty="0" smtClean="0">
                <a:solidFill>
                  <a:schemeClr val="tx2">
                    <a:lumMod val="75000"/>
                  </a:schemeClr>
                </a:solidFill>
              </a:rPr>
              <a:t>Cel </a:t>
            </a:r>
            <a:r>
              <a:rPr lang="pl-PL" sz="2000" b="1" dirty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pl-PL" sz="2000" dirty="0">
                <a:solidFill>
                  <a:schemeClr val="tx2">
                    <a:lumMod val="75000"/>
                  </a:schemeClr>
                </a:solidFill>
              </a:rPr>
              <a:t>: Poprawa kompetencji i kwalifikacji pracowników po 50-tym roku </a:t>
            </a:r>
            <a:r>
              <a:rPr lang="pl-PL" sz="2000" dirty="0" smtClean="0">
                <a:solidFill>
                  <a:schemeClr val="tx2">
                    <a:lumMod val="75000"/>
                  </a:schemeClr>
                </a:solidFill>
              </a:rPr>
              <a:t>życia</a:t>
            </a:r>
            <a:endParaRPr lang="pl-PL" sz="20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l-PL" sz="2000" b="1" dirty="0" smtClean="0">
                <a:solidFill>
                  <a:schemeClr val="tx2">
                    <a:lumMod val="75000"/>
                  </a:schemeClr>
                </a:solidFill>
              </a:rPr>
              <a:t>Cel </a:t>
            </a:r>
            <a:r>
              <a:rPr lang="pl-PL" sz="2000" b="1" dirty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pl-PL" sz="2000" dirty="0">
                <a:solidFill>
                  <a:schemeClr val="tx2">
                    <a:lumMod val="75000"/>
                  </a:schemeClr>
                </a:solidFill>
              </a:rPr>
              <a:t>: Zmniejszenie kosztów pracy związanych z zatrudnianiem pracowników 50</a:t>
            </a:r>
            <a:r>
              <a:rPr lang="pl-PL" sz="2000" dirty="0" smtClean="0">
                <a:solidFill>
                  <a:schemeClr val="tx2">
                    <a:lumMod val="75000"/>
                  </a:schemeClr>
                </a:solidFill>
              </a:rPr>
              <a:t>+</a:t>
            </a:r>
            <a:endParaRPr lang="pl-PL" sz="20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l-PL" sz="2000" b="1" dirty="0">
                <a:solidFill>
                  <a:schemeClr val="tx2">
                    <a:lumMod val="75000"/>
                  </a:schemeClr>
                </a:solidFill>
              </a:rPr>
              <a:t>Cel 4: </a:t>
            </a:r>
            <a:r>
              <a:rPr lang="pl-PL" sz="2000" dirty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pl-PL" sz="2000" dirty="0">
                <a:solidFill>
                  <a:schemeClr val="tx2">
                    <a:lumMod val="75000"/>
                  </a:schemeClr>
                </a:solidFill>
                <a:cs typeface="Times New Roman" charset="0"/>
              </a:rPr>
              <a:t>ktywizacja osób bezrobotnych lub zagrożonych utratą </a:t>
            </a:r>
            <a:r>
              <a:rPr lang="pl-PL" sz="2000" dirty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pl-PL" sz="2000" dirty="0">
                <a:solidFill>
                  <a:schemeClr val="tx2">
                    <a:lumMod val="75000"/>
                  </a:schemeClr>
                </a:solidFill>
                <a:cs typeface="Times New Roman" charset="0"/>
              </a:rPr>
              <a:t>pracy po 50-tym roku życia</a:t>
            </a:r>
            <a:endParaRPr lang="pl-PL" sz="20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l-PL" sz="2000" b="1" dirty="0">
                <a:solidFill>
                  <a:schemeClr val="tx2">
                    <a:lumMod val="75000"/>
                  </a:schemeClr>
                </a:solidFill>
              </a:rPr>
              <a:t>Cel 5: </a:t>
            </a:r>
            <a:r>
              <a:rPr lang="pl-PL" sz="2000" dirty="0">
                <a:solidFill>
                  <a:schemeClr val="tx2">
                    <a:lumMod val="75000"/>
                  </a:schemeClr>
                </a:solidFill>
              </a:rPr>
              <a:t>Aktywizacja zawodowa osób niepełnosprawnych</a:t>
            </a:r>
            <a:endParaRPr lang="pl-PL" sz="2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pl-PL" sz="2000" b="1" dirty="0">
                <a:solidFill>
                  <a:schemeClr val="tx2">
                    <a:lumMod val="75000"/>
                  </a:schemeClr>
                </a:solidFill>
                <a:cs typeface="Times New Roman" charset="0"/>
              </a:rPr>
              <a:t>Cel 6:</a:t>
            </a:r>
            <a:r>
              <a:rPr lang="pl-PL" sz="2000" dirty="0">
                <a:solidFill>
                  <a:schemeClr val="tx2">
                    <a:lumMod val="75000"/>
                  </a:schemeClr>
                </a:solidFill>
                <a:cs typeface="Times New Roman" charset="0"/>
              </a:rPr>
              <a:t> Zwiększenie możliwości zatrudnienia kobiet</a:t>
            </a:r>
          </a:p>
          <a:p>
            <a:r>
              <a:rPr lang="pl-PL" sz="2000" b="1" dirty="0">
                <a:solidFill>
                  <a:schemeClr val="tx2">
                    <a:lumMod val="75000"/>
                  </a:schemeClr>
                </a:solidFill>
                <a:cs typeface="Times New Roman" charset="0"/>
              </a:rPr>
              <a:t>Cel 7:</a:t>
            </a:r>
            <a:r>
              <a:rPr lang="pl-PL" sz="2000" dirty="0">
                <a:solidFill>
                  <a:schemeClr val="tx2">
                    <a:lumMod val="75000"/>
                  </a:schemeClr>
                </a:solidFill>
                <a:cs typeface="Times New Roman" charset="0"/>
              </a:rPr>
              <a:t> Ograniczenie dezaktywizacji pracowników w systemie świadczeń </a:t>
            </a:r>
            <a:r>
              <a:rPr lang="pl-PL" sz="2000" dirty="0" smtClean="0">
                <a:solidFill>
                  <a:schemeClr val="tx2">
                    <a:lumMod val="75000"/>
                  </a:schemeClr>
                </a:solidFill>
                <a:cs typeface="Times New Roman" charset="0"/>
              </a:rPr>
              <a:t>społecznych</a:t>
            </a:r>
            <a:endParaRPr lang="pl-PL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FCF6-5599-4794-BD19-C17553276F96}" type="slidenum">
              <a:rPr lang="pl-PL" smtClean="0"/>
              <a:pPr/>
              <a:t>11</a:t>
            </a:fld>
            <a:endParaRPr lang="pl-PL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60523" y="908720"/>
            <a:ext cx="8229600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65125" indent="-255588" algn="ct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pl-P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</a:t>
            </a:r>
            <a:r>
              <a:rPr lang="pl-PL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Solidarność Pokoleń 50+ </a:t>
            </a:r>
            <a:r>
              <a:rPr lang="pl-P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</a:t>
            </a:r>
            <a:r>
              <a:rPr lang="pl-PL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365125" indent="-255588" algn="ct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 główny i cele operacyjne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929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0808"/>
            <a:ext cx="8229600" cy="4320480"/>
          </a:xfrm>
        </p:spPr>
        <p:txBody>
          <a:bodyPr>
            <a:normAutofit lnSpcReduction="10000"/>
          </a:bodyPr>
          <a:lstStyle/>
          <a:p>
            <a:r>
              <a:rPr lang="pl-PL" dirty="0" smtClean="0">
                <a:solidFill>
                  <a:schemeClr val="tx2">
                    <a:lumMod val="75000"/>
                  </a:schemeClr>
                </a:solidFill>
              </a:rPr>
              <a:t>Dokument Implementacyjny</a:t>
            </a:r>
          </a:p>
          <a:p>
            <a:pPr lvl="2"/>
            <a:r>
              <a:rPr lang="pl-PL" sz="1900" dirty="0" smtClean="0">
                <a:solidFill>
                  <a:schemeClr val="tx2">
                    <a:lumMod val="75000"/>
                  </a:schemeClr>
                </a:solidFill>
              </a:rPr>
              <a:t>zadania poszczególnych jednostek (łącznie 132 zadania, w tym 86 realizowanych przez jednostki regionalne)</a:t>
            </a:r>
          </a:p>
          <a:p>
            <a:pPr lvl="2"/>
            <a:r>
              <a:rPr lang="pl-PL" sz="1900" dirty="0" smtClean="0">
                <a:solidFill>
                  <a:schemeClr val="tx2">
                    <a:lumMod val="75000"/>
                  </a:schemeClr>
                </a:solidFill>
              </a:rPr>
              <a:t>harmonogram realizacji zadań</a:t>
            </a:r>
          </a:p>
          <a:p>
            <a:pPr lvl="2"/>
            <a:r>
              <a:rPr lang="pl-PL" sz="1900" dirty="0" smtClean="0">
                <a:solidFill>
                  <a:schemeClr val="tx2">
                    <a:lumMod val="75000"/>
                  </a:schemeClr>
                </a:solidFill>
              </a:rPr>
              <a:t>wstępny budżet zadań</a:t>
            </a:r>
          </a:p>
          <a:p>
            <a:pPr lvl="2"/>
            <a:r>
              <a:rPr lang="pl-PL" sz="1900" dirty="0" smtClean="0">
                <a:solidFill>
                  <a:schemeClr val="tx2">
                    <a:lumMod val="75000"/>
                  </a:schemeClr>
                </a:solidFill>
              </a:rPr>
              <a:t>zdefiniowaną bazę wskaźników monitorujących</a:t>
            </a:r>
          </a:p>
          <a:p>
            <a:pPr lvl="2"/>
            <a:endParaRPr lang="pl-PL" sz="1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l-PL" dirty="0">
                <a:solidFill>
                  <a:schemeClr val="tx2">
                    <a:lumMod val="75000"/>
                  </a:schemeClr>
                </a:solidFill>
              </a:rPr>
              <a:t>Aktualizacja </a:t>
            </a:r>
            <a:r>
              <a:rPr lang="pl-PL" dirty="0" smtClean="0">
                <a:solidFill>
                  <a:schemeClr val="tx2">
                    <a:lumMod val="75000"/>
                  </a:schemeClr>
                </a:solidFill>
              </a:rPr>
              <a:t>Dokumentu </a:t>
            </a:r>
            <a:r>
              <a:rPr lang="pl-PL" dirty="0">
                <a:solidFill>
                  <a:schemeClr val="tx2">
                    <a:lumMod val="75000"/>
                  </a:schemeClr>
                </a:solidFill>
              </a:rPr>
              <a:t>Implementacyjnego – marzec 2012 r.</a:t>
            </a:r>
          </a:p>
          <a:p>
            <a:pPr lvl="2"/>
            <a:r>
              <a:rPr lang="pl-PL" sz="1900" dirty="0" smtClean="0">
                <a:solidFill>
                  <a:schemeClr val="tx2">
                    <a:lumMod val="75000"/>
                  </a:schemeClr>
                </a:solidFill>
              </a:rPr>
              <a:t>55 dodatkowych zadań</a:t>
            </a:r>
          </a:p>
          <a:p>
            <a:pPr lvl="2"/>
            <a:r>
              <a:rPr lang="pl-PL" sz="1900" dirty="0" smtClean="0">
                <a:solidFill>
                  <a:schemeClr val="tx2">
                    <a:lumMod val="75000"/>
                  </a:schemeClr>
                </a:solidFill>
              </a:rPr>
              <a:t>korekty w zasadach sprawozdawczości</a:t>
            </a:r>
          </a:p>
          <a:p>
            <a:pPr marL="914400" lvl="2" indent="0">
              <a:buNone/>
            </a:pPr>
            <a:endParaRPr lang="pl-PL" sz="10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l-PL" dirty="0" smtClean="0">
                <a:solidFill>
                  <a:schemeClr val="tx2">
                    <a:lumMod val="75000"/>
                  </a:schemeClr>
                </a:solidFill>
              </a:rPr>
              <a:t>Dokumenty dostępne są na stronie </a:t>
            </a:r>
            <a:r>
              <a:rPr lang="pl-PL" dirty="0" err="1" smtClean="0">
                <a:solidFill>
                  <a:schemeClr val="tx2">
                    <a:lumMod val="75000"/>
                  </a:schemeClr>
                </a:solidFill>
              </a:rPr>
              <a:t>MPiPS</a:t>
            </a:r>
            <a:r>
              <a:rPr lang="pl-PL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</a:p>
          <a:p>
            <a:pPr marL="0" indent="0">
              <a:buNone/>
            </a:pPr>
            <a:r>
              <a:rPr lang="pl-PL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http</a:t>
            </a:r>
            <a:r>
              <a:rPr lang="pl-PL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://</a:t>
            </a:r>
            <a:r>
              <a:rPr lang="pl-PL" sz="1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www.mpips.gov.pl/bip/akty-prawne/programy</a:t>
            </a:r>
            <a:r>
              <a:rPr lang="pl-PL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/</a:t>
            </a:r>
          </a:p>
          <a:p>
            <a:pPr lvl="2"/>
            <a:endParaRPr lang="pl-PL" dirty="0"/>
          </a:p>
          <a:p>
            <a:pPr lvl="2"/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FCF6-5599-4794-BD19-C17553276F96}" type="slidenum">
              <a:rPr lang="pl-PL" smtClean="0"/>
              <a:pPr/>
              <a:t>12</a:t>
            </a:fld>
            <a:endParaRPr lang="pl-PL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60523" y="908720"/>
            <a:ext cx="8229600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65125" indent="-255588" algn="ct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pl-P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</a:t>
            </a:r>
            <a:r>
              <a:rPr lang="pl-PL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Solidarność Pokoleń 50+ </a:t>
            </a:r>
            <a:r>
              <a:rPr lang="pl-P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(3)</a:t>
            </a:r>
            <a:r>
              <a:rPr lang="pl-PL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365125" indent="-255588" algn="ct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Wdrażanie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56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251520" y="908720"/>
            <a:ext cx="8280920" cy="792088"/>
          </a:xfrm>
        </p:spPr>
        <p:txBody>
          <a:bodyPr>
            <a:normAutofit fontScale="90000"/>
          </a:bodyPr>
          <a:lstStyle/>
          <a:p>
            <a:r>
              <a:rPr lang="pl-PL" sz="3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</a:t>
            </a:r>
            <a:r>
              <a:rPr lang="pl-PL" sz="33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Solidarność Pokoleń 50+ </a:t>
            </a:r>
            <a:r>
              <a:rPr lang="pl-PL" sz="3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(4)</a:t>
            </a:r>
            <a:r>
              <a:rPr lang="pl-PL" sz="33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i="1" dirty="0">
                <a:solidFill>
                  <a:srgbClr val="464646"/>
                </a:solidFill>
              </a:rPr>
              <a:t/>
            </a:r>
            <a:br>
              <a:rPr lang="pl-PL" b="1" i="1" dirty="0">
                <a:solidFill>
                  <a:srgbClr val="464646"/>
                </a:solidFill>
              </a:rPr>
            </a:br>
            <a:r>
              <a:rPr lang="pl-PL" dirty="0" smtClean="0">
                <a:solidFill>
                  <a:srgbClr val="464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Realizacja zadań</a:t>
            </a:r>
            <a:endParaRPr lang="pl-PL" dirty="0"/>
          </a:p>
        </p:txBody>
      </p:sp>
      <p:sp>
        <p:nvSpPr>
          <p:cNvPr id="61441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720080"/>
          </a:xfrm>
        </p:spPr>
        <p:txBody>
          <a:bodyPr>
            <a:normAutofit/>
          </a:bodyPr>
          <a:lstStyle/>
          <a:p>
            <a:r>
              <a:rPr lang="pl-PL" sz="2000" dirty="0" smtClean="0">
                <a:solidFill>
                  <a:schemeClr val="tx2">
                    <a:lumMod val="75000"/>
                  </a:schemeClr>
                </a:solidFill>
              </a:rPr>
              <a:t>Zadania realizowane na szczeblu centralnym, regionalnym i lokalnym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FCF6-5599-4794-BD19-C17553276F96}" type="slidenum">
              <a:rPr lang="pl-PL" smtClean="0"/>
              <a:pPr/>
              <a:t>13</a:t>
            </a:fld>
            <a:endParaRPr lang="pl-PL"/>
          </a:p>
        </p:txBody>
      </p:sp>
      <p:sp>
        <p:nvSpPr>
          <p:cNvPr id="2" name="pole tekstowe 1"/>
          <p:cNvSpPr txBox="1"/>
          <p:nvPr/>
        </p:nvSpPr>
        <p:spPr>
          <a:xfrm>
            <a:off x="447745" y="2961526"/>
            <a:ext cx="4196263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chemeClr val="tx2">
                    <a:lumMod val="75000"/>
                  </a:schemeClr>
                </a:solidFill>
              </a:rPr>
              <a:t>Centrum</a:t>
            </a:r>
            <a:r>
              <a:rPr lang="pl-PL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l-PL" dirty="0" smtClean="0">
                <a:solidFill>
                  <a:schemeClr val="tx2">
                    <a:lumMod val="75000"/>
                  </a:schemeClr>
                </a:solidFill>
              </a:rPr>
              <a:t>– 46 zadań realizowanych przez: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pl-PL" sz="1400" dirty="0">
                <a:solidFill>
                  <a:schemeClr val="tx2">
                    <a:lumMod val="75000"/>
                  </a:schemeClr>
                </a:solidFill>
              </a:rPr>
              <a:t>Agencję Restrukturyzacji i Modernizacji Rolnictwa,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pl-PL" sz="1400" dirty="0">
                <a:solidFill>
                  <a:schemeClr val="tx2">
                    <a:lumMod val="75000"/>
                  </a:schemeClr>
                </a:solidFill>
              </a:rPr>
              <a:t>Centrum Rozwoju Zasobów Ludzkich,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pl-PL" sz="1400" dirty="0">
                <a:solidFill>
                  <a:schemeClr val="tx2">
                    <a:lumMod val="75000"/>
                  </a:schemeClr>
                </a:solidFill>
              </a:rPr>
              <a:t>Ministerstwo Edukacji Narodowej,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pl-PL" sz="1400" dirty="0">
                <a:solidFill>
                  <a:schemeClr val="tx2">
                    <a:lumMod val="75000"/>
                  </a:schemeClr>
                </a:solidFill>
              </a:rPr>
              <a:t>Ministerstwo Pracy i Polityki Społecznej,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pl-PL" sz="1400" dirty="0">
                <a:solidFill>
                  <a:schemeClr val="tx2">
                    <a:lumMod val="75000"/>
                  </a:schemeClr>
                </a:solidFill>
              </a:rPr>
              <a:t>Ministerstwo Rolnictwa i Rozwoju Wsi,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pl-PL" sz="1400" dirty="0">
                <a:solidFill>
                  <a:schemeClr val="tx2">
                    <a:lumMod val="75000"/>
                  </a:schemeClr>
                </a:solidFill>
              </a:rPr>
              <a:t>Ministerstwo Rozwoju Regionalnego,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pl-PL" sz="1400" dirty="0">
                <a:solidFill>
                  <a:schemeClr val="tx2">
                    <a:lumMod val="75000"/>
                  </a:schemeClr>
                </a:solidFill>
              </a:rPr>
              <a:t>Ministerstwo Zdrowia,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1400" dirty="0">
                <a:solidFill>
                  <a:schemeClr val="tx2">
                    <a:lumMod val="75000"/>
                  </a:schemeClr>
                </a:solidFill>
              </a:rPr>
              <a:t>Państwową Agencję Rozwoju </a:t>
            </a:r>
            <a:r>
              <a:rPr lang="pl-PL" sz="1400" dirty="0" smtClean="0">
                <a:solidFill>
                  <a:schemeClr val="tx2">
                    <a:lumMod val="75000"/>
                  </a:schemeClr>
                </a:solidFill>
              </a:rPr>
              <a:t>Przedsiębiorczości,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1400" dirty="0" smtClean="0">
                <a:solidFill>
                  <a:schemeClr val="tx2">
                    <a:lumMod val="75000"/>
                  </a:schemeClr>
                </a:solidFill>
              </a:rPr>
              <a:t>Centralny Instytut Ochrony Pracy.</a:t>
            </a:r>
            <a:endParaRPr lang="pl-PL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4644008" y="2017121"/>
            <a:ext cx="4248472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chemeClr val="tx2">
                    <a:lumMod val="75000"/>
                  </a:schemeClr>
                </a:solidFill>
              </a:rPr>
              <a:t>Regiony</a:t>
            </a:r>
            <a:r>
              <a:rPr lang="pl-PL" dirty="0" smtClean="0">
                <a:solidFill>
                  <a:schemeClr val="tx2">
                    <a:lumMod val="75000"/>
                  </a:schemeClr>
                </a:solidFill>
              </a:rPr>
              <a:t> – 86 zadań realizowanych przez: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pl-PL" sz="1400" dirty="0">
                <a:solidFill>
                  <a:schemeClr val="tx2">
                    <a:lumMod val="75000"/>
                  </a:schemeClr>
                </a:solidFill>
              </a:rPr>
              <a:t>Mazowiecką Jednostkę Wdrażania Programów Unijnych,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pl-PL" sz="1400" dirty="0">
                <a:solidFill>
                  <a:schemeClr val="tx2">
                    <a:lumMod val="75000"/>
                  </a:schemeClr>
                </a:solidFill>
              </a:rPr>
              <a:t>Urząd Marszałkowski Województwa Dolnośląskiego,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pl-PL" sz="1400" dirty="0">
                <a:solidFill>
                  <a:schemeClr val="tx2">
                    <a:lumMod val="75000"/>
                  </a:schemeClr>
                </a:solidFill>
              </a:rPr>
              <a:t>Urząd Marszałkowski Województwa Kujawsko-Pomorskiego,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pl-PL" sz="1400" dirty="0">
                <a:solidFill>
                  <a:schemeClr val="tx2">
                    <a:lumMod val="75000"/>
                  </a:schemeClr>
                </a:solidFill>
              </a:rPr>
              <a:t>Urząd Marszałkowski Województwa Lubelskiego,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pl-PL" sz="1400" dirty="0">
                <a:solidFill>
                  <a:schemeClr val="tx2">
                    <a:lumMod val="75000"/>
                  </a:schemeClr>
                </a:solidFill>
              </a:rPr>
              <a:t>Urząd Marszałkowski Województwa Lubuskiego,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pl-PL" sz="1400" dirty="0">
                <a:solidFill>
                  <a:schemeClr val="tx2">
                    <a:lumMod val="75000"/>
                  </a:schemeClr>
                </a:solidFill>
              </a:rPr>
              <a:t>Urząd Marszałkowski Województwa Łódzkiego,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pl-PL" sz="1400" dirty="0">
                <a:solidFill>
                  <a:schemeClr val="tx2">
                    <a:lumMod val="75000"/>
                  </a:schemeClr>
                </a:solidFill>
              </a:rPr>
              <a:t>Urząd Marszałkowski Województwa Małopolskiego,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pl-PL" sz="1400" dirty="0">
                <a:solidFill>
                  <a:schemeClr val="tx2">
                    <a:lumMod val="75000"/>
                  </a:schemeClr>
                </a:solidFill>
              </a:rPr>
              <a:t>Urząd Marszałkowski Województwa Mazowieckiego,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pl-PL" sz="1400" dirty="0">
                <a:solidFill>
                  <a:schemeClr val="tx2">
                    <a:lumMod val="75000"/>
                  </a:schemeClr>
                </a:solidFill>
              </a:rPr>
              <a:t>Urząd Marszałkowski Województwa Opolskiego,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pl-PL" sz="1400" dirty="0" smtClean="0">
                <a:solidFill>
                  <a:schemeClr val="tx2">
                    <a:lumMod val="75000"/>
                  </a:schemeClr>
                </a:solidFill>
              </a:rPr>
              <a:t>Urząd </a:t>
            </a:r>
            <a:r>
              <a:rPr lang="pl-PL" sz="1400" dirty="0">
                <a:solidFill>
                  <a:schemeClr val="tx2">
                    <a:lumMod val="75000"/>
                  </a:schemeClr>
                </a:solidFill>
              </a:rPr>
              <a:t>Marszałkowski Województwa Podlaskiego, </a:t>
            </a:r>
            <a:endParaRPr lang="pl-PL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pl-PL" sz="1400" dirty="0" smtClean="0">
                <a:solidFill>
                  <a:schemeClr val="tx2">
                    <a:lumMod val="75000"/>
                  </a:schemeClr>
                </a:solidFill>
              </a:rPr>
              <a:t>Urząd Marszałkowski Województwa Pomorskiego,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pl-PL" sz="1400" dirty="0" smtClean="0">
                <a:solidFill>
                  <a:schemeClr val="tx2">
                    <a:lumMod val="75000"/>
                  </a:schemeClr>
                </a:solidFill>
              </a:rPr>
              <a:t>Urząd Marszałkowski Województwa Śląskiego,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pl-PL" sz="1400" dirty="0" smtClean="0">
                <a:solidFill>
                  <a:schemeClr val="tx2">
                    <a:lumMod val="75000"/>
                  </a:schemeClr>
                </a:solidFill>
              </a:rPr>
              <a:t>Urząd Marszałkowski Województwa Warmińsko-Mazurskiego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pl-PL" sz="1400" dirty="0" smtClean="0">
                <a:solidFill>
                  <a:schemeClr val="tx2">
                    <a:lumMod val="75000"/>
                  </a:schemeClr>
                </a:solidFill>
              </a:rPr>
              <a:t>oraz wszystkie 16 wojewódzkich urzędów pracy.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pl-PL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pl-P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008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251520" y="908720"/>
            <a:ext cx="8280920" cy="854968"/>
          </a:xfrm>
        </p:spPr>
        <p:txBody>
          <a:bodyPr/>
          <a:lstStyle/>
          <a:p>
            <a:r>
              <a:rPr lang="pl-PL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</a:t>
            </a:r>
            <a:r>
              <a:rPr lang="pl-PL" sz="3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Solidarność Pokoleń 50</a:t>
            </a:r>
            <a:r>
              <a:rPr lang="pl-PL" sz="3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</a:t>
            </a:r>
            <a:r>
              <a:rPr lang="pl-PL" sz="3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(5)</a:t>
            </a:r>
            <a:r>
              <a:rPr lang="pl-PL" sz="3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dirty="0" smtClean="0">
                <a:solidFill>
                  <a:srgbClr val="464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dalej ?</a:t>
            </a:r>
            <a:endParaRPr lang="pl-PL" dirty="0"/>
          </a:p>
        </p:txBody>
      </p:sp>
      <p:sp>
        <p:nvSpPr>
          <p:cNvPr id="61441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sz="2600" dirty="0" smtClean="0">
                <a:solidFill>
                  <a:schemeClr val="tx2">
                    <a:lumMod val="75000"/>
                  </a:schemeClr>
                </a:solidFill>
              </a:rPr>
              <a:t>W 2013 r. przegląd i opracowanie odnowionego Programu, w oparciu o:</a:t>
            </a:r>
          </a:p>
          <a:p>
            <a:pPr lvl="1"/>
            <a:r>
              <a:rPr lang="pl-PL" sz="2100" dirty="0" smtClean="0">
                <a:solidFill>
                  <a:schemeClr val="tx2">
                    <a:lumMod val="75000"/>
                  </a:schemeClr>
                </a:solidFill>
              </a:rPr>
              <a:t>przegląd OECD polityk na rzecz aktywności i zatrudnienia osób starszych</a:t>
            </a:r>
          </a:p>
          <a:p>
            <a:pPr lvl="1"/>
            <a:r>
              <a:rPr lang="pl-PL" sz="2100" dirty="0" smtClean="0">
                <a:solidFill>
                  <a:schemeClr val="tx2">
                    <a:lumMod val="75000"/>
                  </a:schemeClr>
                </a:solidFill>
              </a:rPr>
              <a:t>produkty z realizacji komponentu </a:t>
            </a:r>
            <a:r>
              <a:rPr lang="pl-PL" sz="2100" dirty="0">
                <a:solidFill>
                  <a:schemeClr val="tx2">
                    <a:lumMod val="75000"/>
                  </a:schemeClr>
                </a:solidFill>
              </a:rPr>
              <a:t>diagnostyczno-analitycznego projektu </a:t>
            </a:r>
            <a:r>
              <a:rPr lang="pl-PL" sz="2100" i="1" dirty="0" smtClean="0">
                <a:solidFill>
                  <a:schemeClr val="tx2">
                    <a:lumMod val="75000"/>
                  </a:schemeClr>
                </a:solidFill>
              </a:rPr>
              <a:t>Wyrównywanie </a:t>
            </a:r>
            <a:r>
              <a:rPr lang="pl-PL" sz="2100" i="1" dirty="0">
                <a:solidFill>
                  <a:schemeClr val="tx2">
                    <a:lumMod val="75000"/>
                  </a:schemeClr>
                </a:solidFill>
              </a:rPr>
              <a:t>szans na rynku pracy dla osób 50</a:t>
            </a:r>
            <a:r>
              <a:rPr lang="pl-PL" sz="2100" i="1" dirty="0" smtClean="0">
                <a:solidFill>
                  <a:schemeClr val="tx2">
                    <a:lumMod val="75000"/>
                  </a:schemeClr>
                </a:solidFill>
              </a:rPr>
              <a:t>+ - </a:t>
            </a:r>
            <a:r>
              <a:rPr lang="pl-PL" sz="2100" i="1" dirty="0">
                <a:solidFill>
                  <a:schemeClr val="tx2">
                    <a:lumMod val="75000"/>
                  </a:schemeClr>
                </a:solidFill>
              </a:rPr>
              <a:t>Solidarność </a:t>
            </a:r>
            <a:r>
              <a:rPr lang="pl-PL" sz="2100" i="1" dirty="0" smtClean="0">
                <a:solidFill>
                  <a:schemeClr val="tx2">
                    <a:lumMod val="75000"/>
                  </a:schemeClr>
                </a:solidFill>
              </a:rPr>
              <a:t>pokoleń</a:t>
            </a:r>
            <a:endParaRPr lang="pl-PL" sz="2100" i="1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pl-PL" sz="2100" dirty="0" smtClean="0">
                <a:solidFill>
                  <a:schemeClr val="tx2">
                    <a:lumMod val="75000"/>
                  </a:schemeClr>
                </a:solidFill>
              </a:rPr>
              <a:t>wyniki prac Rad: Koordynacyjnej 50+ i Społecznej 50+</a:t>
            </a:r>
          </a:p>
          <a:p>
            <a:pPr lvl="1"/>
            <a:r>
              <a:rPr lang="pl-PL" sz="2100" dirty="0" smtClean="0">
                <a:solidFill>
                  <a:schemeClr val="tx2">
                    <a:lumMod val="75000"/>
                  </a:schemeClr>
                </a:solidFill>
              </a:rPr>
              <a:t>dotychczasowe doświadczenia</a:t>
            </a:r>
          </a:p>
          <a:p>
            <a:pPr lvl="1"/>
            <a:r>
              <a:rPr lang="pl-PL" sz="2100" dirty="0" smtClean="0">
                <a:solidFill>
                  <a:schemeClr val="tx2">
                    <a:lumMod val="75000"/>
                  </a:schemeClr>
                </a:solidFill>
              </a:rPr>
              <a:t>nowe PO EFS – program krajowy i programy regionalne</a:t>
            </a:r>
          </a:p>
          <a:p>
            <a:endParaRPr lang="pl-PL" sz="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l-PL" sz="2600" dirty="0" smtClean="0">
                <a:solidFill>
                  <a:schemeClr val="tx2">
                    <a:lumMod val="75000"/>
                  </a:schemeClr>
                </a:solidFill>
              </a:rPr>
              <a:t>Intensyfikacja prac w zakresie prowadzenia kampanii </a:t>
            </a:r>
            <a:r>
              <a:rPr lang="pl-PL" sz="2600" dirty="0" err="1" smtClean="0">
                <a:solidFill>
                  <a:schemeClr val="tx2">
                    <a:lumMod val="75000"/>
                  </a:schemeClr>
                </a:solidFill>
              </a:rPr>
              <a:t>informacyjno–promocyjnej</a:t>
            </a:r>
            <a:endParaRPr lang="pl-PL" sz="26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pl-PL" sz="4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FCF6-5599-4794-BD19-C17553276F96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6382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251520" y="908720"/>
            <a:ext cx="8280920" cy="854968"/>
          </a:xfrm>
        </p:spPr>
        <p:txBody>
          <a:bodyPr/>
          <a:lstStyle/>
          <a:p>
            <a:r>
              <a:rPr lang="pl-PL" sz="3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Perspektywa 2014-2020 (1)</a:t>
            </a:r>
            <a:r>
              <a:rPr lang="pl-PL" sz="3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dirty="0" smtClean="0">
                <a:solidFill>
                  <a:srgbClr val="464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Kontekst dokumentów strategicznych</a:t>
            </a:r>
            <a:endParaRPr lang="pl-PL" dirty="0"/>
          </a:p>
        </p:txBody>
      </p:sp>
      <p:sp>
        <p:nvSpPr>
          <p:cNvPr id="61441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pl-PL" dirty="0" smtClean="0">
                <a:solidFill>
                  <a:schemeClr val="tx2">
                    <a:lumMod val="75000"/>
                  </a:schemeClr>
                </a:solidFill>
              </a:rPr>
              <a:t>Wsparcie </a:t>
            </a:r>
            <a:r>
              <a:rPr lang="pl-PL" dirty="0">
                <a:solidFill>
                  <a:schemeClr val="tx2">
                    <a:lumMod val="75000"/>
                  </a:schemeClr>
                </a:solidFill>
              </a:rPr>
              <a:t>osób w wieku 50+ </a:t>
            </a:r>
            <a:r>
              <a:rPr lang="pl-PL" dirty="0" smtClean="0">
                <a:solidFill>
                  <a:schemeClr val="tx2">
                    <a:lumMod val="75000"/>
                  </a:schemeClr>
                </a:solidFill>
              </a:rPr>
              <a:t>- dokumenty Komisji Europejskiej</a:t>
            </a:r>
          </a:p>
          <a:p>
            <a:pPr lvl="1" algn="just">
              <a:lnSpc>
                <a:spcPct val="80000"/>
              </a:lnSpc>
            </a:pPr>
            <a:r>
              <a:rPr lang="pl-PL" sz="1900" dirty="0" smtClean="0">
                <a:solidFill>
                  <a:schemeClr val="tx2">
                    <a:lumMod val="75000"/>
                  </a:schemeClr>
                </a:solidFill>
              </a:rPr>
              <a:t>Strategia </a:t>
            </a:r>
            <a:r>
              <a:rPr lang="pl-PL" sz="1900" i="1" dirty="0" smtClean="0">
                <a:solidFill>
                  <a:schemeClr val="tx2">
                    <a:lumMod val="75000"/>
                  </a:schemeClr>
                </a:solidFill>
              </a:rPr>
              <a:t>Europa 2020</a:t>
            </a:r>
            <a:endParaRPr lang="pl-PL" sz="1900" i="1" dirty="0">
              <a:solidFill>
                <a:schemeClr val="tx2">
                  <a:lumMod val="75000"/>
                </a:schemeClr>
              </a:solidFill>
            </a:endParaRPr>
          </a:p>
          <a:p>
            <a:pPr lvl="1" algn="just">
              <a:lnSpc>
                <a:spcPct val="80000"/>
              </a:lnSpc>
            </a:pPr>
            <a:r>
              <a:rPr lang="pl-PL" sz="1900" i="1" dirty="0" err="1" smtClean="0">
                <a:solidFill>
                  <a:schemeClr val="tx2">
                    <a:lumMod val="75000"/>
                  </a:schemeClr>
                </a:solidFill>
              </a:rPr>
              <a:t>Position</a:t>
            </a:r>
            <a:r>
              <a:rPr lang="pl-PL" sz="1900" i="1" dirty="0" smtClean="0">
                <a:solidFill>
                  <a:schemeClr val="tx2">
                    <a:lumMod val="75000"/>
                  </a:schemeClr>
                </a:solidFill>
              </a:rPr>
              <a:t> Paper </a:t>
            </a:r>
            <a:r>
              <a:rPr lang="pl-PL" sz="1900" dirty="0" smtClean="0">
                <a:solidFill>
                  <a:schemeClr val="tx2">
                    <a:lumMod val="75000"/>
                  </a:schemeClr>
                </a:solidFill>
              </a:rPr>
              <a:t>Komisji Europejskiej</a:t>
            </a:r>
          </a:p>
          <a:p>
            <a:pPr algn="just">
              <a:lnSpc>
                <a:spcPct val="80000"/>
              </a:lnSpc>
            </a:pPr>
            <a:endParaRPr lang="pl-PL" sz="10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lnSpc>
                <a:spcPct val="80000"/>
              </a:lnSpc>
            </a:pPr>
            <a:r>
              <a:rPr lang="pl-PL" dirty="0" smtClean="0">
                <a:solidFill>
                  <a:schemeClr val="tx2">
                    <a:lumMod val="75000"/>
                  </a:schemeClr>
                </a:solidFill>
              </a:rPr>
              <a:t>Wsparcie </a:t>
            </a:r>
            <a:r>
              <a:rPr lang="pl-PL" dirty="0">
                <a:solidFill>
                  <a:schemeClr val="tx2">
                    <a:lumMod val="75000"/>
                  </a:schemeClr>
                </a:solidFill>
              </a:rPr>
              <a:t>osób w wieku 50+ </a:t>
            </a:r>
            <a:r>
              <a:rPr lang="pl-PL" dirty="0" smtClean="0">
                <a:solidFill>
                  <a:schemeClr val="tx2">
                    <a:lumMod val="75000"/>
                  </a:schemeClr>
                </a:solidFill>
              </a:rPr>
              <a:t>- dokumenty strategiczne</a:t>
            </a:r>
            <a:endParaRPr lang="pl-PL" dirty="0">
              <a:solidFill>
                <a:schemeClr val="tx2">
                  <a:lumMod val="75000"/>
                </a:schemeClr>
              </a:solidFill>
            </a:endParaRPr>
          </a:p>
          <a:p>
            <a:pPr lvl="1" algn="just">
              <a:lnSpc>
                <a:spcPct val="80000"/>
              </a:lnSpc>
            </a:pPr>
            <a:r>
              <a:rPr lang="pl-PL" sz="1900" dirty="0">
                <a:solidFill>
                  <a:schemeClr val="tx2">
                    <a:lumMod val="75000"/>
                  </a:schemeClr>
                </a:solidFill>
              </a:rPr>
              <a:t>Strategia Rozwoju Kraju 2020</a:t>
            </a:r>
          </a:p>
          <a:p>
            <a:pPr lvl="1" algn="just">
              <a:lnSpc>
                <a:spcPct val="80000"/>
              </a:lnSpc>
            </a:pPr>
            <a:r>
              <a:rPr lang="pl-PL" sz="1900" dirty="0">
                <a:solidFill>
                  <a:schemeClr val="tx2">
                    <a:lumMod val="75000"/>
                  </a:schemeClr>
                </a:solidFill>
              </a:rPr>
              <a:t>Strategia Rozwoju Kapitału Ludzkiego</a:t>
            </a:r>
          </a:p>
          <a:p>
            <a:pPr lvl="1" algn="just">
              <a:lnSpc>
                <a:spcPct val="80000"/>
              </a:lnSpc>
            </a:pPr>
            <a:r>
              <a:rPr lang="pl-PL" sz="1900" dirty="0">
                <a:solidFill>
                  <a:schemeClr val="tx2">
                    <a:lumMod val="75000"/>
                  </a:schemeClr>
                </a:solidFill>
              </a:rPr>
              <a:t>Krajowy Program </a:t>
            </a:r>
            <a:r>
              <a:rPr lang="pl-PL" sz="1900" dirty="0" smtClean="0">
                <a:solidFill>
                  <a:schemeClr val="tx2">
                    <a:lumMod val="75000"/>
                  </a:schemeClr>
                </a:solidFill>
              </a:rPr>
              <a:t>Reform</a:t>
            </a:r>
          </a:p>
          <a:p>
            <a:pPr lvl="1" algn="just">
              <a:lnSpc>
                <a:spcPct val="80000"/>
              </a:lnSpc>
            </a:pPr>
            <a:endParaRPr lang="pl-PL" sz="1000" dirty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lnSpc>
                <a:spcPct val="80000"/>
              </a:lnSpc>
            </a:pPr>
            <a:r>
              <a:rPr lang="pl-PL" dirty="0" smtClean="0">
                <a:solidFill>
                  <a:schemeClr val="tx2">
                    <a:lumMod val="75000"/>
                  </a:schemeClr>
                </a:solidFill>
              </a:rPr>
              <a:t>Ewaluacja ex-</a:t>
            </a:r>
            <a:r>
              <a:rPr lang="pl-PL" dirty="0" err="1" smtClean="0">
                <a:solidFill>
                  <a:schemeClr val="tx2">
                    <a:lumMod val="75000"/>
                  </a:schemeClr>
                </a:solidFill>
              </a:rPr>
              <a:t>ante</a:t>
            </a:r>
            <a:endParaRPr lang="pl-PL" dirty="0">
              <a:solidFill>
                <a:schemeClr val="tx2">
                  <a:lumMod val="75000"/>
                </a:schemeClr>
              </a:solidFill>
            </a:endParaRPr>
          </a:p>
          <a:p>
            <a:pPr lvl="1" algn="just">
              <a:lnSpc>
                <a:spcPct val="80000"/>
              </a:lnSpc>
            </a:pPr>
            <a:r>
              <a:rPr lang="pl-PL" sz="1900" dirty="0" smtClean="0">
                <a:solidFill>
                  <a:schemeClr val="tx2">
                    <a:lumMod val="75000"/>
                  </a:schemeClr>
                </a:solidFill>
              </a:rPr>
              <a:t>Warunek 8.4 – aktywne i zdrowe starzenie się</a:t>
            </a:r>
            <a:endParaRPr lang="pl-PL" sz="19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FCF6-5599-4794-BD19-C17553276F96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6382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 noChangeAspect="1"/>
          </p:cNvSpPr>
          <p:nvPr/>
        </p:nvSpPr>
        <p:spPr>
          <a:xfrm>
            <a:off x="0" y="0"/>
            <a:ext cx="5796136" cy="908720"/>
          </a:xfrm>
          <a:prstGeom prst="rect">
            <a:avLst/>
          </a:prstGeo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anchor="ctr"/>
          <a:lstStyle/>
          <a:p>
            <a:pPr algn="l">
              <a:defRPr/>
            </a:pPr>
            <a:endParaRPr lang="pl-PL" sz="2800">
              <a:solidFill>
                <a:schemeClr val="bg1"/>
              </a:solidFill>
            </a:endParaRPr>
          </a:p>
        </p:txBody>
      </p:sp>
      <p:sp>
        <p:nvSpPr>
          <p:cNvPr id="63494" name="Tytuł 1"/>
          <p:cNvSpPr>
            <a:spLocks/>
          </p:cNvSpPr>
          <p:nvPr/>
        </p:nvSpPr>
        <p:spPr bwMode="auto">
          <a:xfrm>
            <a:off x="0" y="1133475"/>
            <a:ext cx="9036050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PI 8.5.</a:t>
            </a:r>
          </a:p>
          <a:p>
            <a:pPr algn="ctr"/>
            <a:r>
              <a:rPr lang="pl-P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Przystosowanie pracowników, przedsiębiorstw i przedsiębiorców do zmian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23850" y="2349500"/>
            <a:ext cx="8208963" cy="3095625"/>
          </a:xfrm>
          <a:prstGeom prst="rect">
            <a:avLst/>
          </a:prstGeom>
          <a:solidFill>
            <a:schemeClr val="bg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marL="282575" indent="-282575" algn="l"/>
            <a:r>
              <a:rPr lang="pl-PL" sz="1800" b="1" dirty="0">
                <a:solidFill>
                  <a:schemeClr val="tx2"/>
                </a:solidFill>
              </a:rPr>
              <a:t>POZIOM KRAJOWY</a:t>
            </a:r>
          </a:p>
          <a:p>
            <a:pPr marL="342900" indent="-342900" algn="l">
              <a:buAutoNum type="arabicPeriod"/>
            </a:pPr>
            <a:r>
              <a:rPr lang="pl-PL" b="1" dirty="0" smtClean="0">
                <a:solidFill>
                  <a:schemeClr val="tx2"/>
                </a:solidFill>
              </a:rPr>
              <a:t>Opracowanie </a:t>
            </a:r>
            <a:r>
              <a:rPr lang="pl-PL" b="1" dirty="0">
                <a:solidFill>
                  <a:schemeClr val="tx2"/>
                </a:solidFill>
              </a:rPr>
              <a:t>i testowanie modelowych rozwiązań, które będą mogły być wykorzystane na poziomie regionalnym w obszarze</a:t>
            </a:r>
          </a:p>
          <a:p>
            <a:pPr marL="282575" indent="-282575" algn="l"/>
            <a:endParaRPr lang="pl-PL" sz="1800" b="1" dirty="0" smtClean="0">
              <a:solidFill>
                <a:schemeClr val="tx2"/>
              </a:solidFill>
            </a:endParaRPr>
          </a:p>
          <a:p>
            <a:pPr marL="282575" indent="-282575" algn="l"/>
            <a:endParaRPr lang="pl-PL" sz="1800" b="1" dirty="0">
              <a:solidFill>
                <a:schemeClr val="tx2"/>
              </a:solidFill>
            </a:endParaRPr>
          </a:p>
          <a:p>
            <a:pPr marL="282575" indent="-282575" algn="l"/>
            <a:r>
              <a:rPr lang="pl-PL" sz="1800" b="1" dirty="0">
                <a:solidFill>
                  <a:schemeClr val="tx2"/>
                </a:solidFill>
              </a:rPr>
              <a:t>Przykładowe typy działań:</a:t>
            </a:r>
          </a:p>
          <a:p>
            <a:pPr marL="282575" lvl="1" indent="-282575">
              <a:buFontTx/>
              <a:buChar char="-"/>
            </a:pPr>
            <a:r>
              <a:rPr lang="pl-PL" sz="1600" dirty="0" smtClean="0">
                <a:solidFill>
                  <a:schemeClr val="tx2"/>
                </a:solidFill>
              </a:rPr>
              <a:t>Wypracowanie i wdrażanie strategii zarządzania różnorodnością w miejscu pracy (w tym zarządzania wiekiem), </a:t>
            </a:r>
            <a:r>
              <a:rPr lang="pl-PL" sz="1600" dirty="0">
                <a:solidFill>
                  <a:schemeClr val="tx2"/>
                </a:solidFill>
              </a:rPr>
              <a:t>w szczególności </a:t>
            </a:r>
            <a:r>
              <a:rPr lang="pl-PL" sz="1600" dirty="0" smtClean="0">
                <a:solidFill>
                  <a:schemeClr val="tx2"/>
                </a:solidFill>
              </a:rPr>
              <a:t>w odniesieniu MSP – </a:t>
            </a:r>
            <a:r>
              <a:rPr lang="pl-PL" sz="1600" dirty="0" err="1" smtClean="0">
                <a:solidFill>
                  <a:schemeClr val="tx2"/>
                </a:solidFill>
              </a:rPr>
              <a:t>mentoring</a:t>
            </a:r>
            <a:r>
              <a:rPr lang="pl-PL" sz="1600" dirty="0" smtClean="0">
                <a:solidFill>
                  <a:schemeClr val="tx2"/>
                </a:solidFill>
              </a:rPr>
              <a:t>/ </a:t>
            </a:r>
            <a:r>
              <a:rPr lang="pl-PL" sz="1600" dirty="0" err="1" smtClean="0">
                <a:solidFill>
                  <a:schemeClr val="tx2"/>
                </a:solidFill>
              </a:rPr>
              <a:t>coaching</a:t>
            </a:r>
            <a:endParaRPr lang="pl-PL" sz="1600" dirty="0" smtClean="0">
              <a:solidFill>
                <a:schemeClr val="tx2"/>
              </a:solidFill>
            </a:endParaRPr>
          </a:p>
          <a:p>
            <a:pPr marL="282575" lvl="1" indent="-282575">
              <a:buFontTx/>
              <a:buChar char="-"/>
            </a:pPr>
            <a:endParaRPr lang="pl-PL" sz="1600" dirty="0">
              <a:solidFill>
                <a:schemeClr val="tx2"/>
              </a:solidFill>
            </a:endParaRPr>
          </a:p>
          <a:p>
            <a:pPr marL="282575" indent="-282575" algn="l">
              <a:buFontTx/>
              <a:buChar char="-"/>
            </a:pPr>
            <a:endParaRPr lang="pl-PL" sz="1600" dirty="0">
              <a:solidFill>
                <a:schemeClr val="tx2"/>
              </a:solidFill>
            </a:endParaRPr>
          </a:p>
          <a:p>
            <a:pPr marL="282575" indent="-282575" algn="l">
              <a:buFontTx/>
              <a:buChar char="-"/>
            </a:pPr>
            <a:endParaRPr lang="pl-PL" sz="1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 noChangeAspect="1"/>
          </p:cNvSpPr>
          <p:nvPr/>
        </p:nvSpPr>
        <p:spPr>
          <a:xfrm>
            <a:off x="0" y="0"/>
            <a:ext cx="5796136" cy="908720"/>
          </a:xfrm>
          <a:prstGeom prst="rect">
            <a:avLst/>
          </a:prstGeo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sz="2800">
              <a:solidFill>
                <a:prstClr val="white"/>
              </a:solidFill>
            </a:endParaRPr>
          </a:p>
        </p:txBody>
      </p:sp>
      <p:pic>
        <p:nvPicPr>
          <p:cNvPr id="63493" name="Picture 2" descr="C:\Users\Hania\Downloads\mpips_jp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4450"/>
            <a:ext cx="3635375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4" name="Tytuł 1"/>
          <p:cNvSpPr>
            <a:spLocks/>
          </p:cNvSpPr>
          <p:nvPr/>
        </p:nvSpPr>
        <p:spPr bwMode="auto">
          <a:xfrm>
            <a:off x="0" y="1133475"/>
            <a:ext cx="9036050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2400" b="1" dirty="0" smtClean="0">
                <a:solidFill>
                  <a:srgbClr val="993366"/>
                </a:solidFill>
              </a:rPr>
              <a:t>PI 8.6.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2400" b="1" dirty="0" smtClean="0">
                <a:solidFill>
                  <a:srgbClr val="993366"/>
                </a:solidFill>
              </a:rPr>
              <a:t>Aktywne i zdrowe starzenie się (1) 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23850" y="2349500"/>
            <a:ext cx="8208963" cy="30956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282575" indent="-282575" fontAlgn="base">
              <a:spcBef>
                <a:spcPct val="0"/>
              </a:spcBef>
              <a:spcAft>
                <a:spcPct val="0"/>
              </a:spcAft>
            </a:pPr>
            <a:r>
              <a:rPr lang="pl-PL" b="1" smtClean="0">
                <a:solidFill>
                  <a:srgbClr val="1F497D"/>
                </a:solidFill>
              </a:rPr>
              <a:t>POZIOM KRAJOWY</a:t>
            </a:r>
          </a:p>
          <a:p>
            <a:pPr marL="282575" indent="-282575" fontAlgn="base">
              <a:spcBef>
                <a:spcPct val="0"/>
              </a:spcBef>
              <a:spcAft>
                <a:spcPct val="0"/>
              </a:spcAft>
            </a:pPr>
            <a:r>
              <a:rPr lang="pl-PL" b="1" smtClean="0">
                <a:solidFill>
                  <a:srgbClr val="1F497D"/>
                </a:solidFill>
              </a:rPr>
              <a:t>1. Rozwój świadomości społecznej na temat wyzwań dla rynku pracy i gospodarki wynikających ze starzenia się społeczeństwa</a:t>
            </a:r>
          </a:p>
          <a:p>
            <a:pPr marL="282575" indent="-282575" fontAlgn="base">
              <a:spcBef>
                <a:spcPct val="0"/>
              </a:spcBef>
              <a:spcAft>
                <a:spcPct val="0"/>
              </a:spcAft>
            </a:pPr>
            <a:endParaRPr lang="pl-PL" b="1" smtClean="0">
              <a:solidFill>
                <a:srgbClr val="1F497D"/>
              </a:solidFill>
            </a:endParaRPr>
          </a:p>
          <a:p>
            <a:pPr marL="282575" indent="-282575" fontAlgn="base">
              <a:spcBef>
                <a:spcPct val="0"/>
              </a:spcBef>
              <a:spcAft>
                <a:spcPct val="0"/>
              </a:spcAft>
            </a:pPr>
            <a:r>
              <a:rPr lang="pl-PL" b="1" smtClean="0">
                <a:solidFill>
                  <a:srgbClr val="1F497D"/>
                </a:solidFill>
              </a:rPr>
              <a:t>Przykładowe typy działań:</a:t>
            </a:r>
          </a:p>
          <a:p>
            <a:pPr marL="282575" indent="-282575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pl-PL" sz="1600" smtClean="0">
                <a:solidFill>
                  <a:srgbClr val="1F497D"/>
                </a:solidFill>
              </a:rPr>
              <a:t>Promocja projektowania dóbr i usług dla starszych pracowników z zakresu poprawy ergonomii pracy oraz wdrażania ich w miejscu pracy</a:t>
            </a:r>
          </a:p>
          <a:p>
            <a:pPr marL="282575" indent="-282575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pl-PL" sz="1600" smtClean="0">
                <a:solidFill>
                  <a:srgbClr val="1F497D"/>
                </a:solidFill>
              </a:rPr>
              <a:t>Promocja produktów nowych technologii (sztuczna inteligencja) w usługach opiekuńczych</a:t>
            </a:r>
          </a:p>
          <a:p>
            <a:pPr marL="282575" indent="-282575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pl-PL" sz="1600" smtClean="0">
                <a:solidFill>
                  <a:srgbClr val="1F497D"/>
                </a:solidFill>
              </a:rPr>
              <a:t>Promowanie zachowań prozdrowotnych, w tym aktywności fizycznej i zdrowego trybu życia wśród pracowników dla wydłużenia aktywności zawodowej i utrzymania dobrego stanu zdrowia,</a:t>
            </a:r>
          </a:p>
          <a:p>
            <a:pPr marL="282575" indent="-282575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pl-PL" sz="1600" smtClean="0">
                <a:solidFill>
                  <a:srgbClr val="1F497D"/>
                </a:solidFill>
              </a:rPr>
              <a:t>Badania nad starzeniem się oraz sytuacją osób starszych (np. w ramach badań SHARE), badanie współzależności między aktywnością a zdrowym starzeniem się</a:t>
            </a:r>
          </a:p>
          <a:p>
            <a:pPr marL="282575" indent="-282575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pl-PL" sz="1600" smtClean="0">
                <a:solidFill>
                  <a:srgbClr val="1F497D"/>
                </a:solidFill>
              </a:rPr>
              <a:t>Badanie aktywności osób 50+ (współzależność aktywności zawodowej, społecznej,  obywatelskiej)</a:t>
            </a:r>
          </a:p>
          <a:p>
            <a:pPr marL="282575" indent="-282575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pl-PL" sz="160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38165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 noChangeAspect="1"/>
          </p:cNvSpPr>
          <p:nvPr/>
        </p:nvSpPr>
        <p:spPr>
          <a:xfrm>
            <a:off x="0" y="0"/>
            <a:ext cx="5796136" cy="908720"/>
          </a:xfrm>
          <a:prstGeom prst="rect">
            <a:avLst/>
          </a:prstGeo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sz="2800">
              <a:solidFill>
                <a:prstClr val="white"/>
              </a:solidFill>
            </a:endParaRPr>
          </a:p>
        </p:txBody>
      </p:sp>
      <p:pic>
        <p:nvPicPr>
          <p:cNvPr id="78853" name="Picture 2" descr="C:\Users\Hania\Downloads\mpips_jp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4450"/>
            <a:ext cx="3635375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4" name="Tytuł 1"/>
          <p:cNvSpPr>
            <a:spLocks/>
          </p:cNvSpPr>
          <p:nvPr/>
        </p:nvSpPr>
        <p:spPr bwMode="auto">
          <a:xfrm>
            <a:off x="0" y="1133475"/>
            <a:ext cx="9036050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2400" b="1" dirty="0" smtClean="0">
                <a:solidFill>
                  <a:srgbClr val="993366"/>
                </a:solidFill>
              </a:rPr>
              <a:t>PI 8.6.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2400" b="1" dirty="0" smtClean="0">
                <a:solidFill>
                  <a:srgbClr val="993366"/>
                </a:solidFill>
              </a:rPr>
              <a:t>Aktywne i zdrowe starzenie się (2) 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23850" y="2349500"/>
            <a:ext cx="8208963" cy="30956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282575" indent="-282575" fontAlgn="base">
              <a:spcBef>
                <a:spcPct val="0"/>
              </a:spcBef>
              <a:spcAft>
                <a:spcPct val="0"/>
              </a:spcAft>
            </a:pPr>
            <a:r>
              <a:rPr lang="pl-PL" b="1" smtClean="0">
                <a:solidFill>
                  <a:srgbClr val="1F497D"/>
                </a:solidFill>
              </a:rPr>
              <a:t>POZIOM REGIONALNY</a:t>
            </a:r>
          </a:p>
          <a:p>
            <a:pPr marL="282575" indent="-282575" fontAlgn="base">
              <a:spcBef>
                <a:spcPct val="0"/>
              </a:spcBef>
              <a:spcAft>
                <a:spcPct val="0"/>
              </a:spcAft>
            </a:pPr>
            <a:r>
              <a:rPr lang="pl-PL" b="1" smtClean="0">
                <a:solidFill>
                  <a:srgbClr val="1F497D"/>
                </a:solidFill>
              </a:rPr>
              <a:t>1. Rozwój świadomości społecznej na temat wyzwań dla rynku pracy i gospodarki wynikających ze starzenia się społeczeństwa</a:t>
            </a:r>
          </a:p>
          <a:p>
            <a:pPr marL="282575" indent="-282575" fontAlgn="base">
              <a:spcBef>
                <a:spcPct val="0"/>
              </a:spcBef>
              <a:spcAft>
                <a:spcPct val="0"/>
              </a:spcAft>
            </a:pPr>
            <a:endParaRPr lang="pl-PL" b="1" smtClean="0">
              <a:solidFill>
                <a:srgbClr val="1F497D"/>
              </a:solidFill>
            </a:endParaRPr>
          </a:p>
          <a:p>
            <a:pPr marL="282575" indent="-282575" fontAlgn="base">
              <a:spcBef>
                <a:spcPct val="0"/>
              </a:spcBef>
              <a:spcAft>
                <a:spcPct val="0"/>
              </a:spcAft>
            </a:pPr>
            <a:r>
              <a:rPr lang="pl-PL" b="1" smtClean="0">
                <a:solidFill>
                  <a:srgbClr val="1F497D"/>
                </a:solidFill>
              </a:rPr>
              <a:t>Przykładowe typy działań:</a:t>
            </a:r>
          </a:p>
          <a:p>
            <a:pPr marL="282575" indent="-282575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pl-PL" sz="1600" smtClean="0">
                <a:solidFill>
                  <a:srgbClr val="1F497D"/>
                </a:solidFill>
              </a:rPr>
              <a:t>Promocja wykorzystania nowych technologii w usługach opiekuńczych w celu zwiększenia ich dostępności i efektywności (wsparcie pracujących członków rodziny osób niesamodzielnych) </a:t>
            </a:r>
          </a:p>
          <a:p>
            <a:pPr marL="282575" indent="-282575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pl-PL" sz="1600" smtClean="0">
                <a:solidFill>
                  <a:srgbClr val="1F497D"/>
                </a:solidFill>
              </a:rPr>
              <a:t>Zwiększanie dostępności do placówek sportowo – rekreacyjnych poprawiających zdrowotność mieszkańców </a:t>
            </a:r>
          </a:p>
          <a:p>
            <a:pPr marL="282575" indent="-282575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pl-PL" sz="1600" smtClean="0">
                <a:solidFill>
                  <a:srgbClr val="1F497D"/>
                </a:solidFill>
              </a:rPr>
              <a:t>Promocja ergonomii pracy (ze względu na sektory gospodarki dominujące w danym regionie) </a:t>
            </a:r>
          </a:p>
          <a:p>
            <a:pPr marL="282575" indent="-282575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pl-PL" sz="160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60961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 noChangeAspect="1"/>
          </p:cNvSpPr>
          <p:nvPr/>
        </p:nvSpPr>
        <p:spPr>
          <a:xfrm>
            <a:off x="0" y="0"/>
            <a:ext cx="5796136" cy="908720"/>
          </a:xfrm>
          <a:prstGeom prst="rect">
            <a:avLst/>
          </a:prstGeo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sz="2800">
              <a:solidFill>
                <a:prstClr val="white"/>
              </a:solidFill>
            </a:endParaRPr>
          </a:p>
        </p:txBody>
      </p:sp>
      <p:pic>
        <p:nvPicPr>
          <p:cNvPr id="55301" name="Picture 2" descr="C:\Users\Hania\Downloads\mpips_jp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4450"/>
            <a:ext cx="3635375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23850" y="2636838"/>
            <a:ext cx="8208963" cy="3671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pl-PL" b="1" smtClean="0">
                <a:solidFill>
                  <a:srgbClr val="1F497D"/>
                </a:solidFill>
              </a:rPr>
              <a:t>POZIOM KRAJOWY: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pl-PL" b="1" smtClean="0">
                <a:solidFill>
                  <a:srgbClr val="1F497D"/>
                </a:solidFill>
              </a:rPr>
              <a:t>2. Wypracowanie i wdrożenie standardów dla działań w sektorze srebrnej gospodarki</a:t>
            </a:r>
            <a:endParaRPr lang="pl-PL" smtClean="0">
              <a:solidFill>
                <a:srgbClr val="1F497D"/>
              </a:solidFill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endParaRPr lang="pl-PL" b="1" smtClean="0">
              <a:solidFill>
                <a:srgbClr val="1F497D"/>
              </a:solidFill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pl-PL" b="1" smtClean="0">
                <a:solidFill>
                  <a:srgbClr val="1F497D"/>
                </a:solidFill>
              </a:rPr>
              <a:t>Przykładowe typy działań: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pl-PL" sz="1600" smtClean="0">
                <a:solidFill>
                  <a:srgbClr val="1F497D"/>
                </a:solidFill>
              </a:rPr>
              <a:t>Rozwój systemów szkolenia dla opiekunów oraz wśród pracowników innych branż (np. członków rodziny sprawujących opiekę nad osobami niesamodzielnymi) z zakresu pomocy osobom starszym (w tym pilotaż), w tym m.in. opracowanie kwalifikacji „opiekuna osób starszych (z uwzględnieniem kompetencji „zdrowotnych” i społecznych, standardów egzaminacyjnych i walidowania)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pl-PL" sz="1600" smtClean="0">
                <a:solidFill>
                  <a:srgbClr val="1F497D"/>
                </a:solidFill>
              </a:rPr>
              <a:t>Wypracowanie standardów szkolenia dla opiekunów i wolontariuszy z zakresu pomocy osobom starszym 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pl-PL" sz="1600" smtClean="0">
              <a:solidFill>
                <a:srgbClr val="1F497D"/>
              </a:solidFill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pl-PL" b="1" smtClean="0">
                <a:solidFill>
                  <a:srgbClr val="1F497D"/>
                </a:solidFill>
              </a:rPr>
              <a:t>POZIOM REGIONALNY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pl-PL" b="1" smtClean="0">
                <a:solidFill>
                  <a:srgbClr val="1F497D"/>
                </a:solidFill>
              </a:rPr>
              <a:t>Tworzenie warunków dla rozwoju usług opieki dla osób niesamodzielnych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pl-PL" b="1" smtClean="0">
                <a:solidFill>
                  <a:srgbClr val="1F497D"/>
                </a:solidFill>
              </a:rPr>
              <a:t>- formy indywidualne i instytucjonalne  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pl-PL" smtClean="0">
              <a:solidFill>
                <a:srgbClr val="1F497D"/>
              </a:solidFill>
            </a:endParaRPr>
          </a:p>
        </p:txBody>
      </p:sp>
      <p:sp>
        <p:nvSpPr>
          <p:cNvPr id="55306" name="Tytuł 1"/>
          <p:cNvSpPr>
            <a:spLocks/>
          </p:cNvSpPr>
          <p:nvPr/>
        </p:nvSpPr>
        <p:spPr bwMode="auto">
          <a:xfrm>
            <a:off x="0" y="1196975"/>
            <a:ext cx="9036050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2400" b="1" dirty="0" smtClean="0">
                <a:solidFill>
                  <a:srgbClr val="993366"/>
                </a:solidFill>
              </a:rPr>
              <a:t>PI 8.6.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2400" b="1" dirty="0" smtClean="0">
                <a:solidFill>
                  <a:srgbClr val="993366"/>
                </a:solidFill>
              </a:rPr>
              <a:t>Aktywne i zdrowe starzenie się (3) </a:t>
            </a:r>
          </a:p>
        </p:txBody>
      </p:sp>
    </p:spTree>
    <p:extLst>
      <p:ext uri="{BB962C8B-B14F-4D97-AF65-F5344CB8AC3E}">
        <p14:creationId xmlns:p14="http://schemas.microsoft.com/office/powerpoint/2010/main" xmlns="" val="3590269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 prezentacji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pl-PL" dirty="0" smtClean="0"/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dirty="0" smtClean="0"/>
              <a:t>Diagnoza - sytuacja demograficzna Polski i wyzwania dla rynku pracy związane ze starzeniem się społeczeństwa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pl-PL" sz="1000" dirty="0" smtClean="0"/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dirty="0" smtClean="0"/>
              <a:t>Aktualne działania podejmowane na poziomie krajowym w kontekście starzenia się, rynku pracy i integracji społecznej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pl-PL" sz="1000" dirty="0" smtClean="0"/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dirty="0" smtClean="0"/>
              <a:t>Działania planowane przez </a:t>
            </a:r>
            <a:r>
              <a:rPr lang="pl-PL" dirty="0" err="1" smtClean="0"/>
              <a:t>MPiPS</a:t>
            </a:r>
            <a:r>
              <a:rPr lang="pl-PL" dirty="0" smtClean="0"/>
              <a:t> na poziomie krajowym i regionalnym w perspektywie finansowej 2014-2020</a:t>
            </a:r>
          </a:p>
          <a:p>
            <a:pPr lvl="1"/>
            <a:endParaRPr lang="pl-PL" i="1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FCF6-5599-4794-BD19-C17553276F96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 noChangeAspect="1"/>
          </p:cNvSpPr>
          <p:nvPr/>
        </p:nvSpPr>
        <p:spPr>
          <a:xfrm>
            <a:off x="0" y="0"/>
            <a:ext cx="5796136" cy="908720"/>
          </a:xfrm>
          <a:prstGeom prst="rect">
            <a:avLst/>
          </a:prstGeo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anchor="ctr"/>
          <a:lstStyle/>
          <a:p>
            <a:pPr>
              <a:defRPr/>
            </a:pPr>
            <a:endParaRPr lang="pl-PL" sz="280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23850" y="2492896"/>
            <a:ext cx="8208963" cy="3671887"/>
          </a:xfrm>
          <a:prstGeom prst="rect">
            <a:avLst/>
          </a:prstGeom>
          <a:solidFill>
            <a:schemeClr val="bg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marL="268288" indent="-268288"/>
            <a:r>
              <a:rPr lang="pl-PL" b="1" dirty="0">
                <a:solidFill>
                  <a:srgbClr val="1F497D"/>
                </a:solidFill>
              </a:rPr>
              <a:t>POZIOM KRAJOWY:</a:t>
            </a:r>
          </a:p>
          <a:p>
            <a:pPr marL="268288" indent="-268288"/>
            <a:r>
              <a:rPr lang="pl-PL" b="1" dirty="0">
                <a:solidFill>
                  <a:srgbClr val="1F497D"/>
                </a:solidFill>
              </a:rPr>
              <a:t>2. </a:t>
            </a:r>
            <a:r>
              <a:rPr lang="pl-PL" b="1" dirty="0" smtClean="0">
                <a:solidFill>
                  <a:srgbClr val="1F497D"/>
                </a:solidFill>
              </a:rPr>
              <a:t>Wypracowanie i wdrożenie kompleksowego modelu aktywizacji osób 50+</a:t>
            </a:r>
            <a:endParaRPr lang="pl-PL" dirty="0">
              <a:solidFill>
                <a:srgbClr val="1F497D"/>
              </a:solidFill>
            </a:endParaRPr>
          </a:p>
          <a:p>
            <a:pPr marL="268288" indent="-268288"/>
            <a:endParaRPr lang="pl-PL" b="1" dirty="0">
              <a:solidFill>
                <a:srgbClr val="1F497D"/>
              </a:solidFill>
            </a:endParaRPr>
          </a:p>
          <a:p>
            <a:pPr marL="268288" indent="-268288"/>
            <a:r>
              <a:rPr lang="pl-PL" b="1" dirty="0">
                <a:solidFill>
                  <a:srgbClr val="1F497D"/>
                </a:solidFill>
              </a:rPr>
              <a:t>Przykładowe typy działań:</a:t>
            </a:r>
          </a:p>
          <a:p>
            <a:pPr marL="268288" lvl="1" indent="-268288">
              <a:buFontTx/>
              <a:buChar char="-"/>
            </a:pPr>
            <a:r>
              <a:rPr lang="pl-PL" sz="1600" dirty="0" smtClean="0">
                <a:solidFill>
                  <a:srgbClr val="1F497D"/>
                </a:solidFill>
              </a:rPr>
              <a:t>system </a:t>
            </a:r>
            <a:r>
              <a:rPr lang="pl-PL" sz="1600" dirty="0">
                <a:solidFill>
                  <a:srgbClr val="1F497D"/>
                </a:solidFill>
              </a:rPr>
              <a:t>koordynacji Programu Solidarność Pokoleń 50+ </a:t>
            </a:r>
          </a:p>
          <a:p>
            <a:pPr marL="268288" lvl="1" indent="-268288">
              <a:buFontTx/>
              <a:buChar char="-"/>
            </a:pPr>
            <a:r>
              <a:rPr lang="pl-PL" sz="1600" dirty="0" smtClean="0">
                <a:solidFill>
                  <a:srgbClr val="1F497D"/>
                </a:solidFill>
              </a:rPr>
              <a:t>baza </a:t>
            </a:r>
            <a:r>
              <a:rPr lang="pl-PL" sz="1600" dirty="0">
                <a:solidFill>
                  <a:srgbClr val="1F497D"/>
                </a:solidFill>
              </a:rPr>
              <a:t>dobrych praktyk 50+/</a:t>
            </a:r>
            <a:r>
              <a:rPr lang="pl-PL" sz="1600" dirty="0" smtClean="0">
                <a:solidFill>
                  <a:srgbClr val="1F497D"/>
                </a:solidFill>
              </a:rPr>
              <a:t>60+</a:t>
            </a:r>
          </a:p>
          <a:p>
            <a:pPr marL="268288" lvl="1" indent="-268288">
              <a:buFontTx/>
              <a:buChar char="-"/>
            </a:pPr>
            <a:r>
              <a:rPr lang="pl-PL" sz="1600" dirty="0" smtClean="0">
                <a:solidFill>
                  <a:srgbClr val="1F497D"/>
                </a:solidFill>
              </a:rPr>
              <a:t>kampanie </a:t>
            </a:r>
            <a:r>
              <a:rPr lang="pl-PL" sz="1600" dirty="0">
                <a:solidFill>
                  <a:srgbClr val="1F497D"/>
                </a:solidFill>
              </a:rPr>
              <a:t>informacyjne</a:t>
            </a:r>
          </a:p>
          <a:p>
            <a:pPr marL="268288" indent="-268288">
              <a:buFontTx/>
              <a:buChar char="-"/>
            </a:pPr>
            <a:endParaRPr lang="pl-PL" sz="1600" dirty="0" smtClean="0">
              <a:solidFill>
                <a:srgbClr val="1F497D"/>
              </a:solidFill>
            </a:endParaRPr>
          </a:p>
          <a:p>
            <a:pPr marL="268288" indent="-268288">
              <a:buFontTx/>
              <a:buChar char="-"/>
            </a:pPr>
            <a:endParaRPr lang="pl-PL" sz="1600" dirty="0">
              <a:solidFill>
                <a:srgbClr val="1F497D"/>
              </a:solidFill>
            </a:endParaRPr>
          </a:p>
          <a:p>
            <a:pPr marL="268288" indent="-268288"/>
            <a:r>
              <a:rPr lang="pl-PL" b="1" dirty="0">
                <a:solidFill>
                  <a:srgbClr val="1F497D"/>
                </a:solidFill>
              </a:rPr>
              <a:t>POZIOM REGIONALNY</a:t>
            </a:r>
          </a:p>
          <a:p>
            <a:pPr marL="268288" indent="-268288"/>
            <a:r>
              <a:rPr lang="pl-PL" b="1" dirty="0">
                <a:solidFill>
                  <a:srgbClr val="1F497D"/>
                </a:solidFill>
              </a:rPr>
              <a:t>1. </a:t>
            </a:r>
            <a:r>
              <a:rPr lang="pl-PL" b="1" dirty="0" smtClean="0">
                <a:solidFill>
                  <a:srgbClr val="1F497D"/>
                </a:solidFill>
              </a:rPr>
              <a:t>Aktywizacja osób 50+ w oparciu o wypracowany centralnie kompleksowy model aktywizacji </a:t>
            </a:r>
            <a:endParaRPr lang="pl-PL" b="1" dirty="0">
              <a:solidFill>
                <a:srgbClr val="1F497D"/>
              </a:solidFill>
            </a:endParaRPr>
          </a:p>
          <a:p>
            <a:pPr marL="268288" indent="-268288">
              <a:buFontTx/>
              <a:buChar char="-"/>
            </a:pPr>
            <a:endParaRPr lang="pl-PL" dirty="0">
              <a:solidFill>
                <a:srgbClr val="1F497D"/>
              </a:solidFill>
            </a:endParaRPr>
          </a:p>
        </p:txBody>
      </p:sp>
      <p:sp>
        <p:nvSpPr>
          <p:cNvPr id="55306" name="Tytuł 1"/>
          <p:cNvSpPr>
            <a:spLocks/>
          </p:cNvSpPr>
          <p:nvPr/>
        </p:nvSpPr>
        <p:spPr bwMode="auto">
          <a:xfrm>
            <a:off x="0" y="1196975"/>
            <a:ext cx="9036050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3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 8.6.</a:t>
            </a:r>
          </a:p>
          <a:p>
            <a:pPr algn="ctr"/>
            <a:r>
              <a:rPr lang="pl-PL" sz="3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Aktywne i zdrowe starzenie się (3) </a:t>
            </a:r>
          </a:p>
        </p:txBody>
      </p:sp>
    </p:spTree>
    <p:extLst>
      <p:ext uri="{BB962C8B-B14F-4D97-AF65-F5344CB8AC3E}">
        <p14:creationId xmlns:p14="http://schemas.microsoft.com/office/powerpoint/2010/main" xmlns="" val="339520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786182" y="3929066"/>
            <a:ext cx="4894312" cy="200707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80000"/>
              </a:lnSpc>
              <a:spcBef>
                <a:spcPts val="600"/>
              </a:spcBef>
              <a:defRPr/>
            </a:pP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	Marzena Breza,</a:t>
            </a:r>
            <a:b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</a:b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Małgorzata </a:t>
            </a:r>
            <a:r>
              <a:rPr lang="pl-PL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Sarzalska</a:t>
            </a:r>
            <a:r>
              <a:rPr lang="pl-PL" sz="2000" dirty="0" smtClean="0">
                <a:solidFill>
                  <a:schemeClr val="tx2">
                    <a:lumMod val="75000"/>
                  </a:schemeClr>
                </a:solidFill>
                <a:ea typeface="+mn-ea"/>
                <a:cs typeface="+mn-cs"/>
              </a:rPr>
              <a:t/>
            </a:r>
            <a:br>
              <a:rPr lang="pl-PL" sz="2000" dirty="0" smtClean="0">
                <a:solidFill>
                  <a:schemeClr val="tx2">
                    <a:lumMod val="75000"/>
                  </a:schemeClr>
                </a:solidFill>
                <a:ea typeface="+mn-ea"/>
                <a:cs typeface="+mn-cs"/>
              </a:rPr>
            </a:br>
            <a:r>
              <a:rPr lang="pl-PL" sz="2000" dirty="0" smtClean="0">
                <a:solidFill>
                  <a:schemeClr val="tx2">
                    <a:lumMod val="75000"/>
                  </a:schemeClr>
                </a:solidFill>
                <a:ea typeface="+mn-ea"/>
                <a:cs typeface="+mn-cs"/>
              </a:rPr>
              <a:t/>
            </a:r>
            <a:br>
              <a:rPr lang="pl-PL" sz="2000" dirty="0" smtClean="0">
                <a:solidFill>
                  <a:schemeClr val="tx2">
                    <a:lumMod val="75000"/>
                  </a:schemeClr>
                </a:solidFill>
                <a:ea typeface="+mn-ea"/>
                <a:cs typeface="+mn-cs"/>
              </a:rPr>
            </a:br>
            <a:r>
              <a:rPr lang="pl-PL" sz="2000" dirty="0" smtClean="0">
                <a:solidFill>
                  <a:schemeClr val="tx2">
                    <a:lumMod val="75000"/>
                  </a:schemeClr>
                </a:solidFill>
                <a:ea typeface="+mn-ea"/>
                <a:cs typeface="+mn-cs"/>
              </a:rPr>
              <a:t>Ministerstwo </a:t>
            </a:r>
            <a:r>
              <a:rPr lang="pl-PL" sz="2000" dirty="0">
                <a:solidFill>
                  <a:schemeClr val="tx2">
                    <a:lumMod val="75000"/>
                  </a:schemeClr>
                </a:solidFill>
                <a:ea typeface="+mn-ea"/>
                <a:cs typeface="+mn-cs"/>
              </a:rPr>
              <a:t>Pracy i Polityki </a:t>
            </a:r>
            <a:r>
              <a:rPr lang="pl-PL" sz="2000" dirty="0" smtClean="0">
                <a:solidFill>
                  <a:schemeClr val="tx2">
                    <a:lumMod val="75000"/>
                  </a:schemeClr>
                </a:solidFill>
                <a:ea typeface="+mn-ea"/>
                <a:cs typeface="+mn-cs"/>
              </a:rPr>
              <a:t>Społecznej</a:t>
            </a:r>
            <a:r>
              <a:rPr lang="pl-PL" sz="18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/>
            </a:r>
            <a:br>
              <a:rPr lang="pl-PL" sz="18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</a:br>
            <a:endParaRPr lang="pl-PL" sz="2000" dirty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55576" y="2924944"/>
            <a:ext cx="6400800" cy="697632"/>
          </a:xfrm>
        </p:spPr>
        <p:txBody>
          <a:bodyPr>
            <a:noAutofit/>
          </a:bodyPr>
          <a:lstStyle/>
          <a:p>
            <a:r>
              <a:rPr lang="pl-PL" sz="4000" b="1" dirty="0" smtClean="0"/>
              <a:t>Dziękujemy za uwagę</a:t>
            </a:r>
            <a:endParaRPr lang="pl-PL" sz="4000" b="1" dirty="0"/>
          </a:p>
        </p:txBody>
      </p:sp>
    </p:spTree>
    <p:extLst>
      <p:ext uri="{BB962C8B-B14F-4D97-AF65-F5344CB8AC3E}">
        <p14:creationId xmlns:p14="http://schemas.microsoft.com/office/powerpoint/2010/main" xmlns="" val="32785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trzałka w prawo z wcięciem 13"/>
          <p:cNvSpPr/>
          <p:nvPr/>
        </p:nvSpPr>
        <p:spPr>
          <a:xfrm rot="435690">
            <a:off x="2990023" y="4583038"/>
            <a:ext cx="3786029" cy="76594"/>
          </a:xfrm>
          <a:prstGeom prst="notched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trzałka w prawo z wcięciem 9"/>
          <p:cNvSpPr/>
          <p:nvPr/>
        </p:nvSpPr>
        <p:spPr>
          <a:xfrm rot="463085">
            <a:off x="2988539" y="3081703"/>
            <a:ext cx="3785786" cy="79255"/>
          </a:xfrm>
          <a:prstGeom prst="notched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Sytuacja demograficzna Polski </a:t>
            </a:r>
            <a:endParaRPr lang="pl-PL" sz="3000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1DAA376-0F3E-4ED0-B725-D5CA5E036896}" type="slidenum">
              <a:rPr lang="pl-PL" smtClean="0"/>
              <a:pPr/>
              <a:t>3</a:t>
            </a:fld>
            <a:endParaRPr lang="pl-PL"/>
          </a:p>
        </p:txBody>
      </p:sp>
      <p:sp>
        <p:nvSpPr>
          <p:cNvPr id="8" name="Strzałka w prawo z wcięciem 7"/>
          <p:cNvSpPr/>
          <p:nvPr/>
        </p:nvSpPr>
        <p:spPr>
          <a:xfrm rot="416779">
            <a:off x="2992596" y="2410515"/>
            <a:ext cx="3818900" cy="79555"/>
          </a:xfrm>
          <a:prstGeom prst="notched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/>
          <p:cNvSpPr txBox="1"/>
          <p:nvPr/>
        </p:nvSpPr>
        <p:spPr>
          <a:xfrm>
            <a:off x="5572132" y="212356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+ 2,2 mln</a:t>
            </a:r>
            <a:endParaRPr lang="pl-PL" b="1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5572132" y="284364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+ 1,2 mln</a:t>
            </a:r>
            <a:endParaRPr lang="pl-PL" b="1" dirty="0"/>
          </a:p>
        </p:txBody>
      </p:sp>
      <p:sp>
        <p:nvSpPr>
          <p:cNvPr id="12" name="Strzałka w prawo z wcięciem 11"/>
          <p:cNvSpPr/>
          <p:nvPr/>
        </p:nvSpPr>
        <p:spPr>
          <a:xfrm rot="566334">
            <a:off x="2981715" y="3947306"/>
            <a:ext cx="3796647" cy="86030"/>
          </a:xfrm>
          <a:prstGeom prst="notched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ole tekstowe 12"/>
          <p:cNvSpPr txBox="1"/>
          <p:nvPr/>
        </p:nvSpPr>
        <p:spPr>
          <a:xfrm>
            <a:off x="5572132" y="370774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- 4,2 mln</a:t>
            </a:r>
            <a:endParaRPr lang="pl-PL" b="1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5572132" y="436510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- 1,3 mln</a:t>
            </a:r>
            <a:endParaRPr lang="pl-PL" b="1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62228696"/>
              </p:ext>
            </p:extLst>
          </p:nvPr>
        </p:nvGraphicFramePr>
        <p:xfrm>
          <a:off x="457200" y="1916113"/>
          <a:ext cx="8229600" cy="3889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77936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0" grpId="0" animBg="1"/>
      <p:bldP spid="8" grpId="0" animBg="1"/>
      <p:bldP spid="9" grpId="0"/>
      <p:bldP spid="11" grpId="0"/>
      <p:bldP spid="12" grpId="0" animBg="1"/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/>
          <p:nvPr/>
        </p:nvSpPr>
        <p:spPr>
          <a:xfrm>
            <a:off x="785786" y="1714488"/>
            <a:ext cx="7525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Różnica pomiędzy wskaźnikiem zatrudnienia dla Polski i UE 27 w pkt. proc. dla 5-letnich grup wieku (2011 r.)</a:t>
            </a:r>
            <a:endParaRPr lang="pl-PL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17" name="Grupa 16"/>
          <p:cNvGrpSpPr/>
          <p:nvPr/>
        </p:nvGrpSpPr>
        <p:grpSpPr>
          <a:xfrm>
            <a:off x="1384692" y="2357430"/>
            <a:ext cx="6643692" cy="4071966"/>
            <a:chOff x="857224" y="2357430"/>
            <a:chExt cx="6643692" cy="4071966"/>
          </a:xfrm>
        </p:grpSpPr>
        <p:graphicFrame>
          <p:nvGraphicFramePr>
            <p:cNvPr id="8" name="Wykres 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xmlns="" val="4085347321"/>
                </p:ext>
              </p:extLst>
            </p:nvPr>
          </p:nvGraphicFramePr>
          <p:xfrm>
            <a:off x="857224" y="2357430"/>
            <a:ext cx="6643692" cy="407196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9" name="Nawias klamrowy otwierający 8"/>
            <p:cNvSpPr/>
            <p:nvPr/>
          </p:nvSpPr>
          <p:spPr>
            <a:xfrm rot="16200000">
              <a:off x="1797697" y="4679165"/>
              <a:ext cx="500066" cy="1000132"/>
            </a:xfrm>
            <a:prstGeom prst="leftBrace">
              <a:avLst/>
            </a:prstGeom>
            <a:noFill/>
            <a:ln w="38100" cap="rnd">
              <a:solidFill>
                <a:schemeClr val="accent1">
                  <a:lumMod val="50000"/>
                </a:schemeClr>
              </a:solidFill>
            </a:ln>
            <a:effectLst>
              <a:outerShdw blurRad="50800" dist="50800" dir="5400000" algn="ctr" rotWithShape="0">
                <a:schemeClr val="bg1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" name="Nawias klamrowy otwierający 9"/>
            <p:cNvSpPr/>
            <p:nvPr/>
          </p:nvSpPr>
          <p:spPr>
            <a:xfrm rot="5400000">
              <a:off x="6357950" y="2428868"/>
              <a:ext cx="500066" cy="1643074"/>
            </a:xfrm>
            <a:prstGeom prst="leftBrac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5" name="Dowolny kształt 14"/>
            <p:cNvSpPr/>
            <p:nvPr/>
          </p:nvSpPr>
          <p:spPr>
            <a:xfrm>
              <a:off x="1369068" y="5517232"/>
              <a:ext cx="1357322" cy="428628"/>
            </a:xfrm>
            <a:custGeom>
              <a:avLst/>
              <a:gdLst>
                <a:gd name="connsiteX0" fmla="*/ 0 w 1296144"/>
                <a:gd name="connsiteY0" fmla="*/ 153620 h 921702"/>
                <a:gd name="connsiteX1" fmla="*/ 153620 w 1296144"/>
                <a:gd name="connsiteY1" fmla="*/ 0 h 921702"/>
                <a:gd name="connsiteX2" fmla="*/ 1142524 w 1296144"/>
                <a:gd name="connsiteY2" fmla="*/ 0 h 921702"/>
                <a:gd name="connsiteX3" fmla="*/ 1296144 w 1296144"/>
                <a:gd name="connsiteY3" fmla="*/ 153620 h 921702"/>
                <a:gd name="connsiteX4" fmla="*/ 1296144 w 1296144"/>
                <a:gd name="connsiteY4" fmla="*/ 768082 h 921702"/>
                <a:gd name="connsiteX5" fmla="*/ 1142524 w 1296144"/>
                <a:gd name="connsiteY5" fmla="*/ 921702 h 921702"/>
                <a:gd name="connsiteX6" fmla="*/ 153620 w 1296144"/>
                <a:gd name="connsiteY6" fmla="*/ 921702 h 921702"/>
                <a:gd name="connsiteX7" fmla="*/ 0 w 1296144"/>
                <a:gd name="connsiteY7" fmla="*/ 768082 h 921702"/>
                <a:gd name="connsiteX8" fmla="*/ 0 w 1296144"/>
                <a:gd name="connsiteY8" fmla="*/ 153620 h 921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96144" h="921702">
                  <a:moveTo>
                    <a:pt x="0" y="153620"/>
                  </a:moveTo>
                  <a:cubicBezTo>
                    <a:pt x="0" y="68778"/>
                    <a:pt x="68778" y="0"/>
                    <a:pt x="153620" y="0"/>
                  </a:cubicBezTo>
                  <a:lnTo>
                    <a:pt x="1142524" y="0"/>
                  </a:lnTo>
                  <a:cubicBezTo>
                    <a:pt x="1227366" y="0"/>
                    <a:pt x="1296144" y="68778"/>
                    <a:pt x="1296144" y="153620"/>
                  </a:cubicBezTo>
                  <a:lnTo>
                    <a:pt x="1296144" y="768082"/>
                  </a:lnTo>
                  <a:cubicBezTo>
                    <a:pt x="1296144" y="852924"/>
                    <a:pt x="1227366" y="921702"/>
                    <a:pt x="1142524" y="921702"/>
                  </a:cubicBezTo>
                  <a:lnTo>
                    <a:pt x="153620" y="921702"/>
                  </a:lnTo>
                  <a:cubicBezTo>
                    <a:pt x="68778" y="921702"/>
                    <a:pt x="0" y="852924"/>
                    <a:pt x="0" y="768082"/>
                  </a:cubicBezTo>
                  <a:lnTo>
                    <a:pt x="0" y="15362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094" tIns="83094" rIns="83094" bIns="83094" numCol="1" spcCol="1270" anchor="ctr" anchorCtr="1">
              <a:noAutofit/>
            </a:bodyPr>
            <a:lstStyle/>
            <a:p>
              <a:pPr algn="ctr"/>
              <a:r>
                <a:rPr lang="pl-PL" sz="1400" b="1" dirty="0" smtClean="0">
                  <a:solidFill>
                    <a:schemeClr val="bg1"/>
                  </a:solidFill>
                </a:rPr>
                <a:t>18,5 % populacji 15-64</a:t>
              </a:r>
              <a:endParaRPr lang="pl-PL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Dowolny kształt 15"/>
            <p:cNvSpPr/>
            <p:nvPr/>
          </p:nvSpPr>
          <p:spPr>
            <a:xfrm>
              <a:off x="5929322" y="2571744"/>
              <a:ext cx="1357322" cy="428628"/>
            </a:xfrm>
            <a:custGeom>
              <a:avLst/>
              <a:gdLst>
                <a:gd name="connsiteX0" fmla="*/ 0 w 1296144"/>
                <a:gd name="connsiteY0" fmla="*/ 153620 h 921702"/>
                <a:gd name="connsiteX1" fmla="*/ 153620 w 1296144"/>
                <a:gd name="connsiteY1" fmla="*/ 0 h 921702"/>
                <a:gd name="connsiteX2" fmla="*/ 1142524 w 1296144"/>
                <a:gd name="connsiteY2" fmla="*/ 0 h 921702"/>
                <a:gd name="connsiteX3" fmla="*/ 1296144 w 1296144"/>
                <a:gd name="connsiteY3" fmla="*/ 153620 h 921702"/>
                <a:gd name="connsiteX4" fmla="*/ 1296144 w 1296144"/>
                <a:gd name="connsiteY4" fmla="*/ 768082 h 921702"/>
                <a:gd name="connsiteX5" fmla="*/ 1142524 w 1296144"/>
                <a:gd name="connsiteY5" fmla="*/ 921702 h 921702"/>
                <a:gd name="connsiteX6" fmla="*/ 153620 w 1296144"/>
                <a:gd name="connsiteY6" fmla="*/ 921702 h 921702"/>
                <a:gd name="connsiteX7" fmla="*/ 0 w 1296144"/>
                <a:gd name="connsiteY7" fmla="*/ 768082 h 921702"/>
                <a:gd name="connsiteX8" fmla="*/ 0 w 1296144"/>
                <a:gd name="connsiteY8" fmla="*/ 153620 h 921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96144" h="921702">
                  <a:moveTo>
                    <a:pt x="0" y="153620"/>
                  </a:moveTo>
                  <a:cubicBezTo>
                    <a:pt x="0" y="68778"/>
                    <a:pt x="68778" y="0"/>
                    <a:pt x="153620" y="0"/>
                  </a:cubicBezTo>
                  <a:lnTo>
                    <a:pt x="1142524" y="0"/>
                  </a:lnTo>
                  <a:cubicBezTo>
                    <a:pt x="1227366" y="0"/>
                    <a:pt x="1296144" y="68778"/>
                    <a:pt x="1296144" y="153620"/>
                  </a:cubicBezTo>
                  <a:lnTo>
                    <a:pt x="1296144" y="768082"/>
                  </a:lnTo>
                  <a:cubicBezTo>
                    <a:pt x="1296144" y="852924"/>
                    <a:pt x="1227366" y="921702"/>
                    <a:pt x="1142524" y="921702"/>
                  </a:cubicBezTo>
                  <a:lnTo>
                    <a:pt x="153620" y="921702"/>
                  </a:lnTo>
                  <a:cubicBezTo>
                    <a:pt x="68778" y="921702"/>
                    <a:pt x="0" y="852924"/>
                    <a:pt x="0" y="768082"/>
                  </a:cubicBezTo>
                  <a:lnTo>
                    <a:pt x="0" y="15362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094" tIns="83094" rIns="83094" bIns="83094" numCol="1" spcCol="1270" anchor="ctr" anchorCtr="1">
              <a:noAutofit/>
            </a:bodyPr>
            <a:lstStyle/>
            <a:p>
              <a:pPr algn="ctr"/>
              <a:r>
                <a:rPr lang="pl-PL" sz="1400" b="1" dirty="0" smtClean="0">
                  <a:solidFill>
                    <a:schemeClr val="bg1"/>
                  </a:solidFill>
                </a:rPr>
                <a:t>30,2 % populacji 15-64</a:t>
              </a:r>
              <a:endParaRPr lang="pl-PL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4" name="Tytuł 1"/>
          <p:cNvSpPr txBox="1">
            <a:spLocks/>
          </p:cNvSpPr>
          <p:nvPr/>
        </p:nvSpPr>
        <p:spPr>
          <a:xfrm>
            <a:off x="683568" y="908720"/>
            <a:ext cx="7458100" cy="570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Wyzwania dla rynku pracy </a:t>
            </a:r>
            <a:endParaRPr lang="pl-PL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1644366" y="6431081"/>
            <a:ext cx="8615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Źródło: BAEL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xmlns="" val="147083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/>
          <p:nvPr/>
        </p:nvSpPr>
        <p:spPr>
          <a:xfrm>
            <a:off x="785786" y="1725848"/>
            <a:ext cx="752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Wskaźnik zatrudnienia osób w wieku 55-65 w województwach w 2011 r. (w %)</a:t>
            </a:r>
            <a:endParaRPr lang="pl-PL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683568" y="908720"/>
            <a:ext cx="7458100" cy="570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Wyzwania dla rynku pracy </a:t>
            </a:r>
            <a:endParaRPr lang="pl-PL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343699" y="2329140"/>
            <a:ext cx="3838575" cy="3989387"/>
            <a:chOff x="1057" y="535"/>
            <a:chExt cx="6045" cy="6282"/>
          </a:xfrm>
        </p:grpSpPr>
        <p:pic>
          <p:nvPicPr>
            <p:cNvPr id="1027" name="Picture 3" descr="BezNazwy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8708" t="9706" r="72569" b="52875"/>
            <a:stretch>
              <a:fillRect/>
            </a:stretch>
          </p:blipFill>
          <p:spPr bwMode="auto">
            <a:xfrm>
              <a:off x="1237" y="1057"/>
              <a:ext cx="5865" cy="5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BezNazwy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0940" t="52795" r="74593" b="41563"/>
            <a:stretch>
              <a:fillRect/>
            </a:stretch>
          </p:blipFill>
          <p:spPr bwMode="auto">
            <a:xfrm>
              <a:off x="1417" y="5737"/>
              <a:ext cx="1800" cy="1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057" y="535"/>
              <a:ext cx="1260" cy="1197"/>
              <a:chOff x="1057" y="535"/>
              <a:chExt cx="1260" cy="1197"/>
            </a:xfrm>
          </p:grpSpPr>
          <p:pic>
            <p:nvPicPr>
              <p:cNvPr id="1030" name="Picture 6" descr="mapa_PL_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57" y="535"/>
                <a:ext cx="1260" cy="1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" name="Text Box 7"/>
              <p:cNvSpPr txBox="1">
                <a:spLocks noChangeArrowheads="1"/>
              </p:cNvSpPr>
              <p:nvPr/>
            </p:nvSpPr>
            <p:spPr bwMode="auto">
              <a:xfrm>
                <a:off x="1057" y="877"/>
                <a:ext cx="126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sz="11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  <a:cs typeface="Arial" pitchFamily="34" charset="0"/>
                  </a:rPr>
                  <a:t>36,9</a:t>
                </a:r>
                <a:endParaRPr kumimoji="0" lang="pl-P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0" name="pole tekstowe 9"/>
          <p:cNvSpPr txBox="1"/>
          <p:nvPr/>
        </p:nvSpPr>
        <p:spPr>
          <a:xfrm>
            <a:off x="8028384" y="6425177"/>
            <a:ext cx="8615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Źródło: BAEL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xmlns="" val="147083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4581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Wyzwania dla rynku pracy</a:t>
            </a:r>
            <a:r>
              <a:rPr lang="pl-P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kontekst międzynarodowy</a:t>
            </a:r>
            <a:endParaRPr lang="pl-PL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57200" y="1916832"/>
            <a:ext cx="82296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2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kumimoji="0" lang="pl-PL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Strategia</a:t>
            </a:r>
            <a:r>
              <a:rPr kumimoji="0" lang="pl-PL" sz="26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sz="2600" b="1" i="1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Europa 2020:</a:t>
            </a:r>
          </a:p>
          <a:p>
            <a:pPr lvl="1" algn="just">
              <a:spcBef>
                <a:spcPct val="20000"/>
              </a:spcBef>
            </a:pPr>
            <a:r>
              <a:rPr lang="pl-PL" sz="2200" b="1" dirty="0" smtClean="0">
                <a:solidFill>
                  <a:schemeClr val="tx2">
                    <a:lumMod val="75000"/>
                  </a:schemeClr>
                </a:solidFill>
              </a:rPr>
              <a:t>Polska</a:t>
            </a:r>
          </a:p>
          <a:p>
            <a:pPr lvl="1" algn="just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pl-PL" sz="2000" b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rok 2020 - wskaźnik zatrudnienia osób w wieku 20-64 – 71 %</a:t>
            </a:r>
          </a:p>
          <a:p>
            <a:pPr lvl="1" algn="just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pl-PL" sz="2000" b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rok 2011 - </a:t>
            </a:r>
            <a:r>
              <a:rPr lang="pl-PL" sz="2000" dirty="0" smtClean="0">
                <a:solidFill>
                  <a:schemeClr val="tx2">
                    <a:lumMod val="75000"/>
                  </a:schemeClr>
                </a:solidFill>
              </a:rPr>
              <a:t>wskaźnik zatrudnienia osób w wieku 20-64 – 64,8 %</a:t>
            </a:r>
            <a:endParaRPr kumimoji="0" lang="pl-PL" sz="2000" b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 algn="just">
              <a:spcBef>
                <a:spcPct val="20000"/>
              </a:spcBef>
            </a:pPr>
            <a:r>
              <a:rPr lang="pl-PL" sz="2200" b="1" dirty="0" smtClean="0">
                <a:solidFill>
                  <a:schemeClr val="tx2">
                    <a:lumMod val="75000"/>
                  </a:schemeClr>
                </a:solidFill>
              </a:rPr>
              <a:t>UE 27</a:t>
            </a:r>
          </a:p>
          <a:p>
            <a:pPr lvl="1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pl-PL" sz="2000" dirty="0" smtClean="0">
                <a:solidFill>
                  <a:schemeClr val="tx2">
                    <a:lumMod val="75000"/>
                  </a:schemeClr>
                </a:solidFill>
              </a:rPr>
              <a:t> rok 2020 - wskaźnik zatrudnienia osób w wieku 20-64 – 75 %</a:t>
            </a:r>
          </a:p>
          <a:p>
            <a:pPr lvl="1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pl-PL" sz="2000" dirty="0" smtClean="0">
                <a:solidFill>
                  <a:schemeClr val="tx2">
                    <a:lumMod val="75000"/>
                  </a:schemeClr>
                </a:solidFill>
              </a:rPr>
              <a:t> rok 2011 - wskaźnik zatrudnienia osób w wieku 20-64 – 68,6 %</a:t>
            </a:r>
          </a:p>
          <a:p>
            <a:pPr lvl="1" algn="just">
              <a:spcBef>
                <a:spcPct val="20000"/>
              </a:spcBef>
              <a:buFont typeface="Arial" pitchFamily="34" charset="0"/>
              <a:buChar char="•"/>
            </a:pPr>
            <a:endParaRPr kumimoji="0" lang="pl-PL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2600" b="1" dirty="0" smtClean="0">
                <a:solidFill>
                  <a:schemeClr val="tx2">
                    <a:lumMod val="75000"/>
                  </a:schemeClr>
                </a:solidFill>
              </a:rPr>
              <a:t> Osiągniecie celu wymaga przede wszystkim:</a:t>
            </a:r>
          </a:p>
          <a:p>
            <a:pPr lvl="1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pl-PL" sz="2000" dirty="0" smtClean="0">
                <a:solidFill>
                  <a:schemeClr val="tx2">
                    <a:lumMod val="75000"/>
                  </a:schemeClr>
                </a:solidFill>
              </a:rPr>
              <a:t> wzrostu zatrudnienia osób młodych (do 30 roku życia)</a:t>
            </a:r>
          </a:p>
          <a:p>
            <a:pPr lvl="1" algn="just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wzrostu zatrudnienia osób powyżej</a:t>
            </a:r>
            <a:r>
              <a:rPr kumimoji="0" lang="pl-PL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50 roku życia</a:t>
            </a:r>
            <a:endParaRPr kumimoji="0" lang="pl-PL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083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4581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Aktywne i zdrowe starzenie się</a:t>
            </a:r>
            <a:r>
              <a:rPr lang="pl-P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dokumenty strategiczne</a:t>
            </a:r>
            <a:endParaRPr lang="pl-PL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11"/>
          <p:cNvSpPr txBox="1">
            <a:spLocks/>
          </p:cNvSpPr>
          <p:nvPr/>
        </p:nvSpPr>
        <p:spPr>
          <a:xfrm>
            <a:off x="539750" y="1988840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itchFamily="34" charset="0"/>
              <a:buChar char="•"/>
            </a:pPr>
            <a:r>
              <a:rPr lang="pl-PL" dirty="0" smtClean="0">
                <a:solidFill>
                  <a:schemeClr val="tx2"/>
                </a:solidFill>
              </a:rPr>
              <a:t>Przewodnie zasady dla aktywności osób starszych i solidarności międzypokoleniowej </a:t>
            </a:r>
            <a:br>
              <a:rPr lang="pl-PL" dirty="0" smtClean="0">
                <a:solidFill>
                  <a:schemeClr val="tx2"/>
                </a:solidFill>
              </a:rPr>
            </a:br>
            <a:r>
              <a:rPr lang="pl-PL" sz="1500" i="1" dirty="0" smtClean="0">
                <a:solidFill>
                  <a:schemeClr val="tx2"/>
                </a:solidFill>
              </a:rPr>
              <a:t>(Konkluzje Rady Unii Europejskiej, 6 grudnia 2012 roku, 17468/12) 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pl-PL" i="1" dirty="0" smtClean="0">
              <a:solidFill>
                <a:schemeClr val="tx2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pl-PL" dirty="0" smtClean="0">
                <a:solidFill>
                  <a:schemeClr val="tx2"/>
                </a:solidFill>
              </a:rPr>
              <a:t>Pakiet Socjalny (</a:t>
            </a:r>
            <a:r>
              <a:rPr lang="pl-PL" dirty="0" err="1" smtClean="0">
                <a:solidFill>
                  <a:schemeClr val="tx2"/>
                </a:solidFill>
              </a:rPr>
              <a:t>Social</a:t>
            </a:r>
            <a:r>
              <a:rPr lang="pl-PL" dirty="0" smtClean="0">
                <a:solidFill>
                  <a:schemeClr val="tx2"/>
                </a:solidFill>
              </a:rPr>
              <a:t> Investment </a:t>
            </a:r>
            <a:r>
              <a:rPr lang="pl-PL" dirty="0" err="1" smtClean="0">
                <a:solidFill>
                  <a:schemeClr val="tx2"/>
                </a:solidFill>
              </a:rPr>
              <a:t>Package</a:t>
            </a:r>
            <a:r>
              <a:rPr lang="pl-PL" dirty="0" smtClean="0">
                <a:solidFill>
                  <a:schemeClr val="tx2"/>
                </a:solidFill>
              </a:rPr>
              <a:t>) </a:t>
            </a:r>
            <a:br>
              <a:rPr lang="pl-PL" dirty="0" smtClean="0">
                <a:solidFill>
                  <a:schemeClr val="tx2"/>
                </a:solidFill>
              </a:rPr>
            </a:br>
            <a:r>
              <a:rPr lang="pl-PL" sz="1500" i="1" dirty="0" smtClean="0">
                <a:solidFill>
                  <a:schemeClr val="tx2"/>
                </a:solidFill>
              </a:rPr>
              <a:t>(Komunikat Komisji Europejskiej COM (2013) 83)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pl-PL" dirty="0" smtClean="0">
              <a:solidFill>
                <a:schemeClr val="tx2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pl-PL" dirty="0" smtClean="0">
                <a:solidFill>
                  <a:schemeClr val="tx2"/>
                </a:solidFill>
              </a:rPr>
              <a:t>Stanowisko Rządu RP do Komunikatu KE </a:t>
            </a:r>
            <a:r>
              <a:rPr lang="pl-PL" i="1" dirty="0" smtClean="0">
                <a:solidFill>
                  <a:schemeClr val="tx2"/>
                </a:solidFill>
              </a:rPr>
              <a:t>(COM 2013/083) </a:t>
            </a:r>
            <a:r>
              <a:rPr lang="pl-PL" dirty="0" smtClean="0">
                <a:solidFill>
                  <a:schemeClr val="tx2"/>
                </a:solidFill>
              </a:rPr>
              <a:t>„Inwestycje społeczne na rzecz wzrostu i spójności, w tym wdrażanie EFS na lata 2014 – 2020” z dnia 27 marca 2013 r.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pl-PL" dirty="0" smtClean="0">
              <a:solidFill>
                <a:schemeClr val="tx2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pl-PL" dirty="0" smtClean="0">
                <a:solidFill>
                  <a:schemeClr val="tx2"/>
                </a:solidFill>
              </a:rPr>
              <a:t>Strategia Rozwoju Kapitału Ludzkiego </a:t>
            </a:r>
            <a:endParaRPr lang="pl-PL" dirty="0" smtClean="0">
              <a:solidFill>
                <a:srgbClr val="993366"/>
              </a:solidFill>
            </a:endParaRPr>
          </a:p>
          <a:p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17578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457200" indent="-457200" algn="l">
              <a:spcBef>
                <a:spcPct val="20000"/>
              </a:spcBef>
            </a:pPr>
            <a:r>
              <a:rPr lang="pl-P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Działania na rzecz aktywnego i zdrowego starzenia się na poziomie krajowym i regionalnym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FCF6-5599-4794-BD19-C17553276F96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ectangle 148"/>
          <p:cNvSpPr>
            <a:spLocks noChangeArrowheads="1"/>
          </p:cNvSpPr>
          <p:nvPr/>
        </p:nvSpPr>
        <p:spPr bwMode="auto">
          <a:xfrm>
            <a:off x="1547664" y="5877272"/>
            <a:ext cx="6049962" cy="792163"/>
          </a:xfrm>
          <a:prstGeom prst="rect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l-PL" b="1">
                <a:solidFill>
                  <a:schemeClr val="tx2"/>
                </a:solidFill>
              </a:rPr>
              <a:t>Cele na poziomie krajowym </a:t>
            </a:r>
          </a:p>
        </p:txBody>
      </p:sp>
      <p:sp>
        <p:nvSpPr>
          <p:cNvPr id="13" name="AutoShape 149"/>
          <p:cNvSpPr>
            <a:spLocks noChangeArrowheads="1"/>
          </p:cNvSpPr>
          <p:nvPr/>
        </p:nvSpPr>
        <p:spPr bwMode="auto">
          <a:xfrm>
            <a:off x="3995738" y="4005263"/>
            <a:ext cx="719137" cy="504825"/>
          </a:xfrm>
          <a:prstGeom prst="upDownArrow">
            <a:avLst>
              <a:gd name="adj1" fmla="val 50000"/>
              <a:gd name="adj2" fmla="val 20000"/>
            </a:avLst>
          </a:prstGeom>
          <a:noFill/>
          <a:ln w="57150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4" name="Rectangle 150"/>
          <p:cNvSpPr>
            <a:spLocks noChangeArrowheads="1"/>
          </p:cNvSpPr>
          <p:nvPr/>
        </p:nvSpPr>
        <p:spPr bwMode="auto">
          <a:xfrm>
            <a:off x="1475656" y="4581128"/>
            <a:ext cx="6048375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l-PL" b="1">
                <a:solidFill>
                  <a:schemeClr val="bg1"/>
                </a:solidFill>
              </a:rPr>
              <a:t>Ministerstwo Pracy i Polityki Społecznej</a:t>
            </a:r>
            <a:endParaRPr lang="pl-PL"/>
          </a:p>
        </p:txBody>
      </p:sp>
      <p:sp>
        <p:nvSpPr>
          <p:cNvPr id="15" name="Rectangle 151"/>
          <p:cNvSpPr>
            <a:spLocks noChangeArrowheads="1"/>
          </p:cNvSpPr>
          <p:nvPr/>
        </p:nvSpPr>
        <p:spPr bwMode="auto">
          <a:xfrm>
            <a:off x="1475656" y="3140968"/>
            <a:ext cx="6048375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l-PL" b="1">
                <a:solidFill>
                  <a:schemeClr val="bg1"/>
                </a:solidFill>
              </a:rPr>
              <a:t>Samorządy województw (16)</a:t>
            </a:r>
            <a:endParaRPr lang="pl-PL"/>
          </a:p>
        </p:txBody>
      </p:sp>
      <p:sp>
        <p:nvSpPr>
          <p:cNvPr id="16" name="Rectangle 152"/>
          <p:cNvSpPr>
            <a:spLocks noChangeArrowheads="1"/>
          </p:cNvSpPr>
          <p:nvPr/>
        </p:nvSpPr>
        <p:spPr bwMode="auto">
          <a:xfrm>
            <a:off x="1475656" y="1916832"/>
            <a:ext cx="6049962" cy="792163"/>
          </a:xfrm>
          <a:prstGeom prst="rect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l-PL" b="1">
                <a:solidFill>
                  <a:schemeClr val="tx2"/>
                </a:solidFill>
              </a:rPr>
              <a:t>Cele na poziomie regionalnym  </a:t>
            </a:r>
          </a:p>
        </p:txBody>
      </p:sp>
      <p:sp>
        <p:nvSpPr>
          <p:cNvPr id="17" name="AutoShape 153"/>
          <p:cNvSpPr>
            <a:spLocks noChangeArrowheads="1"/>
          </p:cNvSpPr>
          <p:nvPr/>
        </p:nvSpPr>
        <p:spPr bwMode="auto">
          <a:xfrm>
            <a:off x="3995738" y="2781300"/>
            <a:ext cx="647700" cy="287338"/>
          </a:xfrm>
          <a:prstGeom prst="upArrow">
            <a:avLst>
              <a:gd name="adj1" fmla="val 50000"/>
              <a:gd name="adj2" fmla="val 25000"/>
            </a:avLst>
          </a:prstGeom>
          <a:noFill/>
          <a:ln w="57150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8" name="AutoShape 154"/>
          <p:cNvSpPr>
            <a:spLocks noChangeArrowheads="1"/>
          </p:cNvSpPr>
          <p:nvPr/>
        </p:nvSpPr>
        <p:spPr bwMode="auto">
          <a:xfrm>
            <a:off x="3995738" y="5445125"/>
            <a:ext cx="720725" cy="287338"/>
          </a:xfrm>
          <a:prstGeom prst="downArrow">
            <a:avLst>
              <a:gd name="adj1" fmla="val 50000"/>
              <a:gd name="adj2" fmla="val 25000"/>
            </a:avLst>
          </a:prstGeom>
          <a:noFill/>
          <a:ln w="57150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 noChangeAspect="1"/>
          </p:cNvSpPr>
          <p:nvPr/>
        </p:nvSpPr>
        <p:spPr>
          <a:xfrm>
            <a:off x="0" y="0"/>
            <a:ext cx="5796136" cy="908720"/>
          </a:xfrm>
          <a:prstGeom prst="rect">
            <a:avLst/>
          </a:prstGeo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sz="2800">
              <a:solidFill>
                <a:prstClr val="white"/>
              </a:solidFill>
            </a:endParaRPr>
          </a:p>
        </p:txBody>
      </p:sp>
      <p:pic>
        <p:nvPicPr>
          <p:cNvPr id="73733" name="Picture 2" descr="C:\Users\Hania\Downloads\mpips_jp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4450"/>
            <a:ext cx="3635375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4" name="Tytuł 1"/>
          <p:cNvSpPr>
            <a:spLocks/>
          </p:cNvSpPr>
          <p:nvPr/>
        </p:nvSpPr>
        <p:spPr bwMode="auto">
          <a:xfrm>
            <a:off x="0" y="1133475"/>
            <a:ext cx="9036050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2400" b="1" smtClean="0">
                <a:solidFill>
                  <a:srgbClr val="993366"/>
                </a:solidFill>
              </a:rPr>
              <a:t>CZYNNIKI ZDROWEGO I AKTYWNEGO STARZENIA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23850" y="2349500"/>
            <a:ext cx="8208963" cy="30956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282575" indent="-282575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pl-PL" sz="1600" smtClean="0">
              <a:solidFill>
                <a:srgbClr val="1F497D"/>
              </a:solidFill>
            </a:endParaRPr>
          </a:p>
        </p:txBody>
      </p:sp>
      <p:pic>
        <p:nvPicPr>
          <p:cNvPr id="73743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053" t="20630" r="3560" b="12811"/>
          <a:stretch>
            <a:fillRect/>
          </a:stretch>
        </p:blipFill>
        <p:spPr bwMode="auto">
          <a:xfrm>
            <a:off x="250825" y="1989138"/>
            <a:ext cx="8424863" cy="455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32261784"/>
      </p:ext>
    </p:extLst>
  </p:cSld>
  <p:clrMapOvr>
    <a:masterClrMapping/>
  </p:clrMapOvr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2109</TotalTime>
  <Words>1271</Words>
  <Application>Microsoft Office PowerPoint</Application>
  <PresentationFormat>Pokaz na ekranie (4:3)</PresentationFormat>
  <Paragraphs>210</Paragraphs>
  <Slides>21</Slides>
  <Notes>5</Notes>
  <HiddenSlides>0</HiddenSlides>
  <MMClips>0</MMClips>
  <ScaleCrop>false</ScaleCrop>
  <HeadingPairs>
    <vt:vector size="4" baseType="variant">
      <vt:variant>
        <vt:lpstr>Motyw</vt:lpstr>
      </vt:variant>
      <vt:variant>
        <vt:i4>3</vt:i4>
      </vt:variant>
      <vt:variant>
        <vt:lpstr>Tytuły slajdów</vt:lpstr>
      </vt:variant>
      <vt:variant>
        <vt:i4>21</vt:i4>
      </vt:variant>
    </vt:vector>
  </HeadingPairs>
  <TitlesOfParts>
    <vt:vector size="24" baseType="lpstr">
      <vt:lpstr>1_Motyw pakietu Office</vt:lpstr>
      <vt:lpstr>Office Theme</vt:lpstr>
      <vt:lpstr>1_Office Theme</vt:lpstr>
      <vt:lpstr>Spotkanie dotyczące programowania interwencji EFS na poziomie regionalnym w obszarze zatrudnienia, adaptacyjności i integracji społecznej   Starzejące się społeczeństwo na rynku pracy  Marzena Breza, Dyrektor Departamentu Polityki Senioralnej,   Małgorzata Sarzalska, Zastępca Dyrektora Departamentu Analiz Ekonomicznych i Prognoz,  Ministerstwo Pracy i Polityki Społecznej </vt:lpstr>
      <vt:lpstr>Plan prezentacji</vt:lpstr>
      <vt:lpstr>Sytuacja demograficzna Polski </vt:lpstr>
      <vt:lpstr>Slajd 4</vt:lpstr>
      <vt:lpstr>Slajd 5</vt:lpstr>
      <vt:lpstr>Wyzwania dla rynku pracy kontekst międzynarodowy</vt:lpstr>
      <vt:lpstr>Aktywne i zdrowe starzenie się dokumenty strategiczne</vt:lpstr>
      <vt:lpstr>Działania na rzecz aktywnego i zdrowego starzenia się na poziomie krajowym i regionalnym</vt:lpstr>
      <vt:lpstr>Slajd 9</vt:lpstr>
      <vt:lpstr>Program Solidarność Pokoleń 50+ (1)   </vt:lpstr>
      <vt:lpstr>Slajd 11</vt:lpstr>
      <vt:lpstr>Slajd 12</vt:lpstr>
      <vt:lpstr>Program Solidarność Pokoleń 50+ (4)  Realizacja zadań</vt:lpstr>
      <vt:lpstr>Program Solidarność Pokoleń 50+ (5) Co dalej ?</vt:lpstr>
      <vt:lpstr>Perspektywa 2014-2020 (1) Kontekst dokumentów strategicznych</vt:lpstr>
      <vt:lpstr>Slajd 16</vt:lpstr>
      <vt:lpstr>Slajd 17</vt:lpstr>
      <vt:lpstr>Slajd 18</vt:lpstr>
      <vt:lpstr>Slajd 19</vt:lpstr>
      <vt:lpstr>Slajd 20</vt:lpstr>
      <vt:lpstr> Marzena Breza, Małgorzata Sarzalska  Ministerstwo Pracy i Polityki Społecznej </vt:lpstr>
    </vt:vector>
  </TitlesOfParts>
  <Company>LENOVO CUSTOMER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LENOVO USER</dc:creator>
  <cp:lastModifiedBy> Daniel Kosiński</cp:lastModifiedBy>
  <cp:revision>84</cp:revision>
  <dcterms:created xsi:type="dcterms:W3CDTF">2012-12-08T20:26:16Z</dcterms:created>
  <dcterms:modified xsi:type="dcterms:W3CDTF">2013-04-17T12:44:14Z</dcterms:modified>
</cp:coreProperties>
</file>