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00" r:id="rId2"/>
    <p:sldId id="301" r:id="rId3"/>
    <p:sldId id="302" r:id="rId4"/>
    <p:sldId id="320" r:id="rId5"/>
    <p:sldId id="323" r:id="rId6"/>
    <p:sldId id="328" r:id="rId7"/>
    <p:sldId id="310" r:id="rId8"/>
    <p:sldId id="307" r:id="rId9"/>
    <p:sldId id="313" r:id="rId10"/>
    <p:sldId id="314" r:id="rId11"/>
    <p:sldId id="322" r:id="rId12"/>
    <p:sldId id="309" r:id="rId13"/>
    <p:sldId id="308" r:id="rId14"/>
    <p:sldId id="311" r:id="rId15"/>
    <p:sldId id="312" r:id="rId16"/>
    <p:sldId id="315" r:id="rId17"/>
    <p:sldId id="324" r:id="rId18"/>
    <p:sldId id="330" r:id="rId19"/>
    <p:sldId id="325" r:id="rId20"/>
    <p:sldId id="326" r:id="rId21"/>
    <p:sldId id="327" r:id="rId22"/>
    <p:sldId id="321" r:id="rId23"/>
    <p:sldId id="329" r:id="rId24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3ABBFEE3-4D5B-4854-8638-E7AAA4C46218}">
          <p14:sldIdLst>
            <p14:sldId id="300"/>
            <p14:sldId id="301"/>
            <p14:sldId id="302"/>
            <p14:sldId id="320"/>
            <p14:sldId id="323"/>
            <p14:sldId id="328"/>
            <p14:sldId id="310"/>
            <p14:sldId id="307"/>
            <p14:sldId id="313"/>
            <p14:sldId id="314"/>
            <p14:sldId id="322"/>
            <p14:sldId id="309"/>
            <p14:sldId id="308"/>
            <p14:sldId id="311"/>
            <p14:sldId id="312"/>
            <p14:sldId id="315"/>
            <p14:sldId id="324"/>
            <p14:sldId id="330"/>
            <p14:sldId id="325"/>
            <p14:sldId id="326"/>
            <p14:sldId id="327"/>
            <p14:sldId id="321"/>
            <p14:sldId id="32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3369"/>
    <a:srgbClr val="4E5C22"/>
    <a:srgbClr val="708430"/>
    <a:srgbClr val="8FA83E"/>
    <a:srgbClr val="92B446"/>
    <a:srgbClr val="51B7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8938" autoAdjust="0"/>
  </p:normalViewPr>
  <p:slideViewPr>
    <p:cSldViewPr>
      <p:cViewPr>
        <p:scale>
          <a:sx n="90" d="100"/>
          <a:sy n="90" d="100"/>
        </p:scale>
        <p:origin x="348" y="7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5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pl-PL"/>
              <a:t>Dzieci 3 - 6 letnie w wychowaniu przedszkolnym w latach 2001- 2012 </a:t>
            </a:r>
          </a:p>
        </c:rich>
      </c:tx>
      <c:layout>
        <c:manualLayout>
          <c:xMode val="edge"/>
          <c:yMode val="edge"/>
          <c:x val="0.11522821353520521"/>
          <c:y val="2.811117536861564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0123326845482568E-2"/>
          <c:y val="0.11646704287758876"/>
          <c:w val="0.61479245021822204"/>
          <c:h val="0.75031001457354407"/>
        </c:manualLayout>
      </c:layout>
      <c:lineChart>
        <c:grouping val="standard"/>
        <c:varyColors val="0"/>
        <c:ser>
          <c:idx val="8"/>
          <c:order val="0"/>
          <c:tx>
            <c:strRef>
              <c:f>Kraj!$A$9</c:f>
              <c:strCache>
                <c:ptCount val="1"/>
                <c:pt idx="0">
                  <c:v>% trzylatków objętych wych. przedszkolnym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circle"/>
            <c:size val="5"/>
            <c:spPr>
              <a:solidFill>
                <a:srgbClr val="FFC000"/>
              </a:solidFill>
            </c:spPr>
          </c:marker>
          <c:cat>
            <c:numRef>
              <c:f>Kraj!$E$3:$P$3</c:f>
              <c:numCache>
                <c:formatCode>Standardowy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Kraj!$E$9:$P$9</c:f>
              <c:numCache>
                <c:formatCode>0\.0%</c:formatCode>
                <c:ptCount val="8"/>
                <c:pt idx="0">
                  <c:v>0.29696808012464843</c:v>
                </c:pt>
                <c:pt idx="1">
                  <c:v>0.33141087227727034</c:v>
                </c:pt>
                <c:pt idx="2">
                  <c:v>0.36059202139236962</c:v>
                </c:pt>
                <c:pt idx="3">
                  <c:v>0.41129377337915995</c:v>
                </c:pt>
                <c:pt idx="4">
                  <c:v>0.45685581575070638</c:v>
                </c:pt>
                <c:pt idx="5">
                  <c:v>0.47613608550216202</c:v>
                </c:pt>
                <c:pt idx="6">
                  <c:v>0.5106382486399933</c:v>
                </c:pt>
                <c:pt idx="7">
                  <c:v>0.52289332740028915</c:v>
                </c:pt>
              </c:numCache>
            </c:numRef>
          </c:val>
          <c:smooth val="1"/>
        </c:ser>
        <c:ser>
          <c:idx val="0"/>
          <c:order val="1"/>
          <c:tx>
            <c:strRef>
              <c:f>Kraj!$A$12</c:f>
              <c:strCache>
                <c:ptCount val="1"/>
                <c:pt idx="0">
                  <c:v>% czterolatków objętych wych. przedszkolnym</c:v>
                </c:pt>
              </c:strCache>
            </c:strRef>
          </c:tx>
          <c:marker>
            <c:symbol val="diamond"/>
            <c:size val="5"/>
          </c:marker>
          <c:cat>
            <c:numRef>
              <c:f>Kraj!$E$3:$P$3</c:f>
              <c:numCache>
                <c:formatCode>Standardowy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Kraj!$E$12:$P$12</c:f>
              <c:numCache>
                <c:formatCode>0\.0%</c:formatCode>
                <c:ptCount val="8"/>
                <c:pt idx="0">
                  <c:v>0.41234428242305515</c:v>
                </c:pt>
                <c:pt idx="1">
                  <c:v>0.44445643683874175</c:v>
                </c:pt>
                <c:pt idx="2">
                  <c:v>0.48068027913596401</c:v>
                </c:pt>
                <c:pt idx="3">
                  <c:v>0.53240744668516182</c:v>
                </c:pt>
                <c:pt idx="4">
                  <c:v>0.59419525648706173</c:v>
                </c:pt>
                <c:pt idx="5">
                  <c:v>0.62208813492259751</c:v>
                </c:pt>
                <c:pt idx="6">
                  <c:v>0.65499227393534831</c:v>
                </c:pt>
                <c:pt idx="7">
                  <c:v>0.66366074507054318</c:v>
                </c:pt>
              </c:numCache>
            </c:numRef>
          </c:val>
          <c:smooth val="0"/>
        </c:ser>
        <c:ser>
          <c:idx val="1"/>
          <c:order val="2"/>
          <c:tx>
            <c:strRef>
              <c:f>Kraj!$A$15</c:f>
              <c:strCache>
                <c:ptCount val="1"/>
                <c:pt idx="0">
                  <c:v>% pięciolatków objętych wych. przedszkolnym</c:v>
                </c:pt>
              </c:strCache>
            </c:strRef>
          </c:tx>
          <c:marker>
            <c:symbol val="square"/>
            <c:size val="4"/>
          </c:marker>
          <c:cat>
            <c:numRef>
              <c:f>Kraj!$E$3:$P$3</c:f>
              <c:numCache>
                <c:formatCode>Standardowy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Kraj!$E$15:$P$15</c:f>
              <c:numCache>
                <c:formatCode>0\.0%</c:formatCode>
                <c:ptCount val="8"/>
                <c:pt idx="0">
                  <c:v>0.51256623246865751</c:v>
                </c:pt>
                <c:pt idx="1">
                  <c:v>0.55878868548736738</c:v>
                </c:pt>
                <c:pt idx="2">
                  <c:v>0.57747955903793191</c:v>
                </c:pt>
                <c:pt idx="3">
                  <c:v>0.64093008834059217</c:v>
                </c:pt>
                <c:pt idx="4">
                  <c:v>0.74810121211264025</c:v>
                </c:pt>
                <c:pt idx="5">
                  <c:v>0.79323541971858391</c:v>
                </c:pt>
                <c:pt idx="6">
                  <c:v>0.93583047811461839</c:v>
                </c:pt>
                <c:pt idx="7">
                  <c:v>0.92114573932823185</c:v>
                </c:pt>
              </c:numCache>
            </c:numRef>
          </c:val>
          <c:smooth val="0"/>
        </c:ser>
        <c:ser>
          <c:idx val="2"/>
          <c:order val="3"/>
          <c:tx>
            <c:strRef>
              <c:f>Kraj!$A$20</c:f>
              <c:strCache>
                <c:ptCount val="1"/>
                <c:pt idx="0">
                  <c:v>% sześciolatków w systemie oswiaty</c:v>
                </c:pt>
              </c:strCache>
            </c:strRef>
          </c:tx>
          <c:marker>
            <c:symbol val="triangle"/>
            <c:size val="5"/>
          </c:marker>
          <c:cat>
            <c:numRef>
              <c:f>Kraj!$E$3:$P$3</c:f>
              <c:numCache>
                <c:formatCode>Standardowy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Kraj!$E$20:$P$20</c:f>
              <c:numCache>
                <c:formatCode>0\.0%</c:formatCode>
                <c:ptCount val="8"/>
                <c:pt idx="0">
                  <c:v>0.98366316209916671</c:v>
                </c:pt>
                <c:pt idx="1">
                  <c:v>0.98130289313127339</c:v>
                </c:pt>
                <c:pt idx="2">
                  <c:v>0.95726677591309661</c:v>
                </c:pt>
                <c:pt idx="3">
                  <c:v>0.95494706429349385</c:v>
                </c:pt>
                <c:pt idx="4">
                  <c:v>0.96613139021567107</c:v>
                </c:pt>
                <c:pt idx="5">
                  <c:v>0.9607799900072852</c:v>
                </c:pt>
                <c:pt idx="6">
                  <c:v>0.97264729419907425</c:v>
                </c:pt>
                <c:pt idx="7">
                  <c:v>0.96304338769813991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552192"/>
        <c:axId val="90553728"/>
      </c:lineChart>
      <c:catAx>
        <c:axId val="90552192"/>
        <c:scaling>
          <c:orientation val="minMax"/>
        </c:scaling>
        <c:delete val="0"/>
        <c:axPos val="b"/>
        <c:numFmt formatCode="Standardowy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905537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0553728"/>
        <c:scaling>
          <c:orientation val="minMax"/>
          <c:min val="0.2"/>
        </c:scaling>
        <c:delete val="0"/>
        <c:axPos val="l"/>
        <c:majorGridlines>
          <c:spPr>
            <a:ln w="3175">
              <a:solidFill>
                <a:srgbClr val="969696"/>
              </a:solidFill>
              <a:prstDash val="solid"/>
            </a:ln>
          </c:spPr>
        </c:majorGridlines>
        <c:numFmt formatCode="0\.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90552192"/>
        <c:crosses val="autoZero"/>
        <c:crossBetween val="between"/>
        <c:majorUnit val="0.1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2693943772893654"/>
          <c:y val="0.33807824457413232"/>
          <c:w val="0.25128751257837939"/>
          <c:h val="0.32452950489161336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pl-PL" dirty="0"/>
              <a:t>Dzieci 3 - 5 letnie w wychowaniu przedszkolnym w latach 2005 - 2012 (miasta)</a:t>
            </a:r>
          </a:p>
        </c:rich>
      </c:tx>
      <c:layout>
        <c:manualLayout>
          <c:xMode val="edge"/>
          <c:yMode val="edge"/>
          <c:x val="8.5755815491400447E-2"/>
          <c:y val="2.7568832221256463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5282587648991381E-2"/>
          <c:y val="0.14465447466621356"/>
          <c:w val="0.62832674676358713"/>
          <c:h val="0.76086662269310579"/>
        </c:manualLayout>
      </c:layout>
      <c:lineChart>
        <c:grouping val="standard"/>
        <c:varyColors val="0"/>
        <c:ser>
          <c:idx val="2"/>
          <c:order val="0"/>
          <c:tx>
            <c:strRef>
              <c:f>Miasto!$A$9</c:f>
              <c:strCache>
                <c:ptCount val="1"/>
                <c:pt idx="0">
                  <c:v>% trzylatków objętych wych. przedszkolnym</c:v>
                </c:pt>
              </c:strCache>
            </c:strRef>
          </c:tx>
          <c:marker>
            <c:symbol val="square"/>
            <c:size val="4"/>
          </c:marker>
          <c:cat>
            <c:numRef>
              <c:f>Miasto!$B$3:$I$3</c:f>
              <c:numCache>
                <c:formatCode>Standardowy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Miasto!$B$9:$I$9</c:f>
              <c:numCache>
                <c:formatCode>0\.0%</c:formatCode>
                <c:ptCount val="8"/>
                <c:pt idx="0">
                  <c:v>0.44898331542562897</c:v>
                </c:pt>
                <c:pt idx="1">
                  <c:v>0.49191872953273003</c:v>
                </c:pt>
                <c:pt idx="2">
                  <c:v>0.52739890747930052</c:v>
                </c:pt>
                <c:pt idx="3">
                  <c:v>0.58493268677101129</c:v>
                </c:pt>
                <c:pt idx="4">
                  <c:v>0.62654831384073961</c:v>
                </c:pt>
                <c:pt idx="5">
                  <c:v>0.64935890279197195</c:v>
                </c:pt>
                <c:pt idx="6">
                  <c:v>0.6798207643965628</c:v>
                </c:pt>
                <c:pt idx="7">
                  <c:v>0.68191409463180863</c:v>
                </c:pt>
              </c:numCache>
            </c:numRef>
          </c:val>
          <c:smooth val="1"/>
        </c:ser>
        <c:ser>
          <c:idx val="0"/>
          <c:order val="1"/>
          <c:tx>
            <c:strRef>
              <c:f>Miasto!$A$12</c:f>
              <c:strCache>
                <c:ptCount val="1"/>
                <c:pt idx="0">
                  <c:v>% czterolatków objętych wych. przedszkolnym</c:v>
                </c:pt>
              </c:strCache>
            </c:strRef>
          </c:tx>
          <c:marker>
            <c:symbol val="square"/>
            <c:size val="4"/>
          </c:marker>
          <c:cat>
            <c:numRef>
              <c:f>Miasto!$B$3:$I$3</c:f>
              <c:numCache>
                <c:formatCode>Standardowy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Miasto!$B$12:$I$12</c:f>
              <c:numCache>
                <c:formatCode>0\.0%</c:formatCode>
                <c:ptCount val="8"/>
                <c:pt idx="0">
                  <c:v>0.60460991150793253</c:v>
                </c:pt>
                <c:pt idx="1">
                  <c:v>0.6432726276038494</c:v>
                </c:pt>
                <c:pt idx="2">
                  <c:v>0.67947710046766652</c:v>
                </c:pt>
                <c:pt idx="3">
                  <c:v>0.72708604554051726</c:v>
                </c:pt>
                <c:pt idx="4">
                  <c:v>0.77617862218279965</c:v>
                </c:pt>
                <c:pt idx="5">
                  <c:v>0.8002415261547402</c:v>
                </c:pt>
                <c:pt idx="6">
                  <c:v>0.82471616398647252</c:v>
                </c:pt>
                <c:pt idx="7">
                  <c:v>0.82019125945876614</c:v>
                </c:pt>
              </c:numCache>
            </c:numRef>
          </c:val>
          <c:smooth val="0"/>
        </c:ser>
        <c:ser>
          <c:idx val="1"/>
          <c:order val="2"/>
          <c:tx>
            <c:strRef>
              <c:f>Miasto!$A$15</c:f>
              <c:strCache>
                <c:ptCount val="1"/>
                <c:pt idx="0">
                  <c:v>% pięciolatków objętych wych. przedszkolnym</c:v>
                </c:pt>
              </c:strCache>
            </c:strRef>
          </c:tx>
          <c:marker>
            <c:symbol val="square"/>
            <c:size val="4"/>
          </c:marker>
          <c:cat>
            <c:numRef>
              <c:f>Miasto!$B$3:$I$3</c:f>
              <c:numCache>
                <c:formatCode>Standardowy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Miasto!$B$15:$I$15</c:f>
              <c:numCache>
                <c:formatCode>0\.0%</c:formatCode>
                <c:ptCount val="8"/>
                <c:pt idx="0">
                  <c:v>0.69304267340288084</c:v>
                </c:pt>
                <c:pt idx="1">
                  <c:v>0.74499034073132331</c:v>
                </c:pt>
                <c:pt idx="2">
                  <c:v>0.76681251589926225</c:v>
                </c:pt>
                <c:pt idx="3">
                  <c:v>0.81024692854833491</c:v>
                </c:pt>
                <c:pt idx="4">
                  <c:v>0.88343222947186995</c:v>
                </c:pt>
                <c:pt idx="5">
                  <c:v>0.92552153488084299</c:v>
                </c:pt>
                <c:pt idx="6">
                  <c:v>1.0399536504808307</c:v>
                </c:pt>
                <c:pt idx="7">
                  <c:v>1.0165297812133343</c:v>
                </c:pt>
              </c:numCache>
            </c:numRef>
          </c:val>
          <c:smooth val="0"/>
        </c:ser>
        <c:ser>
          <c:idx val="3"/>
          <c:order val="3"/>
          <c:tx>
            <c:v>% dwulatków objętych wych. przedszkolnym</c:v>
          </c:tx>
          <c:marker>
            <c:symbol val="square"/>
            <c:size val="4"/>
          </c:marker>
          <c:val>
            <c:numRef>
              <c:f>Miasto!$B$6:$I$6</c:f>
              <c:numCache>
                <c:formatCode>0\.0%</c:formatCode>
                <c:ptCount val="8"/>
                <c:pt idx="0">
                  <c:v>5.4570897870219827E-2</c:v>
                </c:pt>
                <c:pt idx="1">
                  <c:v>5.3774839637411233E-2</c:v>
                </c:pt>
                <c:pt idx="2">
                  <c:v>5.8321174148141787E-2</c:v>
                </c:pt>
                <c:pt idx="3">
                  <c:v>5.7716651112938548E-2</c:v>
                </c:pt>
                <c:pt idx="4">
                  <c:v>5.8829033968620353E-2</c:v>
                </c:pt>
                <c:pt idx="5">
                  <c:v>6.5060963421946838E-2</c:v>
                </c:pt>
                <c:pt idx="6">
                  <c:v>8.0099662625323365E-2</c:v>
                </c:pt>
                <c:pt idx="7">
                  <c:v>7.5445776210558743E-2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684800"/>
        <c:axId val="90698880"/>
      </c:lineChart>
      <c:catAx>
        <c:axId val="90684800"/>
        <c:scaling>
          <c:orientation val="minMax"/>
        </c:scaling>
        <c:delete val="0"/>
        <c:axPos val="b"/>
        <c:numFmt formatCode="Standardowy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906988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0698880"/>
        <c:scaling>
          <c:orientation val="minMax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numFmt formatCode="0\.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90684800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3175586310515761"/>
          <c:y val="0.3098707986694289"/>
          <c:w val="0.24700178816110377"/>
          <c:h val="0.3359892201520092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  <a:effectLst>
      <a:outerShdw dist="35921" dir="2700000" algn="br">
        <a:srgbClr val="000000"/>
      </a:outerShdw>
    </a:effectLst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pl-PL"/>
              <a:t>Dzieci 3 - 5 letnie w wychowaniu przedszkolnym w latach 2005 - 2012 (wieś)</a:t>
            </a:r>
          </a:p>
        </c:rich>
      </c:tx>
      <c:layout>
        <c:manualLayout>
          <c:xMode val="edge"/>
          <c:yMode val="edge"/>
          <c:x val="8.6447352934382424E-2"/>
          <c:y val="2.839758000745015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6340476058215756E-2"/>
          <c:y val="0.14632769561551984"/>
          <c:w val="0.64642267470831072"/>
          <c:h val="0.76528812975028915"/>
        </c:manualLayout>
      </c:layout>
      <c:lineChart>
        <c:grouping val="standard"/>
        <c:varyColors val="0"/>
        <c:ser>
          <c:idx val="2"/>
          <c:order val="0"/>
          <c:tx>
            <c:strRef>
              <c:f>Wieś!$A$9</c:f>
              <c:strCache>
                <c:ptCount val="1"/>
                <c:pt idx="0">
                  <c:v>% trzylatków objętych wych. przedszkolnym</c:v>
                </c:pt>
              </c:strCache>
            </c:strRef>
          </c:tx>
          <c:spPr>
            <a:ln w="25400">
              <a:solidFill>
                <a:schemeClr val="accent3">
                  <a:lumMod val="50000"/>
                </a:schemeClr>
              </a:solidFill>
              <a:prstDash val="solid"/>
            </a:ln>
          </c:spPr>
          <c:marker>
            <c:symbol val="square"/>
            <c:size val="4"/>
          </c:marker>
          <c:cat>
            <c:numRef>
              <c:f>Wieś!$I$3:$P$3</c:f>
              <c:numCache>
                <c:formatCode>Standardowy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Wieś!$I$9:$P$9</c:f>
              <c:numCache>
                <c:formatCode>0\.0%</c:formatCode>
                <c:ptCount val="8"/>
                <c:pt idx="0">
                  <c:v>0.10351321891346271</c:v>
                </c:pt>
                <c:pt idx="1">
                  <c:v>0.11853868118378566</c:v>
                </c:pt>
                <c:pt idx="2">
                  <c:v>0.13406487913494486</c:v>
                </c:pt>
                <c:pt idx="3">
                  <c:v>0.17139607358413655</c:v>
                </c:pt>
                <c:pt idx="4">
                  <c:v>0.22006967566108318</c:v>
                </c:pt>
                <c:pt idx="5">
                  <c:v>0.24067156568511472</c:v>
                </c:pt>
                <c:pt idx="6">
                  <c:v>0.27954758215949588</c:v>
                </c:pt>
                <c:pt idx="7">
                  <c:v>0.34850082372322899</c:v>
                </c:pt>
              </c:numCache>
            </c:numRef>
          </c:val>
          <c:smooth val="1"/>
        </c:ser>
        <c:ser>
          <c:idx val="0"/>
          <c:order val="1"/>
          <c:tx>
            <c:strRef>
              <c:f>Wieś!$A$12</c:f>
              <c:strCache>
                <c:ptCount val="1"/>
                <c:pt idx="0">
                  <c:v>% czterolatków objętych wych. przedszkolnym</c:v>
                </c:pt>
              </c:strCache>
            </c:strRef>
          </c:tx>
          <c:marker>
            <c:symbol val="square"/>
            <c:size val="4"/>
          </c:marker>
          <c:cat>
            <c:numRef>
              <c:f>Wieś!$I$3:$P$3</c:f>
              <c:numCache>
                <c:formatCode>Standardowy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Wieś!$I$12:$P$12</c:f>
              <c:numCache>
                <c:formatCode>0\.0%</c:formatCode>
                <c:ptCount val="8"/>
                <c:pt idx="0">
                  <c:v>0.17073762989620755</c:v>
                </c:pt>
                <c:pt idx="1">
                  <c:v>0.19184310488265757</c:v>
                </c:pt>
                <c:pt idx="2">
                  <c:v>0.21782211205288129</c:v>
                </c:pt>
                <c:pt idx="3">
                  <c:v>0.26831365126756057</c:v>
                </c:pt>
                <c:pt idx="4">
                  <c:v>0.34400466802598884</c:v>
                </c:pt>
                <c:pt idx="5">
                  <c:v>0.38276335458677813</c:v>
                </c:pt>
                <c:pt idx="6">
                  <c:v>0.4270985977492166</c:v>
                </c:pt>
                <c:pt idx="7">
                  <c:v>0.51358512670874779</c:v>
                </c:pt>
              </c:numCache>
            </c:numRef>
          </c:val>
          <c:smooth val="0"/>
        </c:ser>
        <c:ser>
          <c:idx val="1"/>
          <c:order val="2"/>
          <c:tx>
            <c:strRef>
              <c:f>Wieś!$A$15</c:f>
              <c:strCache>
                <c:ptCount val="1"/>
                <c:pt idx="0">
                  <c:v>% pięciolatków objętych wych. przedszkolnym</c:v>
                </c:pt>
              </c:strCache>
            </c:strRef>
          </c:tx>
          <c:marker>
            <c:symbol val="square"/>
            <c:size val="4"/>
          </c:marker>
          <c:cat>
            <c:numRef>
              <c:f>Wieś!$I$3:$P$3</c:f>
              <c:numCache>
                <c:formatCode>Standardowy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Wieś!$I$15:$P$15</c:f>
              <c:numCache>
                <c:formatCode>0\.0%</c:formatCode>
                <c:ptCount val="8"/>
                <c:pt idx="0">
                  <c:v>0.29089940197761854</c:v>
                </c:pt>
                <c:pt idx="1">
                  <c:v>0.32555767053583645</c:v>
                </c:pt>
                <c:pt idx="2">
                  <c:v>0.33788316797259799</c:v>
                </c:pt>
                <c:pt idx="3">
                  <c:v>0.41801953990116986</c:v>
                </c:pt>
                <c:pt idx="4">
                  <c:v>0.56542143047061955</c:v>
                </c:pt>
                <c:pt idx="5">
                  <c:v>0.61922006442130284</c:v>
                </c:pt>
                <c:pt idx="6">
                  <c:v>0.79740793750909711</c:v>
                </c:pt>
                <c:pt idx="7">
                  <c:v>0.88893200734429567</c:v>
                </c:pt>
              </c:numCache>
            </c:numRef>
          </c:val>
          <c:smooth val="0"/>
        </c:ser>
        <c:ser>
          <c:idx val="3"/>
          <c:order val="3"/>
          <c:tx>
            <c:v>%dwulatków objętych wych. przedszkolnym</c:v>
          </c:tx>
          <c:marker>
            <c:symbol val="square"/>
            <c:size val="4"/>
          </c:marker>
          <c:val>
            <c:numRef>
              <c:f>Wieś!$I$6:$P$6</c:f>
              <c:numCache>
                <c:formatCode>0\.0%</c:formatCode>
                <c:ptCount val="8"/>
                <c:pt idx="0">
                  <c:v>1.3285699079248496E-2</c:v>
                </c:pt>
                <c:pt idx="1">
                  <c:v>1.4230823017041028E-2</c:v>
                </c:pt>
                <c:pt idx="2">
                  <c:v>1.498561721478511E-2</c:v>
                </c:pt>
                <c:pt idx="3">
                  <c:v>1.631819520376938E-2</c:v>
                </c:pt>
                <c:pt idx="4">
                  <c:v>1.8885700562814814E-2</c:v>
                </c:pt>
                <c:pt idx="5">
                  <c:v>2.1439333120717906E-2</c:v>
                </c:pt>
                <c:pt idx="6">
                  <c:v>3.2169137836353653E-2</c:v>
                </c:pt>
                <c:pt idx="7">
                  <c:v>4.2451908151180308E-2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885312"/>
        <c:axId val="107886848"/>
      </c:lineChart>
      <c:catAx>
        <c:axId val="107885312"/>
        <c:scaling>
          <c:orientation val="minMax"/>
        </c:scaling>
        <c:delete val="0"/>
        <c:axPos val="b"/>
        <c:numFmt formatCode="Standardowy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078868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7886848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\.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07885312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4051387452676198"/>
          <c:y val="0.35104249037688623"/>
          <c:w val="0.2472116684504802"/>
          <c:h val="0.29807921668834181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  <a:effectLst>
      <a:outerShdw dist="35921" dir="2700000" algn="br">
        <a:srgbClr val="000000"/>
      </a:outerShdw>
    </a:effectLst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1F818E-9C0B-4E49-9D7C-CD5F4361DAA8}" type="datetimeFigureOut">
              <a:rPr lang="pl-PL" smtClean="0"/>
              <a:t>2013-04-03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68A8EE-B9B8-429D-AE0D-F6D61C4A64D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32704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18B80E-269E-4E54-B155-04DD9669A0BA}" type="datetimeFigureOut">
              <a:rPr lang="pl-PL" smtClean="0"/>
              <a:pPr/>
              <a:t>2013-04-03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FDE925-92C8-4727-B5DB-58B2CBCA79F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0728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D377-BECE-4ADB-9ED7-6823D93535D3}" type="datetimeFigureOut">
              <a:rPr lang="pl-PL" smtClean="0"/>
              <a:pPr/>
              <a:t>2013-04-03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FD19-1BA5-4B07-B626-314C42C315C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8152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D377-BECE-4ADB-9ED7-6823D93535D3}" type="datetimeFigureOut">
              <a:rPr lang="pl-PL" smtClean="0"/>
              <a:pPr/>
              <a:t>2013-04-03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FD19-1BA5-4B07-B626-314C42C315C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918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D377-BECE-4ADB-9ED7-6823D93535D3}" type="datetimeFigureOut">
              <a:rPr lang="pl-PL" smtClean="0"/>
              <a:pPr/>
              <a:t>2013-04-03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FD19-1BA5-4B07-B626-314C42C315C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1313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D377-BECE-4ADB-9ED7-6823D93535D3}" type="datetimeFigureOut">
              <a:rPr lang="pl-PL" smtClean="0"/>
              <a:pPr/>
              <a:t>2013-04-03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FD19-1BA5-4B07-B626-314C42C315C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3155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A5AD377-BECE-4ADB-9ED7-6823D93535D3}" type="datetimeFigureOut">
              <a:rPr lang="pl-PL" smtClean="0"/>
              <a:pPr/>
              <a:t>2013-04-03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EDFD19-1BA5-4B07-B626-314C42C315C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4625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D377-BECE-4ADB-9ED7-6823D93535D3}" type="datetimeFigureOut">
              <a:rPr lang="pl-PL" smtClean="0"/>
              <a:pPr/>
              <a:t>2013-04-03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FD19-1BA5-4B07-B626-314C42C315C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2729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D377-BECE-4ADB-9ED7-6823D93535D3}" type="datetimeFigureOut">
              <a:rPr lang="pl-PL" smtClean="0"/>
              <a:pPr/>
              <a:t>2013-04-03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FD19-1BA5-4B07-B626-314C42C315C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6573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D377-BECE-4ADB-9ED7-6823D93535D3}" type="datetimeFigureOut">
              <a:rPr lang="pl-PL" smtClean="0"/>
              <a:pPr/>
              <a:t>2013-04-03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FD19-1BA5-4B07-B626-314C42C315C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4177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D377-BECE-4ADB-9ED7-6823D93535D3}" type="datetimeFigureOut">
              <a:rPr lang="pl-PL" smtClean="0"/>
              <a:pPr/>
              <a:t>2013-04-03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FD19-1BA5-4B07-B626-314C42C315C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4210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D377-BECE-4ADB-9ED7-6823D93535D3}" type="datetimeFigureOut">
              <a:rPr lang="pl-PL" smtClean="0"/>
              <a:pPr/>
              <a:t>2013-04-03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FD19-1BA5-4B07-B626-314C42C315C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5870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D377-BECE-4ADB-9ED7-6823D93535D3}" type="datetimeFigureOut">
              <a:rPr lang="pl-PL" smtClean="0"/>
              <a:pPr/>
              <a:t>2013-04-03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FD19-1BA5-4B07-B626-314C42C315C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7883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D377-BECE-4ADB-9ED7-6823D93535D3}" type="datetimeFigureOut">
              <a:rPr lang="pl-PL" smtClean="0"/>
              <a:pPr/>
              <a:t>2013-04-03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FD19-1BA5-4B07-B626-314C42C315C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5811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DA5AD377-BECE-4ADB-9ED7-6823D93535D3}" type="datetimeFigureOut">
              <a:rPr lang="pl-PL" smtClean="0"/>
              <a:pPr/>
              <a:t>2013-04-03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1EDFD19-1BA5-4B07-B626-314C42C315C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6717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908720"/>
          </a:xfrm>
          <a:solidFill>
            <a:schemeClr val="bg1"/>
          </a:solidFill>
        </p:spPr>
        <p:txBody>
          <a:bodyPr>
            <a:normAutofit/>
          </a:bodyPr>
          <a:lstStyle/>
          <a:p>
            <a:endParaRPr lang="sv-SE" dirty="0"/>
          </a:p>
        </p:txBody>
      </p:sp>
      <p:pic>
        <p:nvPicPr>
          <p:cNvPr id="1027" name="Picture 3" descr="C:\Users\agnieszka.kornatko\Desktop\do szablonu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7334"/>
            <a:ext cx="9144000" cy="90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gnieszka.kornatko\Desktop\orzel_wlasciw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095" y="44712"/>
            <a:ext cx="1840401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0" y="117546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002060"/>
                </a:solidFill>
              </a:rPr>
              <a:t>Planowane przez MEN działania w nowej perspektywie finansowej na lata 2014 – 2020 w ramach celu tematycznego nr 10</a:t>
            </a:r>
            <a:endParaRPr lang="pl-PL" b="1" dirty="0">
              <a:solidFill>
                <a:srgbClr val="002060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755576" y="2276872"/>
            <a:ext cx="7488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Inwestowanie w edukację, umiejętności i uczenie się </a:t>
            </a:r>
          </a:p>
          <a:p>
            <a:pPr algn="ctr"/>
            <a:r>
              <a:rPr lang="pl-PL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przez całe życie</a:t>
            </a:r>
            <a:endParaRPr lang="pl-PL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995936" y="5224898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Departament Kształcenia Ogólnego i Wychowania</a:t>
            </a: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58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908720"/>
          </a:xfrm>
          <a:solidFill>
            <a:schemeClr val="bg1"/>
          </a:solidFill>
        </p:spPr>
        <p:txBody>
          <a:bodyPr>
            <a:normAutofit/>
          </a:bodyPr>
          <a:lstStyle/>
          <a:p>
            <a:endParaRPr lang="sv-SE" dirty="0"/>
          </a:p>
        </p:txBody>
      </p:sp>
      <p:pic>
        <p:nvPicPr>
          <p:cNvPr id="1027" name="Picture 3" descr="C:\Users\agnieszka.kornatko\Desktop\do szablonu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7334"/>
            <a:ext cx="9144000" cy="90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gnieszka.kornatko\Desktop\orzel_wlasciw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095" y="44712"/>
            <a:ext cx="1840401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-1" y="44712"/>
            <a:ext cx="6804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Wsparcie systemu edukacji przedszkolnej, w tym głównie dla obszarów/środowisk defaworyzowanych</a:t>
            </a:r>
          </a:p>
        </p:txBody>
      </p:sp>
      <p:graphicFrame>
        <p:nvGraphicFramePr>
          <p:cNvPr id="8" name="Wykres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25560"/>
              </p:ext>
            </p:extLst>
          </p:nvPr>
        </p:nvGraphicFramePr>
        <p:xfrm>
          <a:off x="899592" y="980728"/>
          <a:ext cx="748883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7684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908720"/>
          </a:xfrm>
          <a:solidFill>
            <a:schemeClr val="bg1"/>
          </a:solidFill>
        </p:spPr>
        <p:txBody>
          <a:bodyPr>
            <a:normAutofit/>
          </a:bodyPr>
          <a:lstStyle/>
          <a:p>
            <a:endParaRPr lang="sv-SE" dirty="0"/>
          </a:p>
        </p:txBody>
      </p:sp>
      <p:pic>
        <p:nvPicPr>
          <p:cNvPr id="1027" name="Picture 3" descr="C:\Users\agnieszka.kornatko\Desktop\do szablonu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7334"/>
            <a:ext cx="9144000" cy="90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gnieszka.kornatko\Desktop\orzel_wlasciw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095" y="44712"/>
            <a:ext cx="1840401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0" y="1052736"/>
            <a:ext cx="8316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i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Główne bariery </a:t>
            </a:r>
            <a:r>
              <a:rPr lang="pl-PL" b="1" i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w upowszechnianiu wychowania przedszkolnego:</a:t>
            </a:r>
            <a:endParaRPr lang="pl-PL" i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53852" y="2060848"/>
            <a:ext cx="813690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pl-PL" sz="1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ciągle jeszcze </a:t>
            </a:r>
            <a:r>
              <a:rPr lang="pl-PL" sz="1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w niektórych środowiskach </a:t>
            </a:r>
            <a:r>
              <a:rPr lang="pl-PL" sz="1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niedostateczna wiedza na temat znaczenia edukacji przedszkolnej dla rozwoju dziecka;</a:t>
            </a:r>
            <a:endParaRPr lang="pl-PL" sz="1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pl-PL" sz="1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„białe plamy” w sieci placówek wychowania </a:t>
            </a:r>
            <a:r>
              <a:rPr lang="pl-PL" sz="1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przedszkolnego;</a:t>
            </a:r>
            <a:endParaRPr lang="pl-PL" sz="1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pl-PL" sz="1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nierównomierna siec placówek wychowania przedszkolnego;</a:t>
            </a:r>
            <a:endParaRPr lang="pl-PL" sz="1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pl-PL" sz="1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pl-PL" sz="1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ysokie opłaty ponoszone przez rodziców za korzystanie przez ich dzieci </a:t>
            </a:r>
            <a:br>
              <a:rPr lang="pl-PL" sz="1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</a:br>
            <a:r>
              <a:rPr lang="pl-PL" sz="1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z wychowania przedszkolnego;</a:t>
            </a:r>
            <a:endParaRPr lang="pl-PL" sz="1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pl-PL" sz="1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niesatysfakcjonująca jakość edukacji przedszkolnej;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pl-PL" sz="1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brak dostatecznych środków finansowych na realizację przez gminy zadań </a:t>
            </a:r>
            <a:br>
              <a:rPr lang="pl-PL" sz="1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</a:br>
            <a:r>
              <a:rPr lang="pl-PL" sz="1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z zakresu wychowania przedszkolnego.</a:t>
            </a:r>
            <a:endParaRPr lang="pl-PL" sz="1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0" y="129406"/>
            <a:ext cx="6732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Wsparcie systemu edukacji przedszkolnej, w tym głównie dla obszarów/środowisk defaworyzowanych</a:t>
            </a:r>
          </a:p>
          <a:p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39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908720"/>
          </a:xfrm>
          <a:solidFill>
            <a:schemeClr val="bg1"/>
          </a:solidFill>
        </p:spPr>
        <p:txBody>
          <a:bodyPr>
            <a:normAutofit/>
          </a:bodyPr>
          <a:lstStyle/>
          <a:p>
            <a:endParaRPr lang="sv-SE" dirty="0"/>
          </a:p>
        </p:txBody>
      </p:sp>
      <p:pic>
        <p:nvPicPr>
          <p:cNvPr id="1027" name="Picture 3" descr="C:\Users\agnieszka.kornatko\Desktop\do szablonu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7334"/>
            <a:ext cx="9144000" cy="90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gnieszka.kornatko\Desktop\orzel_wlasciw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095" y="44712"/>
            <a:ext cx="1840401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0" y="44712"/>
            <a:ext cx="6588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Wsparcie systemu edukacji przedszkolnej, w tym głównie dla obszarów/środowisk defaworyzowanych</a:t>
            </a:r>
          </a:p>
          <a:p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68042"/>
            <a:ext cx="6336704" cy="4837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145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908720"/>
          </a:xfrm>
          <a:solidFill>
            <a:schemeClr val="bg1"/>
          </a:solidFill>
        </p:spPr>
        <p:txBody>
          <a:bodyPr>
            <a:normAutofit/>
          </a:bodyPr>
          <a:lstStyle/>
          <a:p>
            <a:endParaRPr lang="sv-SE" dirty="0"/>
          </a:p>
        </p:txBody>
      </p:sp>
      <p:pic>
        <p:nvPicPr>
          <p:cNvPr id="1027" name="Picture 3" descr="C:\Users\agnieszka.kornatko\Desktop\do szablonu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7334"/>
            <a:ext cx="9144000" cy="90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gnieszka.kornatko\Desktop\orzel_wlasciw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095" y="44712"/>
            <a:ext cx="1840401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0" y="117546"/>
            <a:ext cx="6732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Wsparcie systemu edukacji przedszkolnej, w tym głównie dla obszarów/środowisk defaworyzowanych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80728"/>
            <a:ext cx="6408712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126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908720"/>
          </a:xfrm>
          <a:solidFill>
            <a:schemeClr val="bg1"/>
          </a:solidFill>
        </p:spPr>
        <p:txBody>
          <a:bodyPr>
            <a:normAutofit/>
          </a:bodyPr>
          <a:lstStyle/>
          <a:p>
            <a:endParaRPr lang="sv-SE" dirty="0"/>
          </a:p>
        </p:txBody>
      </p:sp>
      <p:pic>
        <p:nvPicPr>
          <p:cNvPr id="1027" name="Picture 3" descr="C:\Users\agnieszka.kornatko\Desktop\do szablonu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7334"/>
            <a:ext cx="9144000" cy="90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gnieszka.kornatko\Desktop\orzel_wlasciw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095" y="44712"/>
            <a:ext cx="1840401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6126" y="129406"/>
            <a:ext cx="67981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Wsparcie systemu edukacji przedszkolnej, w tym głównie dla obszarów/środowisk defaworyzowanych</a:t>
            </a:r>
          </a:p>
          <a:p>
            <a:endParaRPr lang="pl-P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80728"/>
            <a:ext cx="6408711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999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908720"/>
          </a:xfrm>
          <a:solidFill>
            <a:schemeClr val="bg1"/>
          </a:solidFill>
        </p:spPr>
        <p:txBody>
          <a:bodyPr>
            <a:normAutofit/>
          </a:bodyPr>
          <a:lstStyle/>
          <a:p>
            <a:endParaRPr lang="sv-SE" dirty="0"/>
          </a:p>
        </p:txBody>
      </p:sp>
      <p:pic>
        <p:nvPicPr>
          <p:cNvPr id="1027" name="Picture 3" descr="C:\Users\agnieszka.kornatko\Desktop\do szablonu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7334"/>
            <a:ext cx="9144000" cy="90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gnieszka.kornatko\Desktop\orzel_wlasciw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095" y="44712"/>
            <a:ext cx="1840401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1985" y="125168"/>
            <a:ext cx="6586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Wsparcie systemu edukacji przedszkolnej, w tym głównie dla obszarów/środowisk defaworyzowanych</a:t>
            </a:r>
          </a:p>
          <a:p>
            <a:endParaRPr lang="pl-P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80728"/>
            <a:ext cx="6480720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289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908720"/>
          </a:xfrm>
          <a:solidFill>
            <a:schemeClr val="bg1"/>
          </a:solidFill>
        </p:spPr>
        <p:txBody>
          <a:bodyPr>
            <a:normAutofit/>
          </a:bodyPr>
          <a:lstStyle/>
          <a:p>
            <a:endParaRPr lang="sv-SE" dirty="0"/>
          </a:p>
        </p:txBody>
      </p:sp>
      <p:pic>
        <p:nvPicPr>
          <p:cNvPr id="1027" name="Picture 3" descr="C:\Users\agnieszka.kornatko\Desktop\do szablonu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7334"/>
            <a:ext cx="9144000" cy="90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gnieszka.kornatko\Desktop\orzel_wlasciw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095" y="44712"/>
            <a:ext cx="1840401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-1" y="44712"/>
            <a:ext cx="6804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Wsparcie systemu edukacji przedszkolnej, w tym głównie dla obszarów/środowisk defaworyzowanych</a:t>
            </a:r>
          </a:p>
        </p:txBody>
      </p:sp>
      <p:sp>
        <p:nvSpPr>
          <p:cNvPr id="5" name="Prostokąt 4"/>
          <p:cNvSpPr/>
          <p:nvPr/>
        </p:nvSpPr>
        <p:spPr>
          <a:xfrm>
            <a:off x="543661" y="1196752"/>
            <a:ext cx="8208912" cy="4553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500"/>
              </a:lnSpc>
            </a:pPr>
            <a:r>
              <a:rPr lang="pl-PL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Od roku szkolnego 2008/2009 do roku szkolnego </a:t>
            </a:r>
            <a:r>
              <a:rPr lang="pl-PL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2012/2013</a:t>
            </a:r>
            <a:r>
              <a:rPr lang="pl-PL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pl-PL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w </a:t>
            </a:r>
            <a:r>
              <a:rPr lang="pl-PL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szkołach </a:t>
            </a:r>
            <a:r>
              <a:rPr lang="pl-PL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dla dzieci i młodzieży (bez szkół policealnych) liczba uczniów zmalała </a:t>
            </a:r>
            <a:r>
              <a:rPr lang="pl-PL" b="1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o </a:t>
            </a:r>
            <a:r>
              <a:rPr lang="pl-PL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582 tys. </a:t>
            </a:r>
            <a:endParaRPr lang="pl-PL" b="1" dirty="0" smtClean="0">
              <a:solidFill>
                <a:schemeClr val="bg1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algn="just">
              <a:lnSpc>
                <a:spcPts val="2500"/>
              </a:lnSpc>
            </a:pPr>
            <a:endParaRPr lang="pl-PL" b="1" dirty="0">
              <a:solidFill>
                <a:schemeClr val="bg1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algn="just">
              <a:lnSpc>
                <a:spcPts val="2500"/>
              </a:lnSpc>
            </a:pPr>
            <a:r>
              <a:rPr lang="pl-P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 </a:t>
            </a:r>
            <a:r>
              <a:rPr lang="pl-P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danych Systemu Informacji Oświatowej wynika, </a:t>
            </a:r>
            <a:r>
              <a:rPr lang="pl-P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że liczba likwidowanych szkół </a:t>
            </a:r>
            <a:r>
              <a:rPr lang="pl-P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dla dzieci i młodzieży </a:t>
            </a:r>
            <a:r>
              <a:rPr lang="pl-P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(bez szkół </a:t>
            </a:r>
            <a:r>
              <a:rPr lang="pl-P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policealnych</a:t>
            </a:r>
            <a:r>
              <a:rPr lang="pl-P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w ostatnich latach zmniejszała </a:t>
            </a:r>
            <a:r>
              <a:rPr lang="pl-P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się:</a:t>
            </a:r>
            <a:endParaRPr lang="pl-P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ts val="2500"/>
              </a:lnSpc>
            </a:pPr>
            <a:r>
              <a:rPr lang="pl-P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2008/2009 </a:t>
            </a:r>
            <a:r>
              <a:rPr lang="pl-P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587,</a:t>
            </a:r>
          </a:p>
          <a:p>
            <a:pPr algn="just">
              <a:lnSpc>
                <a:spcPts val="2500"/>
              </a:lnSpc>
            </a:pPr>
            <a:r>
              <a:rPr lang="pl-P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2009/2010 – 540,</a:t>
            </a:r>
          </a:p>
          <a:p>
            <a:pPr algn="just">
              <a:lnSpc>
                <a:spcPts val="2500"/>
              </a:lnSpc>
            </a:pPr>
            <a:r>
              <a:rPr lang="pl-P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2010/2011 – 261,</a:t>
            </a:r>
          </a:p>
          <a:p>
            <a:pPr algn="just">
              <a:lnSpc>
                <a:spcPts val="2500"/>
              </a:lnSpc>
            </a:pPr>
            <a:r>
              <a:rPr lang="pl-P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2011/2012 – 300,</a:t>
            </a:r>
          </a:p>
          <a:p>
            <a:pPr algn="just">
              <a:lnSpc>
                <a:spcPts val="2500"/>
              </a:lnSpc>
            </a:pPr>
            <a:r>
              <a:rPr lang="pl-P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2012/2013 – </a:t>
            </a:r>
            <a:r>
              <a:rPr lang="pl-P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349.   </a:t>
            </a:r>
            <a:endParaRPr lang="pl-P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ts val="2500"/>
              </a:lnSpc>
            </a:pPr>
            <a:r>
              <a:rPr lang="pl-P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algn="just">
              <a:lnSpc>
                <a:spcPts val="2500"/>
              </a:lnSpc>
            </a:pPr>
            <a:r>
              <a:rPr lang="pl-PL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 </a:t>
            </a:r>
            <a:r>
              <a:rPr lang="pl-PL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stosunku do roku szkolnego 2008/2009 liczba szkół dla dzieci </a:t>
            </a:r>
            <a:r>
              <a:rPr lang="pl-PL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pl-PL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pl-PL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młodzieży (bez szkół policealnych) zmniejszyła się o 2 037.</a:t>
            </a:r>
            <a:endParaRPr lang="pl-P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49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908720"/>
          </a:xfrm>
          <a:solidFill>
            <a:schemeClr val="bg1"/>
          </a:solidFill>
        </p:spPr>
        <p:txBody>
          <a:bodyPr>
            <a:normAutofit/>
          </a:bodyPr>
          <a:lstStyle/>
          <a:p>
            <a:endParaRPr lang="sv-SE" dirty="0"/>
          </a:p>
        </p:txBody>
      </p:sp>
      <p:pic>
        <p:nvPicPr>
          <p:cNvPr id="1027" name="Picture 3" descr="C:\Users\agnieszka.kornatko\Desktop\do szablonu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7334"/>
            <a:ext cx="9144000" cy="90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gnieszka.kornatko\Desktop\orzel_wlasciw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095" y="44712"/>
            <a:ext cx="1840401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-1" y="44712"/>
            <a:ext cx="6804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Wsparcie systemu edukacji przedszkolnej, w tym głównie dla obszarów/środowisk defaworyzowanych</a:t>
            </a:r>
          </a:p>
        </p:txBody>
      </p:sp>
      <p:sp>
        <p:nvSpPr>
          <p:cNvPr id="3" name="Prostokąt 2"/>
          <p:cNvSpPr/>
          <p:nvPr/>
        </p:nvSpPr>
        <p:spPr>
          <a:xfrm>
            <a:off x="632685" y="2348880"/>
            <a:ext cx="79208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750"/>
              </a:spcBef>
              <a:spcAft>
                <a:spcPts val="750"/>
              </a:spcAft>
            </a:pPr>
            <a:r>
              <a:rPr lang="pl-PL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Z </a:t>
            </a:r>
            <a:r>
              <a:rPr lang="pl-PL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analizy danych z Systemu Informacji Oświatowej (SIO) </a:t>
            </a:r>
            <a:r>
              <a:rPr lang="pl-PL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wynika, że </a:t>
            </a:r>
            <a:r>
              <a:rPr lang="pl-PL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powodu niżu demograficznego w szkołach podstawowych w roku szkolnym 2011/2012 znajdowało się </a:t>
            </a:r>
            <a:r>
              <a:rPr lang="pl-PL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23 511 pomieszczeń dydaktycznych</a:t>
            </a:r>
            <a:r>
              <a:rPr lang="pl-PL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, w których nie </a:t>
            </a:r>
            <a:r>
              <a:rPr lang="pl-PL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uczyli się </a:t>
            </a:r>
            <a:r>
              <a:rPr lang="pl-PL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uczniowie.</a:t>
            </a:r>
          </a:p>
        </p:txBody>
      </p:sp>
    </p:spTree>
    <p:extLst>
      <p:ext uri="{BB962C8B-B14F-4D97-AF65-F5344CB8AC3E}">
        <p14:creationId xmlns:p14="http://schemas.microsoft.com/office/powerpoint/2010/main" val="1676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908720"/>
          </a:xfrm>
          <a:solidFill>
            <a:schemeClr val="bg1"/>
          </a:solidFill>
        </p:spPr>
        <p:txBody>
          <a:bodyPr>
            <a:normAutofit/>
          </a:bodyPr>
          <a:lstStyle/>
          <a:p>
            <a:endParaRPr lang="sv-SE" dirty="0"/>
          </a:p>
        </p:txBody>
      </p:sp>
      <p:pic>
        <p:nvPicPr>
          <p:cNvPr id="1027" name="Picture 3" descr="C:\Users\agnieszka.kornatko\Desktop\do szablonu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7334"/>
            <a:ext cx="9144000" cy="90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gnieszka.kornatko\Desktop\orzel_wlasciw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095" y="44712"/>
            <a:ext cx="1840401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-1" y="44712"/>
            <a:ext cx="6804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Wsparcie systemu edukacji przedszkolnej, w tym głównie dla obszarów/środowisk defaworyzowanych</a:t>
            </a:r>
          </a:p>
        </p:txBody>
      </p:sp>
      <p:sp>
        <p:nvSpPr>
          <p:cNvPr id="3" name="Prostokąt 2"/>
          <p:cNvSpPr/>
          <p:nvPr/>
        </p:nvSpPr>
        <p:spPr>
          <a:xfrm>
            <a:off x="611560" y="1556792"/>
            <a:ext cx="7920880" cy="3406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750"/>
              </a:spcBef>
              <a:spcAft>
                <a:spcPts val="750"/>
              </a:spcAft>
            </a:pPr>
            <a:r>
              <a:rPr lang="pl-PL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Nie planuje się działań systemowych na poziomie kraju – w rozumieniu funduszy unijnych.</a:t>
            </a:r>
          </a:p>
          <a:p>
            <a:pPr algn="ctr">
              <a:lnSpc>
                <a:spcPct val="150000"/>
              </a:lnSpc>
              <a:spcBef>
                <a:spcPts val="750"/>
              </a:spcBef>
              <a:spcAft>
                <a:spcPts val="750"/>
              </a:spcAft>
            </a:pPr>
            <a:endParaRPr lang="pl-PL" dirty="0" smtClean="0">
              <a:solidFill>
                <a:schemeClr val="bg1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algn="ctr">
              <a:lnSpc>
                <a:spcPct val="150000"/>
              </a:lnSpc>
              <a:spcBef>
                <a:spcPts val="750"/>
              </a:spcBef>
              <a:spcAft>
                <a:spcPts val="750"/>
              </a:spcAft>
            </a:pPr>
            <a:r>
              <a:rPr lang="pl-PL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Działania systemowe wynikać będą w reform dotyczących </a:t>
            </a:r>
          </a:p>
          <a:p>
            <a:pPr algn="ctr">
              <a:lnSpc>
                <a:spcPct val="150000"/>
              </a:lnSpc>
              <a:spcBef>
                <a:spcPts val="750"/>
              </a:spcBef>
              <a:spcAft>
                <a:spcPts val="750"/>
              </a:spcAft>
            </a:pPr>
            <a:r>
              <a:rPr lang="pl-PL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obszaru wychowania przedszkolnego </a:t>
            </a:r>
          </a:p>
          <a:p>
            <a:pPr algn="ctr">
              <a:lnSpc>
                <a:spcPct val="150000"/>
              </a:lnSpc>
              <a:spcBef>
                <a:spcPts val="750"/>
              </a:spcBef>
              <a:spcAft>
                <a:spcPts val="750"/>
              </a:spcAft>
            </a:pPr>
            <a:r>
              <a:rPr lang="pl-PL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wprowadzanych przez Ministerstwo Edukacji Narodowej.</a:t>
            </a:r>
            <a:r>
              <a:rPr lang="pl-PL" dirty="0" smtClean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endParaRPr lang="pl-PL" dirty="0">
              <a:solidFill>
                <a:schemeClr val="bg1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04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908720"/>
          </a:xfrm>
          <a:solidFill>
            <a:schemeClr val="bg1"/>
          </a:solidFill>
        </p:spPr>
        <p:txBody>
          <a:bodyPr>
            <a:normAutofit/>
          </a:bodyPr>
          <a:lstStyle/>
          <a:p>
            <a:endParaRPr lang="sv-SE" dirty="0"/>
          </a:p>
        </p:txBody>
      </p:sp>
      <p:pic>
        <p:nvPicPr>
          <p:cNvPr id="1027" name="Picture 3" descr="C:\Users\agnieszka.kornatko\Desktop\do szablonu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7334"/>
            <a:ext cx="9144000" cy="90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gnieszka.kornatko\Desktop\orzel_wlasciw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095" y="44712"/>
            <a:ext cx="1840401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-1" y="44712"/>
            <a:ext cx="6804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Wsparcie systemu edukacji przedszkolnej, w tym głównie dla obszarów/środowisk defaworyzowanych</a:t>
            </a:r>
          </a:p>
        </p:txBody>
      </p:sp>
      <p:sp>
        <p:nvSpPr>
          <p:cNvPr id="3" name="Prostokąt 2"/>
          <p:cNvSpPr/>
          <p:nvPr/>
        </p:nvSpPr>
        <p:spPr>
          <a:xfrm>
            <a:off x="539552" y="1412776"/>
            <a:ext cx="8136904" cy="4307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</a:pPr>
            <a:r>
              <a:rPr lang="pl-PL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Przewiduje się, że znaczącym wsparciem działań systemowych będzie realizacja </a:t>
            </a:r>
            <a:r>
              <a:rPr lang="pl-PL" dirty="0" smtClean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Działania: </a:t>
            </a:r>
            <a:r>
              <a:rPr lang="pl-PL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Upowszechnienie </a:t>
            </a:r>
            <a:r>
              <a:rPr lang="pl-PL" dirty="0" smtClean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systemu edukacji  przedszkolnej, w tym głównie dla obszarów/środowisk defaworyzowanych.</a:t>
            </a:r>
          </a:p>
          <a:p>
            <a:pPr algn="just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</a:pPr>
            <a:endParaRPr lang="pl-PL" dirty="0" smtClean="0">
              <a:solidFill>
                <a:schemeClr val="bg1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</a:pPr>
            <a:r>
              <a:rPr lang="pl-PL" dirty="0" smtClean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Będzie </a:t>
            </a:r>
            <a:r>
              <a:rPr lang="pl-PL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ono polegało na: </a:t>
            </a:r>
            <a:endParaRPr lang="pl-PL" dirty="0" smtClean="0">
              <a:solidFill>
                <a:schemeClr val="bg1"/>
              </a:solidFill>
              <a:latin typeface="Arial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</a:pPr>
            <a:endParaRPr lang="pl-PL" dirty="0" smtClean="0">
              <a:solidFill>
                <a:schemeClr val="bg1"/>
              </a:solidFill>
              <a:latin typeface="Arial"/>
              <a:ea typeface="Calibri"/>
              <a:cs typeface="Times New Roman"/>
            </a:endParaRPr>
          </a:p>
          <a:p>
            <a:pPr marL="285750" lvl="0" indent="-285750" algn="just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q"/>
            </a:pPr>
            <a:r>
              <a:rPr lang="pl-PL" dirty="0" smtClean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tworzeniu </a:t>
            </a:r>
            <a:r>
              <a:rPr lang="pl-PL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nowych miejsc wychowania przedszkolnego</a:t>
            </a:r>
            <a:r>
              <a:rPr lang="pl-PL" dirty="0" smtClean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,</a:t>
            </a:r>
          </a:p>
          <a:p>
            <a:pPr marL="285750" lvl="0" indent="-285750" algn="just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q"/>
            </a:pPr>
            <a:endParaRPr lang="pl-PL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pl-PL" dirty="0">
                <a:solidFill>
                  <a:schemeClr val="bg1"/>
                </a:solidFill>
                <a:latin typeface="Arial"/>
                <a:ea typeface="Calibri"/>
              </a:rPr>
              <a:t>wyrównywaniu szans edukacyjnych dzieci poprzez organizowanie </a:t>
            </a:r>
            <a:r>
              <a:rPr lang="pl-PL" dirty="0" smtClean="0">
                <a:solidFill>
                  <a:schemeClr val="bg1"/>
                </a:solidFill>
                <a:latin typeface="Arial"/>
                <a:ea typeface="Calibri"/>
              </a:rPr>
              <a:t/>
            </a:r>
            <a:br>
              <a:rPr lang="pl-PL" dirty="0" smtClean="0">
                <a:solidFill>
                  <a:schemeClr val="bg1"/>
                </a:solidFill>
                <a:latin typeface="Arial"/>
                <a:ea typeface="Calibri"/>
              </a:rPr>
            </a:br>
            <a:r>
              <a:rPr lang="pl-PL" dirty="0" smtClean="0">
                <a:solidFill>
                  <a:schemeClr val="bg1"/>
                </a:solidFill>
                <a:latin typeface="Arial"/>
                <a:ea typeface="Calibri"/>
              </a:rPr>
              <a:t>i </a:t>
            </a:r>
            <a:r>
              <a:rPr lang="pl-PL" dirty="0">
                <a:solidFill>
                  <a:schemeClr val="bg1"/>
                </a:solidFill>
                <a:latin typeface="Arial"/>
                <a:ea typeface="Calibri"/>
              </a:rPr>
              <a:t>prowadzenie dodatkowych zajęć wspierających w placówkach wychowania przedszkolnego (np. logopedycznych, wsparcia psychologiczno-pedagogicznego itp.), szczególnie w środowiskach wiejskich.</a:t>
            </a: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08720"/>
          </a:xfrm>
          <a:solidFill>
            <a:schemeClr val="bg1"/>
          </a:solidFill>
        </p:spPr>
        <p:txBody>
          <a:bodyPr>
            <a:noAutofit/>
          </a:bodyPr>
          <a:lstStyle/>
          <a:p>
            <a:endParaRPr lang="sv-SE" sz="1400" dirty="0"/>
          </a:p>
        </p:txBody>
      </p:sp>
      <p:pic>
        <p:nvPicPr>
          <p:cNvPr id="1027" name="Picture 3" descr="C:\Users\agnieszka.kornatko\Desktop\do szablonu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7334"/>
            <a:ext cx="9144000" cy="90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gnieszka.kornatko\Desktop\orzel_wlasciw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095" y="44712"/>
            <a:ext cx="1840401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823045" y="1237402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Główne cele:</a:t>
            </a:r>
            <a:endParaRPr lang="pl-PL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251521" y="1988840"/>
            <a:ext cx="83937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pl-PL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upowszechnienie wychowania przedszkolnego dzieci w wieku 3-5</a:t>
            </a:r>
            <a:r>
              <a:rPr lang="pl-PL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marL="285750" lvl="0" indent="-28575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pl-PL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zapewnienie </a:t>
            </a:r>
            <a:r>
              <a:rPr lang="pl-PL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wszystkim dzieciom </a:t>
            </a:r>
            <a:r>
              <a:rPr lang="pl-PL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 wieku 3 i 4 lat prawa do </a:t>
            </a:r>
            <a:r>
              <a:rPr lang="pl-PL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pl-PL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orzystania </a:t>
            </a:r>
            <a:br>
              <a:rPr lang="pl-PL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pl-PL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 </a:t>
            </a:r>
            <a:r>
              <a:rPr lang="pl-PL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prawa do </a:t>
            </a:r>
            <a:r>
              <a:rPr lang="pl-PL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edukacji przedszkolnej,</a:t>
            </a:r>
          </a:p>
          <a:p>
            <a:pPr marL="285750" lvl="0" indent="-28575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pl-PL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pl-PL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yrównywanie szans edukacyjnych dzieci,</a:t>
            </a:r>
          </a:p>
          <a:p>
            <a:pPr marL="285750" lvl="0" indent="-28575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pl-PL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osiągnięcie najpóźniej do </a:t>
            </a:r>
            <a:r>
              <a:rPr lang="pl-PL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2020 roku </a:t>
            </a:r>
            <a:r>
              <a:rPr lang="pl-PL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 </a:t>
            </a:r>
            <a:r>
              <a:rPr lang="pl-PL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najmniej </a:t>
            </a:r>
            <a:r>
              <a:rPr lang="pl-PL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90% upowszechnienia </a:t>
            </a:r>
            <a:r>
              <a:rPr lang="pl-PL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wychowania przedszkolnego dzieci w wieku </a:t>
            </a:r>
            <a:r>
              <a:rPr lang="pl-PL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od </a:t>
            </a:r>
            <a:r>
              <a:rPr lang="pl-PL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 lat do wieku obowiązkowego </a:t>
            </a:r>
            <a:r>
              <a:rPr lang="pl-PL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kształcenia</a:t>
            </a:r>
            <a:r>
              <a:rPr lang="pl-PL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0" y="117546"/>
            <a:ext cx="6516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Wsparcie systemu edukacji przedszkolnej, w tym głównie dla obszarów/środowisk </a:t>
            </a:r>
            <a:r>
              <a:rPr lang="pl-PL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pl-PL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efaworyzowanych</a:t>
            </a:r>
            <a:endParaRPr lang="pl-PL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63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908720"/>
          </a:xfrm>
          <a:solidFill>
            <a:schemeClr val="bg1"/>
          </a:solidFill>
        </p:spPr>
        <p:txBody>
          <a:bodyPr>
            <a:normAutofit/>
          </a:bodyPr>
          <a:lstStyle/>
          <a:p>
            <a:endParaRPr lang="sv-SE" dirty="0"/>
          </a:p>
        </p:txBody>
      </p:sp>
      <p:pic>
        <p:nvPicPr>
          <p:cNvPr id="1027" name="Picture 3" descr="C:\Users\agnieszka.kornatko\Desktop\do szablonu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7334"/>
            <a:ext cx="9144000" cy="90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gnieszka.kornatko\Desktop\orzel_wlasciw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095" y="44712"/>
            <a:ext cx="1840401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-1" y="44712"/>
            <a:ext cx="6804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Wsparcie systemu edukacji przedszkolnej, w tym głównie dla obszarów/środowisk defaworyzowanych</a:t>
            </a:r>
          </a:p>
        </p:txBody>
      </p:sp>
      <p:sp>
        <p:nvSpPr>
          <p:cNvPr id="3" name="Prostokąt 2"/>
          <p:cNvSpPr/>
          <p:nvPr/>
        </p:nvSpPr>
        <p:spPr>
          <a:xfrm>
            <a:off x="539552" y="1484784"/>
            <a:ext cx="8064896" cy="358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</a:pPr>
            <a:r>
              <a:rPr lang="pl-PL" dirty="0" smtClean="0">
                <a:solidFill>
                  <a:prstClr val="white"/>
                </a:solidFill>
                <a:latin typeface="Arial"/>
                <a:ea typeface="Calibri"/>
                <a:cs typeface="Times New Roman"/>
              </a:rPr>
              <a:t>Tworzenie </a:t>
            </a:r>
            <a:r>
              <a:rPr lang="pl-PL" dirty="0">
                <a:solidFill>
                  <a:prstClr val="white"/>
                </a:solidFill>
                <a:latin typeface="Arial"/>
                <a:ea typeface="Calibri"/>
                <a:cs typeface="Times New Roman"/>
              </a:rPr>
              <a:t>nowych miejsc wychowania </a:t>
            </a:r>
            <a:r>
              <a:rPr lang="pl-PL" dirty="0" smtClean="0">
                <a:solidFill>
                  <a:prstClr val="white"/>
                </a:solidFill>
                <a:latin typeface="Arial"/>
                <a:ea typeface="Calibri"/>
                <a:cs typeface="Times New Roman"/>
              </a:rPr>
              <a:t>przedszkolnego:</a:t>
            </a:r>
          </a:p>
          <a:p>
            <a:pPr marL="285750" lvl="0" indent="-285750" algn="just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q"/>
            </a:pPr>
            <a:r>
              <a:rPr lang="pl-PL" dirty="0">
                <a:solidFill>
                  <a:prstClr val="white"/>
                </a:solidFill>
                <a:latin typeface="Arial"/>
                <a:ea typeface="Calibri"/>
                <a:cs typeface="Times New Roman"/>
              </a:rPr>
              <a:t>w</a:t>
            </a:r>
            <a:r>
              <a:rPr lang="pl-PL" dirty="0" smtClean="0">
                <a:solidFill>
                  <a:prstClr val="white"/>
                </a:solidFill>
                <a:latin typeface="Arial"/>
                <a:ea typeface="Calibri"/>
                <a:cs typeface="Times New Roman"/>
              </a:rPr>
              <a:t> celu likwidacji „białych plam” na mapie wychowania przedszkolnego,</a:t>
            </a:r>
          </a:p>
          <a:p>
            <a:pPr marL="285750" lvl="0" indent="-285750" algn="just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q"/>
            </a:pPr>
            <a:r>
              <a:rPr lang="pl-PL" dirty="0">
                <a:solidFill>
                  <a:prstClr val="white"/>
                </a:solidFill>
                <a:latin typeface="Arial"/>
                <a:ea typeface="Calibri"/>
                <a:cs typeface="Times New Roman"/>
              </a:rPr>
              <a:t>p</a:t>
            </a:r>
            <a:r>
              <a:rPr lang="pl-PL" dirty="0" smtClean="0">
                <a:solidFill>
                  <a:prstClr val="white"/>
                </a:solidFill>
                <a:latin typeface="Arial"/>
                <a:ea typeface="Calibri"/>
                <a:cs typeface="Times New Roman"/>
              </a:rPr>
              <a:t>oprzez wykorzystywanie istniejącej bazy oświatowej – budynków likwidowanych szkół, części budynków wyludniających się szkół,</a:t>
            </a:r>
          </a:p>
          <a:p>
            <a:pPr marL="285750" lvl="0" indent="-285750" algn="just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q"/>
            </a:pPr>
            <a:r>
              <a:rPr lang="pl-PL" dirty="0">
                <a:solidFill>
                  <a:prstClr val="white"/>
                </a:solidFill>
                <a:latin typeface="Arial"/>
                <a:ea typeface="Calibri"/>
                <a:cs typeface="Times New Roman"/>
              </a:rPr>
              <a:t>p</a:t>
            </a:r>
            <a:r>
              <a:rPr lang="pl-PL" dirty="0" smtClean="0">
                <a:solidFill>
                  <a:prstClr val="white"/>
                </a:solidFill>
                <a:latin typeface="Arial"/>
                <a:ea typeface="Calibri"/>
                <a:cs typeface="Times New Roman"/>
              </a:rPr>
              <a:t>oprzez dostosowywanie do potrzeb małych dzieci innych budynków gminnych.</a:t>
            </a:r>
          </a:p>
          <a:p>
            <a:pPr marL="285750" lvl="0" indent="-285750" algn="just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q"/>
            </a:pPr>
            <a:endParaRPr lang="pl-PL" dirty="0" smtClean="0">
              <a:solidFill>
                <a:prstClr val="white"/>
              </a:solidFill>
              <a:latin typeface="Arial"/>
              <a:ea typeface="Calibri"/>
              <a:cs typeface="Times New Roman"/>
            </a:endParaRPr>
          </a:p>
          <a:p>
            <a:pPr marL="285750" lvl="0" indent="-285750" algn="just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q"/>
            </a:pPr>
            <a:endParaRPr lang="pl-PL" dirty="0">
              <a:solidFill>
                <a:prstClr val="white"/>
              </a:solidFill>
              <a:latin typeface="Arial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</a:pPr>
            <a:r>
              <a:rPr lang="pl-PL" dirty="0" smtClean="0">
                <a:solidFill>
                  <a:prstClr val="white"/>
                </a:solidFill>
                <a:latin typeface="Arial"/>
                <a:ea typeface="Calibri"/>
                <a:cs typeface="Times New Roman"/>
              </a:rPr>
              <a:t>Środki finansowe będą przeznaczane na adaptację i remonty, nie zaś na inwestycje.  </a:t>
            </a:r>
            <a:endParaRPr lang="pl-PL" dirty="0">
              <a:solidFill>
                <a:prstClr val="white"/>
              </a:solidFill>
              <a:latin typeface="Arial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76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90872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pl-PL" dirty="0" smtClean="0"/>
              <a:t>D</a:t>
            </a:r>
            <a:endParaRPr lang="sv-SE" dirty="0"/>
          </a:p>
        </p:txBody>
      </p:sp>
      <p:pic>
        <p:nvPicPr>
          <p:cNvPr id="1027" name="Picture 3" descr="C:\Users\agnieszka.kornatko\Desktop\do szablonu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7334"/>
            <a:ext cx="9144000" cy="90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gnieszka.kornatko\Desktop\orzel_wlasciw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095" y="44712"/>
            <a:ext cx="1840401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-1" y="44712"/>
            <a:ext cx="6804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Wsparcie systemu edukacji przedszkolnej, w tym głównie dla obszarów/środowisk defaworyzowanych</a:t>
            </a:r>
            <a:endParaRPr lang="pl-PL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611560" y="1988840"/>
            <a:ext cx="7704856" cy="215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q"/>
            </a:pPr>
            <a:r>
              <a:rPr lang="pl-PL" dirty="0" smtClean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Dziecko powinno mieć możliwość korzystania z wychowania przedszkolnego najbliżej miejsca swego zamieszkania.</a:t>
            </a:r>
          </a:p>
          <a:p>
            <a:pPr marL="285750" lvl="0" indent="-285750" algn="just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q"/>
            </a:pPr>
            <a:endParaRPr lang="pl-PL" dirty="0" smtClean="0">
              <a:solidFill>
                <a:schemeClr val="bg1"/>
              </a:solidFill>
              <a:latin typeface="Arial"/>
              <a:ea typeface="Calibri"/>
              <a:cs typeface="Times New Roman"/>
            </a:endParaRPr>
          </a:p>
          <a:p>
            <a:pPr marL="285750" lvl="0" indent="-285750" algn="just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q"/>
            </a:pPr>
            <a:endParaRPr lang="pl-PL" dirty="0">
              <a:solidFill>
                <a:schemeClr val="bg1"/>
              </a:solidFill>
              <a:latin typeface="Arial"/>
              <a:ea typeface="Calibri"/>
              <a:cs typeface="Times New Roman"/>
            </a:endParaRPr>
          </a:p>
          <a:p>
            <a:pPr marL="285750" lvl="0" indent="-285750" algn="just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q"/>
            </a:pPr>
            <a:r>
              <a:rPr lang="pl-PL" dirty="0" smtClean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W miejscowościach, w których jest mało dzieci powinny być tworzone punkty przedszkolne lub zespoły wychowania przedszkolnego.</a:t>
            </a:r>
            <a:endParaRPr lang="pl-PL" dirty="0">
              <a:solidFill>
                <a:schemeClr val="bg1"/>
              </a:solidFill>
              <a:latin typeface="Arial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76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908720"/>
          </a:xfrm>
          <a:solidFill>
            <a:schemeClr val="bg1"/>
          </a:solidFill>
        </p:spPr>
        <p:txBody>
          <a:bodyPr>
            <a:normAutofit/>
          </a:bodyPr>
          <a:lstStyle/>
          <a:p>
            <a:endParaRPr lang="sv-SE" dirty="0"/>
          </a:p>
        </p:txBody>
      </p:sp>
      <p:pic>
        <p:nvPicPr>
          <p:cNvPr id="1027" name="Picture 3" descr="C:\Users\agnieszka.kornatko\Desktop\do szablonu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7334"/>
            <a:ext cx="9144000" cy="90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gnieszka.kornatko\Desktop\orzel_wlasciw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095" y="44712"/>
            <a:ext cx="1840401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179512" y="1225542"/>
            <a:ext cx="7117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Konkluzje</a:t>
            </a:r>
            <a:endParaRPr lang="pl-PL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27100" y="1772816"/>
            <a:ext cx="81009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</a:t>
            </a:r>
          </a:p>
          <a:p>
            <a:pPr algn="just"/>
            <a:r>
              <a:rPr lang="pl-PL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Wsparcie systemu edukacji przedszkolnej pozwoli na:</a:t>
            </a:r>
          </a:p>
          <a:p>
            <a:pPr algn="just"/>
            <a:endParaRPr lang="pl-PL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endParaRPr lang="pl-PL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pl-PL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zmniejszenie dysproporcji w dostępie do edukacji przedszkolnej między miastem a wsią,</a:t>
            </a:r>
          </a:p>
          <a:p>
            <a:pPr algn="just"/>
            <a:endParaRPr lang="pl-PL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pl-PL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wyrównywanie </a:t>
            </a:r>
            <a:r>
              <a:rPr lang="pl-PL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szans edukacyjnych </a:t>
            </a:r>
            <a:r>
              <a:rPr lang="pl-PL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dzieci,</a:t>
            </a:r>
          </a:p>
          <a:p>
            <a:pPr algn="just"/>
            <a:endParaRPr lang="pl-PL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pl-PL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pl-PL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odniesienie </a:t>
            </a:r>
            <a:r>
              <a:rPr lang="pl-PL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poziomu edukacji przedszkolnej</a:t>
            </a:r>
            <a:r>
              <a:rPr lang="pl-PL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algn="just"/>
            <a:endParaRPr lang="pl-PL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pl-PL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pl-PL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siągnięcie zakładanego wskaźnika ponad 90% upowszechnienia wychowania </a:t>
            </a:r>
            <a:r>
              <a:rPr lang="pl-PL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przedszkolnego.</a:t>
            </a:r>
            <a:endParaRPr lang="pl-PL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pl-PL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1985" y="125168"/>
            <a:ext cx="6658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Wsparcie systemu edukacji przedszkolnej, w tym głównie dla obszarów/środowisk defaworyzowanych</a:t>
            </a:r>
          </a:p>
        </p:txBody>
      </p:sp>
    </p:spTree>
    <p:extLst>
      <p:ext uri="{BB962C8B-B14F-4D97-AF65-F5344CB8AC3E}">
        <p14:creationId xmlns:p14="http://schemas.microsoft.com/office/powerpoint/2010/main" val="251065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908720"/>
          </a:xfrm>
          <a:solidFill>
            <a:schemeClr val="bg1"/>
          </a:solidFill>
        </p:spPr>
        <p:txBody>
          <a:bodyPr>
            <a:normAutofit/>
          </a:bodyPr>
          <a:lstStyle/>
          <a:p>
            <a:endParaRPr lang="sv-SE" dirty="0"/>
          </a:p>
        </p:txBody>
      </p:sp>
      <p:pic>
        <p:nvPicPr>
          <p:cNvPr id="1027" name="Picture 3" descr="C:\Users\agnieszka.kornatko\Desktop\do szablonu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7334"/>
            <a:ext cx="9144000" cy="90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gnieszka.kornatko\Desktop\orzel_wlasciw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095" y="44712"/>
            <a:ext cx="1840401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-1" y="44712"/>
            <a:ext cx="6804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Wsparcie systemu edukacji przedszkolnej, w tym głównie dla obszarów/środowisk defaworyzowanych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3995936" y="2996952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Dziękuję za uwagę</a:t>
            </a:r>
            <a:endParaRPr lang="pl-PL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908720"/>
          </a:xfrm>
          <a:solidFill>
            <a:schemeClr val="bg1"/>
          </a:solidFill>
        </p:spPr>
        <p:txBody>
          <a:bodyPr>
            <a:normAutofit/>
          </a:bodyPr>
          <a:lstStyle/>
          <a:p>
            <a:endParaRPr lang="sv-SE" dirty="0"/>
          </a:p>
        </p:txBody>
      </p:sp>
      <p:pic>
        <p:nvPicPr>
          <p:cNvPr id="1027" name="Picture 3" descr="C:\Users\agnieszka.kornatko\Desktop\do szablonu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7334"/>
            <a:ext cx="9144000" cy="90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gnieszka.kornatko\Desktop\orzel_wlasciw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095" y="44712"/>
            <a:ext cx="1840401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22920" y="1052736"/>
            <a:ext cx="6080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Dotychczasowe działania:</a:t>
            </a:r>
            <a:endParaRPr lang="pl-PL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611560" y="1772816"/>
            <a:ext cx="77768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pitchFamily="2" charset="2"/>
              <a:buChar char="q"/>
            </a:pPr>
            <a:r>
              <a:rPr lang="pl-PL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rozwój </a:t>
            </a:r>
            <a:r>
              <a:rPr lang="pl-PL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sieci </a:t>
            </a:r>
            <a:r>
              <a:rPr lang="pl-PL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przedszkoli i oddziałów przedszkolnych w szkołach podstawowych;</a:t>
            </a:r>
          </a:p>
          <a:p>
            <a:pPr marL="285750" lvl="0" indent="-285750" algn="just">
              <a:buFont typeface="Wingdings" pitchFamily="2" charset="2"/>
              <a:buChar char="q"/>
            </a:pPr>
            <a:r>
              <a:rPr lang="pl-PL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pl-PL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tworzenie możliwości uzupełnienia sieci placówek </a:t>
            </a:r>
            <a:r>
              <a:rPr lang="pl-PL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wychowania przedszkolnego </a:t>
            </a:r>
            <a:r>
              <a:rPr lang="pl-PL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innymi formami </a:t>
            </a:r>
            <a:r>
              <a:rPr lang="pl-PL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wychowania </a:t>
            </a:r>
            <a:r>
              <a:rPr lang="pl-PL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przedszkolnego;</a:t>
            </a:r>
          </a:p>
          <a:p>
            <a:pPr marL="285750" lvl="0" indent="-285750" algn="just">
              <a:buFont typeface="Wingdings" pitchFamily="2" charset="2"/>
              <a:buChar char="q"/>
            </a:pPr>
            <a:r>
              <a:rPr lang="pl-PL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pl-PL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romowanie wczesnej edukacji;</a:t>
            </a:r>
            <a:endParaRPr lang="pl-PL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Font typeface="Wingdings" pitchFamily="2" charset="2"/>
              <a:buChar char="q"/>
            </a:pPr>
            <a:r>
              <a:rPr lang="pl-PL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wsparcie </a:t>
            </a:r>
            <a:r>
              <a:rPr lang="pl-PL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pedagogiczne oraz pomoc w rozwiązywaniu problemów dla rodziców wychowujących małe dzieci, w tym prowadzenie różnych formy edukacji </a:t>
            </a:r>
            <a:r>
              <a:rPr lang="pl-PL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rodziców;</a:t>
            </a:r>
            <a:endParaRPr lang="pl-PL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Font typeface="Wingdings" pitchFamily="2" charset="2"/>
              <a:buChar char="q"/>
            </a:pPr>
            <a:r>
              <a:rPr lang="pl-PL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zapewnienie </a:t>
            </a:r>
            <a:r>
              <a:rPr lang="pl-PL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pomocy psychologiczno-pedagogicznej i specjalistycznej mającej na celu wspieranie rozwoju i edukacji dzieci, wyrównywanie opóźnień i dysharmonii rozwojowych oraz terapię </a:t>
            </a:r>
            <a:r>
              <a:rPr lang="pl-PL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zaburzeń</a:t>
            </a:r>
          </a:p>
          <a:p>
            <a:pPr marL="285750" lvl="0" indent="-285750" algn="just">
              <a:buFont typeface="Wingdings" pitchFamily="2" charset="2"/>
              <a:buChar char="q"/>
            </a:pPr>
            <a:r>
              <a:rPr lang="pl-PL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pl-PL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sparcie oddziałów przedszkolnych w szkołach podstawowych w ramach projektów systemowych realizowanych w tramach PO KL, w celu podnoszenia jakości edukacji przedszkolnej.</a:t>
            </a:r>
            <a:endParaRPr lang="pl-PL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0" y="117546"/>
            <a:ext cx="6732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Wsparcie systemu edukacji przedszkolnej, w tym głównie dla obszarów/środowisk defaworyzowanych</a:t>
            </a:r>
          </a:p>
        </p:txBody>
      </p:sp>
    </p:spTree>
    <p:extLst>
      <p:ext uri="{BB962C8B-B14F-4D97-AF65-F5344CB8AC3E}">
        <p14:creationId xmlns:p14="http://schemas.microsoft.com/office/powerpoint/2010/main" val="177235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908720"/>
          </a:xfrm>
          <a:solidFill>
            <a:schemeClr val="bg1"/>
          </a:solidFill>
        </p:spPr>
        <p:txBody>
          <a:bodyPr>
            <a:normAutofit/>
          </a:bodyPr>
          <a:lstStyle/>
          <a:p>
            <a:endParaRPr lang="sv-SE" dirty="0"/>
          </a:p>
        </p:txBody>
      </p:sp>
      <p:pic>
        <p:nvPicPr>
          <p:cNvPr id="1027" name="Picture 3" descr="C:\Users\agnieszka.kornatko\Desktop\do szablonu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7334"/>
            <a:ext cx="9144000" cy="90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gnieszka.kornatko\Desktop\orzel_wlasciw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095" y="44712"/>
            <a:ext cx="1840401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323528" y="1556792"/>
            <a:ext cx="8280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pl-PL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984" y="125168"/>
            <a:ext cx="67302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Wsparcie systemu edukacji przedszkolnej, w tym głównie dla obszarów/środowisk defaworyzowanych</a:t>
            </a:r>
          </a:p>
          <a:p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755576" y="1869354"/>
            <a:ext cx="75608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pl-PL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 </a:t>
            </a:r>
            <a:r>
              <a:rPr lang="pl-PL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Ministerstwie Edukacji Narodowej </a:t>
            </a:r>
            <a:r>
              <a:rPr lang="pl-PL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przygotowano projekt </a:t>
            </a:r>
            <a:r>
              <a:rPr lang="pl-PL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zmian </a:t>
            </a:r>
            <a:r>
              <a:rPr lang="pl-PL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 </a:t>
            </a:r>
            <a:r>
              <a:rPr lang="pl-PL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ustawie z dnia 7 września 1991 r. o systemie oświaty </a:t>
            </a:r>
          </a:p>
          <a:p>
            <a:pPr marL="285750" indent="-285750" algn="just">
              <a:buFont typeface="Wingdings" pitchFamily="2" charset="2"/>
              <a:buChar char="q"/>
            </a:pPr>
            <a:endParaRPr lang="pl-PL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endParaRPr lang="pl-PL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pl-PL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lang="pl-PL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ego celem jest </a:t>
            </a:r>
            <a:r>
              <a:rPr lang="pl-PL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systematyczne zwiększanie dostępności wychowania przedszkolnego zakończone zapewnieniem wszystkim dzieciom </a:t>
            </a:r>
            <a:r>
              <a:rPr lang="pl-PL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 </a:t>
            </a:r>
            <a:r>
              <a:rPr lang="pl-PL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wieku od 3 do 5 lat miejsca realizacji wychowania przedszkolnego w przedszkolach i innych formach wychowania </a:t>
            </a:r>
            <a:r>
              <a:rPr lang="pl-PL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przedszkolnego</a:t>
            </a:r>
            <a:r>
              <a:rPr lang="pl-PL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pl-PL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611560" y="1187460"/>
            <a:ext cx="3031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Dotychczasowe działania:</a:t>
            </a:r>
            <a:endParaRPr lang="pl-PL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18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908720"/>
          </a:xfrm>
          <a:solidFill>
            <a:schemeClr val="bg1"/>
          </a:solidFill>
        </p:spPr>
        <p:txBody>
          <a:bodyPr>
            <a:normAutofit/>
          </a:bodyPr>
          <a:lstStyle/>
          <a:p>
            <a:endParaRPr lang="sv-SE" dirty="0"/>
          </a:p>
        </p:txBody>
      </p:sp>
      <p:pic>
        <p:nvPicPr>
          <p:cNvPr id="1027" name="Picture 3" descr="C:\Users\agnieszka.kornatko\Desktop\do szablonu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7334"/>
            <a:ext cx="9144000" cy="90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gnieszka.kornatko\Desktop\orzel_wlasciw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095" y="44712"/>
            <a:ext cx="1840401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1043609" y="1211132"/>
            <a:ext cx="5040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Dotychczasowe działania:</a:t>
            </a:r>
            <a:endParaRPr lang="pl-PL" sz="16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984" y="125168"/>
            <a:ext cx="67302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Wsparcie systemu edukacji przedszkolnej, w tym głównie dla obszarów/środowisk defaworyzowanych</a:t>
            </a:r>
          </a:p>
          <a:p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899592" y="1549686"/>
            <a:ext cx="79208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W projekcie wprowadza się: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pl-PL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ustawowe  ograniczenie wysokości </a:t>
            </a:r>
            <a:r>
              <a:rPr lang="pl-PL" sz="2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opłat pobieranych od rodziców za korzystanie przez ich dzieci z wychowania </a:t>
            </a:r>
            <a:r>
              <a:rPr lang="pl-PL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przedszkolnego,</a:t>
            </a:r>
            <a:endParaRPr lang="pl-PL" sz="2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pl-PL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przyznanie </a:t>
            </a:r>
            <a:r>
              <a:rPr lang="pl-PL" sz="2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dzieciom czteroletnim, a także dzieciom trzyletnim, prawa do wychowania </a:t>
            </a:r>
            <a:r>
              <a:rPr lang="pl-PL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przedszkolnego,</a:t>
            </a:r>
            <a:endParaRPr lang="pl-PL" sz="2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pl-PL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wsparcie finansowe </a:t>
            </a:r>
            <a:r>
              <a:rPr lang="pl-PL" sz="2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dla gmin w realizacji zadań dotyczących wychowania przedszkolnego, a jednocześnie </a:t>
            </a:r>
            <a:r>
              <a:rPr lang="pl-PL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zmniejszenie </a:t>
            </a:r>
            <a:r>
              <a:rPr lang="pl-PL" sz="2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obciążeń finansowych dla </a:t>
            </a:r>
            <a:r>
              <a:rPr lang="pl-PL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rodziców. </a:t>
            </a:r>
          </a:p>
          <a:p>
            <a:pPr marL="285750" indent="-285750" algn="just">
              <a:buFont typeface="Wingdings" pitchFamily="2" charset="2"/>
              <a:buChar char="q"/>
            </a:pPr>
            <a:endParaRPr lang="pl-PL" sz="20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Skutkiem tych zamierzeń ma być </a:t>
            </a:r>
            <a:r>
              <a:rPr lang="pl-PL" sz="2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zwiększeniem liczby miejsc wychowania przedszkolnego i </a:t>
            </a:r>
            <a:r>
              <a:rPr lang="pl-PL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podniesienie </a:t>
            </a:r>
            <a:r>
              <a:rPr lang="pl-PL" sz="2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jakości wychowania przedszkolnego. </a:t>
            </a:r>
          </a:p>
        </p:txBody>
      </p:sp>
    </p:spTree>
    <p:extLst>
      <p:ext uri="{BB962C8B-B14F-4D97-AF65-F5344CB8AC3E}">
        <p14:creationId xmlns:p14="http://schemas.microsoft.com/office/powerpoint/2010/main" val="240079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908720"/>
          </a:xfrm>
          <a:solidFill>
            <a:schemeClr val="bg1"/>
          </a:solidFill>
        </p:spPr>
        <p:txBody>
          <a:bodyPr>
            <a:normAutofit/>
          </a:bodyPr>
          <a:lstStyle/>
          <a:p>
            <a:endParaRPr lang="sv-SE" dirty="0"/>
          </a:p>
        </p:txBody>
      </p:sp>
      <p:pic>
        <p:nvPicPr>
          <p:cNvPr id="1027" name="Picture 3" descr="C:\Users\agnieszka.kornatko\Desktop\do szablonu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7334"/>
            <a:ext cx="9144000" cy="90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gnieszka.kornatko\Desktop\orzel_wlasciw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095" y="44712"/>
            <a:ext cx="1840401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-1" y="44712"/>
            <a:ext cx="6804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Wsparcie systemu edukacji przedszkolnej, w tym głównie dla obszarów/środowisk defaworyzowanych</a:t>
            </a:r>
          </a:p>
        </p:txBody>
      </p:sp>
      <p:sp>
        <p:nvSpPr>
          <p:cNvPr id="3" name="Prostokąt 2"/>
          <p:cNvSpPr/>
          <p:nvPr/>
        </p:nvSpPr>
        <p:spPr>
          <a:xfrm>
            <a:off x="740693" y="1628800"/>
            <a:ext cx="7848872" cy="4197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l-PL" dirty="0">
                <a:solidFill>
                  <a:schemeClr val="bg1"/>
                </a:solidFill>
                <a:latin typeface="Arial"/>
                <a:ea typeface="Times New Roman"/>
              </a:rPr>
              <a:t>Od roku 2008 liczba przedszkoli (publicznych i niepublicznych) zwiększyła się o 1 784. Obecnie jest ich ogółem 9 822 (w tym na wsi 3 213). </a:t>
            </a:r>
            <a:endParaRPr lang="pl-PL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l-PL" dirty="0">
                <a:solidFill>
                  <a:schemeClr val="bg1"/>
                </a:solidFill>
                <a:latin typeface="Arial"/>
                <a:ea typeface="Times New Roman"/>
              </a:rPr>
              <a:t> </a:t>
            </a:r>
            <a:endParaRPr lang="pl-PL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l-PL" dirty="0">
                <a:solidFill>
                  <a:schemeClr val="bg1"/>
                </a:solidFill>
                <a:latin typeface="Arial"/>
                <a:ea typeface="Times New Roman"/>
              </a:rPr>
              <a:t>W tym samym czasie zwiększyła się o 3 038 liczba oddziałów przedszkolnych w szkołach podstawowych jest ich ogółem 14 199 (w tym na wsi 9 304). </a:t>
            </a:r>
            <a:endParaRPr lang="pl-PL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l-PL" dirty="0">
                <a:solidFill>
                  <a:schemeClr val="bg1"/>
                </a:solidFill>
                <a:latin typeface="Arial"/>
                <a:ea typeface="Times New Roman"/>
              </a:rPr>
              <a:t> </a:t>
            </a:r>
            <a:endParaRPr lang="pl-PL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l-PL" dirty="0">
                <a:solidFill>
                  <a:schemeClr val="bg1"/>
                </a:solidFill>
                <a:latin typeface="Arial"/>
                <a:ea typeface="Times New Roman"/>
              </a:rPr>
              <a:t>Od roku 2008 powstało 1 725 publicznych i niepublicznych punktów przedszkolnych oraz zespołów wychowania przedszkolnego (w tym na wsi 1 085).</a:t>
            </a:r>
            <a:endParaRPr lang="pl-PL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370524" y="1196752"/>
            <a:ext cx="3031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b="1" i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Dotychczasowe działania:</a:t>
            </a:r>
            <a:endParaRPr lang="pl-PL" i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908720"/>
          </a:xfrm>
          <a:solidFill>
            <a:schemeClr val="bg1"/>
          </a:solidFill>
        </p:spPr>
        <p:txBody>
          <a:bodyPr>
            <a:normAutofit/>
          </a:bodyPr>
          <a:lstStyle/>
          <a:p>
            <a:endParaRPr lang="sv-SE" dirty="0"/>
          </a:p>
        </p:txBody>
      </p:sp>
      <p:pic>
        <p:nvPicPr>
          <p:cNvPr id="1027" name="Picture 3" descr="C:\Users\agnieszka.kornatko\Desktop\do szablonu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7334"/>
            <a:ext cx="9144000" cy="90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gnieszka.kornatko\Desktop\orzel_wlasciw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095" y="44712"/>
            <a:ext cx="1840401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0" y="980728"/>
            <a:ext cx="8316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1600" b="1" dirty="0">
                <a:solidFill>
                  <a:prstClr val="white"/>
                </a:solidFill>
                <a:latin typeface="Arial"/>
                <a:ea typeface="Times New Roman"/>
              </a:rPr>
              <a:t>Liczba dzieci </a:t>
            </a:r>
            <a:br>
              <a:rPr lang="pl-PL" sz="1600" b="1" dirty="0">
                <a:solidFill>
                  <a:prstClr val="white"/>
                </a:solidFill>
                <a:latin typeface="Arial"/>
                <a:ea typeface="Times New Roman"/>
              </a:rPr>
            </a:br>
            <a:r>
              <a:rPr lang="pl-PL" sz="1600" b="1" dirty="0">
                <a:solidFill>
                  <a:prstClr val="white"/>
                </a:solidFill>
                <a:latin typeface="Arial"/>
                <a:ea typeface="Times New Roman"/>
              </a:rPr>
              <a:t>w placówkach wychowania przedszkolnego</a:t>
            </a:r>
            <a:endParaRPr lang="pl-PL" sz="1600" b="1" dirty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pPr lvl="0" algn="ctr"/>
            <a:r>
              <a:rPr lang="pl-PL" sz="1600" b="1" dirty="0">
                <a:solidFill>
                  <a:prstClr val="white"/>
                </a:solidFill>
                <a:latin typeface="Arial"/>
                <a:ea typeface="Times New Roman"/>
              </a:rPr>
              <a:t>(w tys.)</a:t>
            </a:r>
            <a:endParaRPr lang="pl-PL" sz="1600" b="1" dirty="0">
              <a:solidFill>
                <a:prstClr val="white"/>
              </a:solidFill>
              <a:latin typeface="Times New Roman"/>
              <a:ea typeface="Times New Roman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22498" y="52334"/>
            <a:ext cx="6565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Wsparcie systemu edukacji przedszkolnej, w tym głównie dla obszarów/środowisk defaworyzowanych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483923"/>
              </p:ext>
            </p:extLst>
          </p:nvPr>
        </p:nvGraphicFramePr>
        <p:xfrm>
          <a:off x="1187624" y="2204864"/>
          <a:ext cx="6108467" cy="2554126"/>
        </p:xfrm>
        <a:graphic>
          <a:graphicData uri="http://schemas.openxmlformats.org/drawingml/2006/table">
            <a:tbl>
              <a:tblPr/>
              <a:tblGrid>
                <a:gridCol w="1999896"/>
                <a:gridCol w="1505678"/>
                <a:gridCol w="1381356"/>
                <a:gridCol w="1221537"/>
              </a:tblGrid>
              <a:tr h="2957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</a:rPr>
                        <a:t>Rok szkolny</a:t>
                      </a:r>
                      <a:r>
                        <a:rPr lang="pl-PL" sz="16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pl-PL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b="1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</a:rPr>
                        <a:t>Ogółem</a:t>
                      </a:r>
                      <a:endParaRPr lang="pl-PL" sz="16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b="1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</a:rPr>
                        <a:t>Miasto</a:t>
                      </a:r>
                      <a:endParaRPr lang="pl-PL" sz="16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b="1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</a:rPr>
                        <a:t>Wieś</a:t>
                      </a:r>
                      <a:endParaRPr lang="pl-PL" sz="16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22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</a:rPr>
                        <a:t>2005/2006</a:t>
                      </a:r>
                      <a:endParaRPr lang="pl-PL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 b="1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</a:rPr>
                        <a:t>840,0</a:t>
                      </a:r>
                      <a:endParaRPr lang="pl-PL" sz="16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 b="1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</a:rPr>
                        <a:t>590,4</a:t>
                      </a:r>
                      <a:endParaRPr lang="pl-PL" sz="16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 b="1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</a:rPr>
                        <a:t>249,6</a:t>
                      </a:r>
                      <a:endParaRPr lang="pl-PL" sz="16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22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</a:rPr>
                        <a:t>2006/2007</a:t>
                      </a:r>
                      <a:endParaRPr lang="pl-PL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</a:rPr>
                        <a:t>862,7</a:t>
                      </a:r>
                      <a:endParaRPr lang="pl-PL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 b="1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</a:rPr>
                        <a:t>610,7</a:t>
                      </a:r>
                      <a:endParaRPr lang="pl-PL" sz="16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 b="1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</a:rPr>
                        <a:t>252,0</a:t>
                      </a:r>
                      <a:endParaRPr lang="pl-PL" sz="16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22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</a:rPr>
                        <a:t>2007/2008</a:t>
                      </a:r>
                      <a:endParaRPr lang="pl-PL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</a:rPr>
                        <a:t>871,9</a:t>
                      </a:r>
                      <a:endParaRPr lang="pl-PL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 b="1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</a:rPr>
                        <a:t>622,6</a:t>
                      </a:r>
                      <a:endParaRPr lang="pl-PL" sz="16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 b="1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</a:rPr>
                        <a:t>249,3</a:t>
                      </a:r>
                      <a:endParaRPr lang="pl-PL" sz="16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22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b="1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</a:rPr>
                        <a:t>2008/2009</a:t>
                      </a:r>
                      <a:endParaRPr lang="pl-PL" sz="16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</a:rPr>
                        <a:t>919,1</a:t>
                      </a:r>
                      <a:endParaRPr lang="pl-PL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</a:rPr>
                        <a:t>652,3</a:t>
                      </a:r>
                      <a:endParaRPr lang="pl-PL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 b="1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</a:rPr>
                        <a:t>266,8</a:t>
                      </a:r>
                      <a:endParaRPr lang="pl-PL" sz="16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22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b="1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</a:rPr>
                        <a:t>2009/2010</a:t>
                      </a:r>
                      <a:endParaRPr lang="pl-PL" sz="16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</a:rPr>
                        <a:t>994,1</a:t>
                      </a:r>
                      <a:endParaRPr lang="pl-PL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</a:rPr>
                        <a:t>693,2</a:t>
                      </a:r>
                      <a:endParaRPr lang="pl-PL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 b="1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</a:rPr>
                        <a:t>301,0</a:t>
                      </a:r>
                      <a:endParaRPr lang="pl-PL" sz="16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22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b="1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</a:rPr>
                        <a:t>2010/2011</a:t>
                      </a:r>
                      <a:endParaRPr lang="pl-PL" sz="16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</a:rPr>
                        <a:t>1 059,3</a:t>
                      </a:r>
                      <a:endParaRPr lang="pl-PL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</a:rPr>
                        <a:t>733,1</a:t>
                      </a:r>
                      <a:endParaRPr lang="pl-PL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</a:rPr>
                        <a:t>326,1</a:t>
                      </a:r>
                      <a:endParaRPr lang="pl-PL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22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b="1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</a:rPr>
                        <a:t>2011/2012</a:t>
                      </a:r>
                      <a:endParaRPr lang="pl-PL" sz="16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 b="1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</a:rPr>
                        <a:t>1 160,5</a:t>
                      </a:r>
                      <a:endParaRPr lang="pl-PL" sz="16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</a:rPr>
                        <a:t>787,2 </a:t>
                      </a:r>
                      <a:endParaRPr lang="pl-PL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</a:rPr>
                        <a:t>373,3</a:t>
                      </a:r>
                      <a:endParaRPr lang="pl-PL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22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b="1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</a:rPr>
                        <a:t>2012/2013</a:t>
                      </a:r>
                      <a:endParaRPr lang="pl-PL" sz="16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 b="1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</a:rPr>
                        <a:t>1 216,4</a:t>
                      </a:r>
                      <a:endParaRPr lang="pl-PL" sz="16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 b="1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</a:rPr>
                        <a:t>824,7</a:t>
                      </a:r>
                      <a:endParaRPr lang="pl-PL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</a:rPr>
                        <a:t>391,6</a:t>
                      </a:r>
                      <a:endParaRPr lang="pl-PL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982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908720"/>
          </a:xfrm>
          <a:solidFill>
            <a:schemeClr val="bg1"/>
          </a:solidFill>
        </p:spPr>
        <p:txBody>
          <a:bodyPr>
            <a:normAutofit/>
          </a:bodyPr>
          <a:lstStyle/>
          <a:p>
            <a:endParaRPr lang="sv-SE" dirty="0"/>
          </a:p>
        </p:txBody>
      </p:sp>
      <p:pic>
        <p:nvPicPr>
          <p:cNvPr id="1027" name="Picture 3" descr="C:\Users\agnieszka.kornatko\Desktop\do szablonu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7334"/>
            <a:ext cx="9144000" cy="90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gnieszka.kornatko\Desktop\orzel_wlasciw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095" y="44712"/>
            <a:ext cx="1840401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16338" y="117546"/>
            <a:ext cx="6804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Wsparcie systemu edukacji przedszkolnej, w tym głównie dla obszarów/środowisk defaworyzowanych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401638" y="1772816"/>
            <a:ext cx="8136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l-PL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7523473"/>
              </p:ext>
            </p:extLst>
          </p:nvPr>
        </p:nvGraphicFramePr>
        <p:xfrm>
          <a:off x="899592" y="980728"/>
          <a:ext cx="7497985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6417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908720"/>
          </a:xfrm>
          <a:solidFill>
            <a:schemeClr val="bg1"/>
          </a:solidFill>
        </p:spPr>
        <p:txBody>
          <a:bodyPr>
            <a:normAutofit/>
          </a:bodyPr>
          <a:lstStyle/>
          <a:p>
            <a:endParaRPr lang="sv-SE" dirty="0"/>
          </a:p>
        </p:txBody>
      </p:sp>
      <p:pic>
        <p:nvPicPr>
          <p:cNvPr id="1027" name="Picture 3" descr="C:\Users\agnieszka.kornatko\Desktop\do szablonu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7334"/>
            <a:ext cx="9144000" cy="90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gnieszka.kornatko\Desktop\orzel_wlasciw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095" y="44712"/>
            <a:ext cx="1840401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-1" y="44712"/>
            <a:ext cx="6804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Wsparcie systemu edukacji przedszkolnej, w tym głównie dla obszarów/środowisk defaworyzowanych</a:t>
            </a:r>
          </a:p>
        </p:txBody>
      </p:sp>
      <p:graphicFrame>
        <p:nvGraphicFramePr>
          <p:cNvPr id="8" name="Wykres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054668"/>
              </p:ext>
            </p:extLst>
          </p:nvPr>
        </p:nvGraphicFramePr>
        <p:xfrm>
          <a:off x="899592" y="980728"/>
          <a:ext cx="748883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0560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2940</TotalTime>
  <Words>971</Words>
  <Application>Microsoft Office PowerPoint</Application>
  <PresentationFormat>Pokaz na ekranie (4:3)</PresentationFormat>
  <Paragraphs>155</Paragraphs>
  <Slides>23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4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</vt:lpstr>
      <vt:lpstr>Prezentacja programu PowerPoint</vt:lpstr>
      <vt:lpstr>Prezentacja programu PowerPoint</vt:lpstr>
    </vt:vector>
  </TitlesOfParts>
  <Company>MPiPS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Grzegorz Baczewski</dc:creator>
  <cp:lastModifiedBy>Tynelski Aleksander</cp:lastModifiedBy>
  <cp:revision>393</cp:revision>
  <cp:lastPrinted>2013-04-03T07:27:47Z</cp:lastPrinted>
  <dcterms:created xsi:type="dcterms:W3CDTF">2012-10-09T17:18:33Z</dcterms:created>
  <dcterms:modified xsi:type="dcterms:W3CDTF">2013-04-03T12:05:33Z</dcterms:modified>
</cp:coreProperties>
</file>