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9" r:id="rId4"/>
    <p:sldId id="281" r:id="rId5"/>
    <p:sldId id="282" r:id="rId6"/>
    <p:sldId id="298" r:id="rId7"/>
    <p:sldId id="299" r:id="rId8"/>
    <p:sldId id="284" r:id="rId9"/>
    <p:sldId id="290" r:id="rId10"/>
    <p:sldId id="291" r:id="rId11"/>
    <p:sldId id="285" r:id="rId12"/>
    <p:sldId id="286" r:id="rId13"/>
    <p:sldId id="287" r:id="rId14"/>
    <p:sldId id="293" r:id="rId15"/>
    <p:sldId id="288" r:id="rId16"/>
    <p:sldId id="294" r:id="rId17"/>
    <p:sldId id="295" r:id="rId18"/>
    <p:sldId id="296" r:id="rId19"/>
    <p:sldId id="297" r:id="rId20"/>
    <p:sldId id="259" r:id="rId21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78B"/>
    <a:srgbClr val="F5F5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Pulpit\PROEWAL\projekty\w%20trakcie\metaewaluacja%20POIG\IDI\Tabela_z_rekomendacjami_OP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35329496935300364"/>
          <c:y val="4.5514656077640117E-2"/>
          <c:w val="0.61399900624956483"/>
          <c:h val="0.8974450867466339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400" baseline="0"/>
                </a:pPr>
                <a:endParaRPr lang="pl-PL"/>
              </a:p>
            </c:txPr>
            <c:showVal val="1"/>
          </c:dLbls>
          <c:cat>
            <c:strRef>
              <c:f>'Arkusz2 - Tabela 1 - Tabela 1 -'!$C$1:$C$8</c:f>
              <c:strCache>
                <c:ptCount val="8"/>
                <c:pt idx="0">
                  <c:v>konkurencyjność przedsiębiorstw</c:v>
                </c:pt>
                <c:pt idx="1">
                  <c:v>społeczeństwo informacyjne</c:v>
                </c:pt>
                <c:pt idx="2">
                  <c:v>IOB</c:v>
                </c:pt>
                <c:pt idx="3">
                  <c:v>innowacyjność </c:v>
                </c:pt>
                <c:pt idx="4">
                  <c:v>bez wskazania obszaru</c:v>
                </c:pt>
                <c:pt idx="5">
                  <c:v>infrastruktura B+R</c:v>
                </c:pt>
                <c:pt idx="6">
                  <c:v>badania naukowe</c:v>
                </c:pt>
                <c:pt idx="7">
                  <c:v>rozwój technologii</c:v>
                </c:pt>
              </c:strCache>
            </c:strRef>
          </c:cat>
          <c:val>
            <c:numRef>
              <c:f>'Arkusz2 - Tabela 1 - Tabela 1 -'!$D$1:$D$8</c:f>
              <c:numCache>
                <c:formatCode>General</c:formatCode>
                <c:ptCount val="8"/>
                <c:pt idx="0">
                  <c:v>152</c:v>
                </c:pt>
                <c:pt idx="1">
                  <c:v>123</c:v>
                </c:pt>
                <c:pt idx="2">
                  <c:v>92</c:v>
                </c:pt>
                <c:pt idx="3">
                  <c:v>53</c:v>
                </c:pt>
                <c:pt idx="4">
                  <c:v>53</c:v>
                </c:pt>
                <c:pt idx="5">
                  <c:v>16</c:v>
                </c:pt>
                <c:pt idx="6">
                  <c:v>11</c:v>
                </c:pt>
                <c:pt idx="7">
                  <c:v>8</c:v>
                </c:pt>
              </c:numCache>
            </c:numRef>
          </c:val>
        </c:ser>
        <c:axId val="58220544"/>
        <c:axId val="85378560"/>
      </c:barChart>
      <c:catAx>
        <c:axId val="5822054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85378560"/>
        <c:crosses val="autoZero"/>
        <c:auto val="1"/>
        <c:lblAlgn val="ctr"/>
        <c:lblOffset val="100"/>
      </c:catAx>
      <c:valAx>
        <c:axId val="8537856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5822054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47"/>
          <c:y val="4.5514656077640124E-2"/>
          <c:w val="0.61399900624956727"/>
          <c:h val="0.89744508674663359"/>
        </c:manualLayout>
      </c:layout>
      <c:barChart>
        <c:barDir val="bar"/>
        <c:grouping val="clustered"/>
        <c:axId val="112840064"/>
        <c:axId val="112843392"/>
      </c:barChart>
      <c:catAx>
        <c:axId val="112840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2843392"/>
        <c:crosses val="autoZero"/>
        <c:auto val="1"/>
        <c:lblAlgn val="ctr"/>
        <c:lblOffset val="100"/>
      </c:catAx>
      <c:valAx>
        <c:axId val="112843392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284006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97"/>
          <c:y val="4.5514656077640124E-2"/>
          <c:w val="0.61399900624956882"/>
          <c:h val="0.89744508674663359"/>
        </c:manualLayout>
      </c:layout>
      <c:barChart>
        <c:barDir val="bar"/>
        <c:grouping val="clustered"/>
        <c:axId val="115481216"/>
        <c:axId val="115521024"/>
      </c:barChart>
      <c:catAx>
        <c:axId val="115481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5521024"/>
        <c:crosses val="autoZero"/>
        <c:auto val="1"/>
        <c:lblAlgn val="ctr"/>
        <c:lblOffset val="100"/>
      </c:catAx>
      <c:valAx>
        <c:axId val="115521024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548121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64"/>
          <c:y val="4.5514656077640124E-2"/>
          <c:w val="0.61399900624956782"/>
          <c:h val="0.89744508674663359"/>
        </c:manualLayout>
      </c:layout>
      <c:barChart>
        <c:barDir val="bar"/>
        <c:grouping val="clustered"/>
        <c:axId val="112794240"/>
        <c:axId val="115344128"/>
      </c:barChart>
      <c:catAx>
        <c:axId val="11279424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5344128"/>
        <c:crosses val="autoZero"/>
        <c:auto val="1"/>
        <c:lblAlgn val="ctr"/>
        <c:lblOffset val="100"/>
      </c:catAx>
      <c:valAx>
        <c:axId val="115344128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279424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86"/>
          <c:y val="4.5514656077640124E-2"/>
          <c:w val="0.61399900624956827"/>
          <c:h val="0.89744508674663359"/>
        </c:manualLayout>
      </c:layout>
      <c:barChart>
        <c:barDir val="bar"/>
        <c:grouping val="clustered"/>
        <c:axId val="115373184"/>
        <c:axId val="117232000"/>
      </c:barChart>
      <c:catAx>
        <c:axId val="1153731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7232000"/>
        <c:crosses val="autoZero"/>
        <c:auto val="1"/>
        <c:lblAlgn val="ctr"/>
        <c:lblOffset val="100"/>
      </c:catAx>
      <c:valAx>
        <c:axId val="11723200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537318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97"/>
          <c:y val="4.5514656077640124E-2"/>
          <c:w val="0.61399900624956882"/>
          <c:h val="0.89744508674663359"/>
        </c:manualLayout>
      </c:layout>
      <c:barChart>
        <c:barDir val="bar"/>
        <c:grouping val="clustered"/>
        <c:axId val="114625536"/>
        <c:axId val="115374720"/>
      </c:barChart>
      <c:catAx>
        <c:axId val="11462553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5374720"/>
        <c:crosses val="autoZero"/>
        <c:auto val="1"/>
        <c:lblAlgn val="ctr"/>
        <c:lblOffset val="100"/>
      </c:catAx>
      <c:valAx>
        <c:axId val="11537472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46255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514"/>
          <c:y val="4.5514656077640124E-2"/>
          <c:w val="0.61399900624956927"/>
          <c:h val="0.89744508674663359"/>
        </c:manualLayout>
      </c:layout>
      <c:barChart>
        <c:barDir val="bar"/>
        <c:grouping val="clustered"/>
        <c:axId val="74382336"/>
        <c:axId val="74520448"/>
      </c:barChart>
      <c:catAx>
        <c:axId val="7438233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74520448"/>
        <c:crosses val="autoZero"/>
        <c:auto val="1"/>
        <c:lblAlgn val="ctr"/>
        <c:lblOffset val="100"/>
      </c:catAx>
      <c:valAx>
        <c:axId val="74520448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743823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514"/>
          <c:y val="4.5514656077640124E-2"/>
          <c:w val="0.61399900624956927"/>
          <c:h val="0.89744508674663359"/>
        </c:manualLayout>
      </c:layout>
      <c:barChart>
        <c:barDir val="bar"/>
        <c:grouping val="clustered"/>
        <c:axId val="85343616"/>
        <c:axId val="85543936"/>
      </c:barChart>
      <c:catAx>
        <c:axId val="85343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85543936"/>
        <c:crosses val="autoZero"/>
        <c:auto val="1"/>
        <c:lblAlgn val="ctr"/>
        <c:lblOffset val="100"/>
      </c:catAx>
      <c:valAx>
        <c:axId val="85543936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8534361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386"/>
          <c:y val="4.5514656077640124E-2"/>
          <c:w val="0.61399900624956527"/>
          <c:h val="0.8974450867466337"/>
        </c:manualLayout>
      </c:layout>
      <c:barChart>
        <c:barDir val="bar"/>
        <c:grouping val="clustered"/>
        <c:axId val="111469696"/>
        <c:axId val="111471232"/>
      </c:barChart>
      <c:catAx>
        <c:axId val="111469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1471232"/>
        <c:crosses val="autoZero"/>
        <c:auto val="1"/>
        <c:lblAlgn val="ctr"/>
        <c:lblOffset val="100"/>
      </c:catAx>
      <c:valAx>
        <c:axId val="111471232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146969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397"/>
          <c:y val="4.5514656077640124E-2"/>
          <c:w val="0.61399900624956583"/>
          <c:h val="0.89744508674663359"/>
        </c:manualLayout>
      </c:layout>
      <c:barChart>
        <c:barDir val="bar"/>
        <c:grouping val="clustered"/>
        <c:axId val="112814720"/>
        <c:axId val="112834048"/>
      </c:barChart>
      <c:catAx>
        <c:axId val="11281472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2834048"/>
        <c:crosses val="autoZero"/>
        <c:auto val="1"/>
        <c:lblAlgn val="ctr"/>
        <c:lblOffset val="100"/>
      </c:catAx>
      <c:valAx>
        <c:axId val="112834048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2814720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36"/>
          <c:y val="4.5514656077640124E-2"/>
          <c:w val="0.61399900624956683"/>
          <c:h val="0.89744508674663359"/>
        </c:manualLayout>
      </c:layout>
      <c:barChart>
        <c:barDir val="bar"/>
        <c:grouping val="clustered"/>
        <c:axId val="109566592"/>
        <c:axId val="112013312"/>
      </c:barChart>
      <c:catAx>
        <c:axId val="1095665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2013312"/>
        <c:crosses val="autoZero"/>
        <c:auto val="1"/>
        <c:lblAlgn val="ctr"/>
        <c:lblOffset val="100"/>
      </c:catAx>
      <c:valAx>
        <c:axId val="112013312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0956659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397"/>
          <c:y val="4.5514656077640124E-2"/>
          <c:w val="0.61399900624956583"/>
          <c:h val="0.89744508674663359"/>
        </c:manualLayout>
      </c:layout>
      <c:barChart>
        <c:barDir val="bar"/>
        <c:grouping val="clustered"/>
        <c:axId val="62745216"/>
        <c:axId val="62747392"/>
      </c:barChart>
      <c:catAx>
        <c:axId val="62745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62747392"/>
        <c:crosses val="autoZero"/>
        <c:auto val="1"/>
        <c:lblAlgn val="ctr"/>
        <c:lblOffset val="100"/>
      </c:catAx>
      <c:valAx>
        <c:axId val="62747392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6274521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14"/>
          <c:y val="4.5514656077640124E-2"/>
          <c:w val="0.61399900624956627"/>
          <c:h val="0.89744508674663359"/>
        </c:manualLayout>
      </c:layout>
      <c:barChart>
        <c:barDir val="bar"/>
        <c:grouping val="clustered"/>
        <c:axId val="55617792"/>
        <c:axId val="55641600"/>
      </c:barChart>
      <c:catAx>
        <c:axId val="556177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55641600"/>
        <c:crosses val="autoZero"/>
        <c:auto val="1"/>
        <c:lblAlgn val="ctr"/>
        <c:lblOffset val="100"/>
      </c:catAx>
      <c:valAx>
        <c:axId val="5564160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5561779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36"/>
          <c:y val="4.5514656077640124E-2"/>
          <c:w val="0.61399900624956683"/>
          <c:h val="0.89744508674663359"/>
        </c:manualLayout>
      </c:layout>
      <c:barChart>
        <c:barDir val="bar"/>
        <c:grouping val="clustered"/>
        <c:axId val="117223424"/>
        <c:axId val="117224960"/>
      </c:barChart>
      <c:catAx>
        <c:axId val="11722342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7224960"/>
        <c:crosses val="autoZero"/>
        <c:auto val="1"/>
        <c:lblAlgn val="ctr"/>
        <c:lblOffset val="100"/>
      </c:catAx>
      <c:valAx>
        <c:axId val="11722496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722342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14"/>
          <c:y val="4.5514656077640124E-2"/>
          <c:w val="0.61399900624956627"/>
          <c:h val="0.89744508674663359"/>
        </c:manualLayout>
      </c:layout>
      <c:barChart>
        <c:barDir val="bar"/>
        <c:grouping val="clustered"/>
        <c:axId val="111182976"/>
        <c:axId val="112016768"/>
      </c:barChart>
      <c:catAx>
        <c:axId val="11118297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2016768"/>
        <c:crosses val="autoZero"/>
        <c:auto val="1"/>
        <c:lblAlgn val="ctr"/>
        <c:lblOffset val="100"/>
      </c:catAx>
      <c:valAx>
        <c:axId val="112016768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118297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35329496935300436"/>
          <c:y val="4.5514656077640124E-2"/>
          <c:w val="0.61399900624956683"/>
          <c:h val="0.89744508674663359"/>
        </c:manualLayout>
      </c:layout>
      <c:barChart>
        <c:barDir val="bar"/>
        <c:grouping val="clustered"/>
        <c:axId val="117039488"/>
        <c:axId val="124766080"/>
      </c:barChart>
      <c:catAx>
        <c:axId val="11703948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24766080"/>
        <c:crosses val="autoZero"/>
        <c:auto val="1"/>
        <c:lblAlgn val="ctr"/>
        <c:lblOffset val="100"/>
      </c:catAx>
      <c:valAx>
        <c:axId val="124766080"/>
        <c:scaling>
          <c:orientation val="minMax"/>
        </c:scaling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11703948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46D4D-882A-4524-8033-F2AD7542F305}" type="doc">
      <dgm:prSet loTypeId="urn:microsoft.com/office/officeart/2005/8/layout/funnel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E802E346-AFB6-497F-A8FF-1A892AB9EB3A}">
      <dgm:prSet phldrT="[Tekst]" custT="1"/>
      <dgm:spPr>
        <a:solidFill>
          <a:srgbClr val="7030A0"/>
        </a:solidFill>
      </dgm:spPr>
      <dgm:t>
        <a:bodyPr/>
        <a:lstStyle/>
        <a:p>
          <a:r>
            <a:rPr lang="pl-PL" sz="1600" baseline="0" dirty="0"/>
            <a:t>koncentracja tematyczna</a:t>
          </a:r>
        </a:p>
      </dgm:t>
    </dgm:pt>
    <dgm:pt modelId="{A72F6C42-ABE1-438B-86CE-F6B207FA2A53}" type="parTrans" cxnId="{6EE3A0DB-4544-420D-B796-C87C0CE5C6A6}">
      <dgm:prSet/>
      <dgm:spPr/>
      <dgm:t>
        <a:bodyPr/>
        <a:lstStyle/>
        <a:p>
          <a:endParaRPr lang="pl-PL"/>
        </a:p>
      </dgm:t>
    </dgm:pt>
    <dgm:pt modelId="{641D3613-DBE9-4CB3-89DF-E35021BA2348}" type="sibTrans" cxnId="{6EE3A0DB-4544-420D-B796-C87C0CE5C6A6}">
      <dgm:prSet/>
      <dgm:spPr/>
      <dgm:t>
        <a:bodyPr/>
        <a:lstStyle/>
        <a:p>
          <a:endParaRPr lang="pl-PL"/>
        </a:p>
      </dgm:t>
    </dgm:pt>
    <dgm:pt modelId="{E9F22900-D3E7-41F9-8C5A-CAC46A31027F}">
      <dgm:prSet phldrT="[Tekst]" custT="1"/>
      <dgm:spPr>
        <a:solidFill>
          <a:srgbClr val="7030A0"/>
        </a:solidFill>
      </dgm:spPr>
      <dgm:t>
        <a:bodyPr/>
        <a:lstStyle/>
        <a:p>
          <a:r>
            <a:rPr lang="pl-PL" sz="1600" baseline="0" dirty="0"/>
            <a:t>podział na rodzaje instrumentów wsparcia</a:t>
          </a:r>
        </a:p>
      </dgm:t>
    </dgm:pt>
    <dgm:pt modelId="{F30DE36B-9612-4D08-A2ED-438E927F8E81}" type="parTrans" cxnId="{E3FF091E-A2A2-4B25-947B-955ED3E0729F}">
      <dgm:prSet/>
      <dgm:spPr/>
      <dgm:t>
        <a:bodyPr/>
        <a:lstStyle/>
        <a:p>
          <a:endParaRPr lang="pl-PL"/>
        </a:p>
      </dgm:t>
    </dgm:pt>
    <dgm:pt modelId="{787324EE-0DD4-48D3-A49C-3471336AD943}" type="sibTrans" cxnId="{E3FF091E-A2A2-4B25-947B-955ED3E0729F}">
      <dgm:prSet/>
      <dgm:spPr/>
      <dgm:t>
        <a:bodyPr/>
        <a:lstStyle/>
        <a:p>
          <a:endParaRPr lang="pl-PL"/>
        </a:p>
      </dgm:t>
    </dgm:pt>
    <dgm:pt modelId="{953D2C96-288F-49A2-B216-C0E962C91A0E}">
      <dgm:prSet phldrT="[Tekst]" custT="1"/>
      <dgm:spPr>
        <a:solidFill>
          <a:srgbClr val="7030A0"/>
        </a:solidFill>
      </dgm:spPr>
      <dgm:t>
        <a:bodyPr/>
        <a:lstStyle/>
        <a:p>
          <a:r>
            <a:rPr lang="pl-PL" sz="1600" baseline="0" dirty="0"/>
            <a:t>zdefiniowanie innowacyjności</a:t>
          </a:r>
        </a:p>
      </dgm:t>
    </dgm:pt>
    <dgm:pt modelId="{76A3A8B6-F96B-4E5E-AF51-6D3CF935312D}" type="parTrans" cxnId="{07E4E9E2-556D-4B83-BAAB-078F4105BF97}">
      <dgm:prSet/>
      <dgm:spPr/>
      <dgm:t>
        <a:bodyPr/>
        <a:lstStyle/>
        <a:p>
          <a:endParaRPr lang="pl-PL"/>
        </a:p>
      </dgm:t>
    </dgm:pt>
    <dgm:pt modelId="{C4CDFACC-7413-4A5C-89CA-8B4EDA42E0CC}" type="sibTrans" cxnId="{07E4E9E2-556D-4B83-BAAB-078F4105BF97}">
      <dgm:prSet/>
      <dgm:spPr/>
      <dgm:t>
        <a:bodyPr/>
        <a:lstStyle/>
        <a:p>
          <a:endParaRPr lang="pl-PL"/>
        </a:p>
      </dgm:t>
    </dgm:pt>
    <dgm:pt modelId="{5944224C-3D3F-4085-BCC7-960CD16CA1A8}">
      <dgm:prSet phldrT="[Tekst]" custT="1"/>
      <dgm:spPr/>
      <dgm:t>
        <a:bodyPr/>
        <a:lstStyle/>
        <a:p>
          <a:r>
            <a:rPr lang="pl-PL" sz="1700" b="1" baseline="0" dirty="0"/>
            <a:t>Nowy model wsparcia innowacyjności zakładający:</a:t>
          </a:r>
        </a:p>
        <a:p>
          <a:r>
            <a:rPr lang="pl-PL" sz="1700" b="1" baseline="0" dirty="0"/>
            <a:t>- instrumenty zwrotne dla innowacji w skali przedsiębiorstwa,  transferu technologii, innowacji w branżach spoza listy priorytetowej;</a:t>
          </a:r>
        </a:p>
        <a:p>
          <a:r>
            <a:rPr lang="pl-PL" sz="1700" b="1" baseline="0" dirty="0"/>
            <a:t>- dotacje dla tzw. innowacji radykalnych oraz innowacji min. w skali branży w branżach priorytetowych.</a:t>
          </a:r>
        </a:p>
      </dgm:t>
    </dgm:pt>
    <dgm:pt modelId="{86E682B4-3AFF-4381-BF68-A30FF8E46DAE}" type="parTrans" cxnId="{ADC20972-FC90-4131-A207-82D5D6BB4FA4}">
      <dgm:prSet/>
      <dgm:spPr/>
      <dgm:t>
        <a:bodyPr/>
        <a:lstStyle/>
        <a:p>
          <a:endParaRPr lang="pl-PL"/>
        </a:p>
      </dgm:t>
    </dgm:pt>
    <dgm:pt modelId="{B1E7DEA6-AC9B-4400-BD8B-8B869CC051A5}" type="sibTrans" cxnId="{ADC20972-FC90-4131-A207-82D5D6BB4FA4}">
      <dgm:prSet/>
      <dgm:spPr/>
      <dgm:t>
        <a:bodyPr/>
        <a:lstStyle/>
        <a:p>
          <a:endParaRPr lang="pl-PL"/>
        </a:p>
      </dgm:t>
    </dgm:pt>
    <dgm:pt modelId="{3DBFBFFD-1114-4082-B82B-3DFE844650F1}" type="pres">
      <dgm:prSet presAssocID="{03E46D4D-882A-4524-8033-F2AD7542F30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2CFE94-5CAD-4D23-A51C-62B375886685}" type="pres">
      <dgm:prSet presAssocID="{03E46D4D-882A-4524-8033-F2AD7542F305}" presName="ellipse" presStyleLbl="trBgShp" presStyleIdx="0" presStyleCnt="1"/>
      <dgm:spPr/>
    </dgm:pt>
    <dgm:pt modelId="{0498142F-CD0E-4A9C-BED6-91307CCF70BC}" type="pres">
      <dgm:prSet presAssocID="{03E46D4D-882A-4524-8033-F2AD7542F305}" presName="arrow1" presStyleLbl="fgShp" presStyleIdx="0" presStyleCnt="1" custLinFactNeighborY="-23624"/>
      <dgm:spPr/>
    </dgm:pt>
    <dgm:pt modelId="{DB068B67-234B-4D20-B9FB-9B40038DA451}" type="pres">
      <dgm:prSet presAssocID="{03E46D4D-882A-4524-8033-F2AD7542F305}" presName="rectangle" presStyleLbl="revTx" presStyleIdx="0" presStyleCnt="1" custScaleX="20423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6C07A4-7D96-4452-9678-6A6A34FF1263}" type="pres">
      <dgm:prSet presAssocID="{E9F22900-D3E7-41F9-8C5A-CAC46A31027F}" presName="item1" presStyleLbl="node1" presStyleIdx="0" presStyleCnt="3" custScaleX="1252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CC8DFB-553C-46A7-A7C8-1A613A9A39C6}" type="pres">
      <dgm:prSet presAssocID="{953D2C96-288F-49A2-B216-C0E962C91A0E}" presName="item2" presStyleLbl="node1" presStyleIdx="1" presStyleCnt="3" custScaleX="119518" custLinFactNeighborX="-10347" custLinFactNeighborY="-56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D5AEBA-DDD1-4CB7-8DCC-CC326057626B}" type="pres">
      <dgm:prSet presAssocID="{5944224C-3D3F-4085-BCC7-960CD16CA1A8}" presName="item3" presStyleLbl="node1" presStyleIdx="2" presStyleCnt="3" custScaleX="1162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D3B50D-8F0F-447D-ABF7-155E7D11799C}" type="pres">
      <dgm:prSet presAssocID="{03E46D4D-882A-4524-8033-F2AD7542F305}" presName="funnel" presStyleLbl="trAlignAcc1" presStyleIdx="0" presStyleCnt="1" custScaleX="168405" custScaleY="96625"/>
      <dgm:spPr/>
    </dgm:pt>
  </dgm:ptLst>
  <dgm:cxnLst>
    <dgm:cxn modelId="{ADC20972-FC90-4131-A207-82D5D6BB4FA4}" srcId="{03E46D4D-882A-4524-8033-F2AD7542F305}" destId="{5944224C-3D3F-4085-BCC7-960CD16CA1A8}" srcOrd="3" destOrd="0" parTransId="{86E682B4-3AFF-4381-BF68-A30FF8E46DAE}" sibTransId="{B1E7DEA6-AC9B-4400-BD8B-8B869CC051A5}"/>
    <dgm:cxn modelId="{87FFE9C3-4504-4767-9DB2-4D23F0300974}" type="presOf" srcId="{03E46D4D-882A-4524-8033-F2AD7542F305}" destId="{3DBFBFFD-1114-4082-B82B-3DFE844650F1}" srcOrd="0" destOrd="0" presId="urn:microsoft.com/office/officeart/2005/8/layout/funnel1"/>
    <dgm:cxn modelId="{AD440D9D-DF13-4BDC-A4C4-46B670AACD45}" type="presOf" srcId="{E802E346-AFB6-497F-A8FF-1A892AB9EB3A}" destId="{63D5AEBA-DDD1-4CB7-8DCC-CC326057626B}" srcOrd="0" destOrd="0" presId="urn:microsoft.com/office/officeart/2005/8/layout/funnel1"/>
    <dgm:cxn modelId="{485A59FB-B169-462C-AFB1-6E5574184438}" type="presOf" srcId="{E9F22900-D3E7-41F9-8C5A-CAC46A31027F}" destId="{25CC8DFB-553C-46A7-A7C8-1A613A9A39C6}" srcOrd="0" destOrd="0" presId="urn:microsoft.com/office/officeart/2005/8/layout/funnel1"/>
    <dgm:cxn modelId="{6EE3A0DB-4544-420D-B796-C87C0CE5C6A6}" srcId="{03E46D4D-882A-4524-8033-F2AD7542F305}" destId="{E802E346-AFB6-497F-A8FF-1A892AB9EB3A}" srcOrd="0" destOrd="0" parTransId="{A72F6C42-ABE1-438B-86CE-F6B207FA2A53}" sibTransId="{641D3613-DBE9-4CB3-89DF-E35021BA2348}"/>
    <dgm:cxn modelId="{07E4E9E2-556D-4B83-BAAB-078F4105BF97}" srcId="{03E46D4D-882A-4524-8033-F2AD7542F305}" destId="{953D2C96-288F-49A2-B216-C0E962C91A0E}" srcOrd="2" destOrd="0" parTransId="{76A3A8B6-F96B-4E5E-AF51-6D3CF935312D}" sibTransId="{C4CDFACC-7413-4A5C-89CA-8B4EDA42E0CC}"/>
    <dgm:cxn modelId="{E3FF091E-A2A2-4B25-947B-955ED3E0729F}" srcId="{03E46D4D-882A-4524-8033-F2AD7542F305}" destId="{E9F22900-D3E7-41F9-8C5A-CAC46A31027F}" srcOrd="1" destOrd="0" parTransId="{F30DE36B-9612-4D08-A2ED-438E927F8E81}" sibTransId="{787324EE-0DD4-48D3-A49C-3471336AD943}"/>
    <dgm:cxn modelId="{5FE84FA5-DD36-4F2B-9707-2DD076E5E683}" type="presOf" srcId="{953D2C96-288F-49A2-B216-C0E962C91A0E}" destId="{FE6C07A4-7D96-4452-9678-6A6A34FF1263}" srcOrd="0" destOrd="0" presId="urn:microsoft.com/office/officeart/2005/8/layout/funnel1"/>
    <dgm:cxn modelId="{9E5DB15B-8AC8-4431-9615-093B2049CC45}" type="presOf" srcId="{5944224C-3D3F-4085-BCC7-960CD16CA1A8}" destId="{DB068B67-234B-4D20-B9FB-9B40038DA451}" srcOrd="0" destOrd="0" presId="urn:microsoft.com/office/officeart/2005/8/layout/funnel1"/>
    <dgm:cxn modelId="{63193341-2ED7-4F53-A698-8B55F20257BF}" type="presParOf" srcId="{3DBFBFFD-1114-4082-B82B-3DFE844650F1}" destId="{202CFE94-5CAD-4D23-A51C-62B375886685}" srcOrd="0" destOrd="0" presId="urn:microsoft.com/office/officeart/2005/8/layout/funnel1"/>
    <dgm:cxn modelId="{94FF14CC-E2D0-4013-85B7-891D04725CA0}" type="presParOf" srcId="{3DBFBFFD-1114-4082-B82B-3DFE844650F1}" destId="{0498142F-CD0E-4A9C-BED6-91307CCF70BC}" srcOrd="1" destOrd="0" presId="urn:microsoft.com/office/officeart/2005/8/layout/funnel1"/>
    <dgm:cxn modelId="{9DDA50D8-2CBB-4867-B07E-F8F45F881C99}" type="presParOf" srcId="{3DBFBFFD-1114-4082-B82B-3DFE844650F1}" destId="{DB068B67-234B-4D20-B9FB-9B40038DA451}" srcOrd="2" destOrd="0" presId="urn:microsoft.com/office/officeart/2005/8/layout/funnel1"/>
    <dgm:cxn modelId="{7DCD180D-C0CE-427B-934C-8692C3E174D1}" type="presParOf" srcId="{3DBFBFFD-1114-4082-B82B-3DFE844650F1}" destId="{FE6C07A4-7D96-4452-9678-6A6A34FF1263}" srcOrd="3" destOrd="0" presId="urn:microsoft.com/office/officeart/2005/8/layout/funnel1"/>
    <dgm:cxn modelId="{EE8137CF-48E6-44DA-B695-318E89B05257}" type="presParOf" srcId="{3DBFBFFD-1114-4082-B82B-3DFE844650F1}" destId="{25CC8DFB-553C-46A7-A7C8-1A613A9A39C6}" srcOrd="4" destOrd="0" presId="urn:microsoft.com/office/officeart/2005/8/layout/funnel1"/>
    <dgm:cxn modelId="{D95B81A8-9FF9-466E-9EAB-49E9B51D1CF0}" type="presParOf" srcId="{3DBFBFFD-1114-4082-B82B-3DFE844650F1}" destId="{63D5AEBA-DDD1-4CB7-8DCC-CC326057626B}" srcOrd="5" destOrd="0" presId="urn:microsoft.com/office/officeart/2005/8/layout/funnel1"/>
    <dgm:cxn modelId="{4F1BABAB-EE85-4C6B-AA0F-58C2A1429FBC}" type="presParOf" srcId="{3DBFBFFD-1114-4082-B82B-3DFE844650F1}" destId="{15D3B50D-8F0F-447D-ABF7-155E7D11799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CFE94-5CAD-4D23-A51C-62B375886685}">
      <dsp:nvSpPr>
        <dsp:cNvPr id="0" name=""/>
        <dsp:cNvSpPr/>
      </dsp:nvSpPr>
      <dsp:spPr>
        <a:xfrm>
          <a:off x="1747454" y="190002"/>
          <a:ext cx="4412290" cy="153233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8142F-CD0E-4A9C-BED6-91307CCF70BC}">
      <dsp:nvSpPr>
        <dsp:cNvPr id="0" name=""/>
        <dsp:cNvSpPr/>
      </dsp:nvSpPr>
      <dsp:spPr>
        <a:xfrm>
          <a:off x="3532892" y="3812874"/>
          <a:ext cx="855094" cy="5472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68B67-234B-4D20-B9FB-9B40038DA451}">
      <dsp:nvSpPr>
        <dsp:cNvPr id="0" name=""/>
        <dsp:cNvSpPr/>
      </dsp:nvSpPr>
      <dsp:spPr>
        <a:xfrm>
          <a:off x="-230886" y="4379967"/>
          <a:ext cx="8382653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baseline="0" dirty="0"/>
            <a:t>Nowy model wsparcia innowacyjności zakładający: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baseline="0" dirty="0"/>
            <a:t>- instrumenty zwrotne dla innowacji w skali przedsiębiorstwa,  transferu technologii, innowacji w branżach spoza listy priorytetowej;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baseline="0" dirty="0"/>
            <a:t>- dotacje dla tzw. innowacji radykalnych oraz innowacji min. w skali branży w branżach priorytetowych.</a:t>
          </a:r>
        </a:p>
      </dsp:txBody>
      <dsp:txXfrm>
        <a:off x="-230886" y="4379967"/>
        <a:ext cx="8382653" cy="1026114"/>
      </dsp:txXfrm>
    </dsp:sp>
    <dsp:sp modelId="{FE6C07A4-7D96-4452-9678-6A6A34FF1263}">
      <dsp:nvSpPr>
        <dsp:cNvPr id="0" name=""/>
        <dsp:cNvSpPr/>
      </dsp:nvSpPr>
      <dsp:spPr>
        <a:xfrm>
          <a:off x="3156922" y="1840677"/>
          <a:ext cx="1928550" cy="153917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zdefiniowanie innowacyjności</a:t>
          </a:r>
        </a:p>
      </dsp:txBody>
      <dsp:txXfrm>
        <a:off x="3156922" y="1840677"/>
        <a:ext cx="1928550" cy="1539171"/>
      </dsp:txXfrm>
    </dsp:sp>
    <dsp:sp modelId="{25CC8DFB-553C-46A7-A7C8-1A613A9A39C6}">
      <dsp:nvSpPr>
        <dsp:cNvPr id="0" name=""/>
        <dsp:cNvSpPr/>
      </dsp:nvSpPr>
      <dsp:spPr>
        <a:xfrm>
          <a:off x="1940784" y="599086"/>
          <a:ext cx="1839586" cy="153917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podział na rodzaje instrumentów wsparcia</a:t>
          </a:r>
        </a:p>
      </dsp:txBody>
      <dsp:txXfrm>
        <a:off x="1940784" y="599086"/>
        <a:ext cx="1839586" cy="1539171"/>
      </dsp:txXfrm>
    </dsp:sp>
    <dsp:sp modelId="{63D5AEBA-DDD1-4CB7-8DCC-CC326057626B}">
      <dsp:nvSpPr>
        <dsp:cNvPr id="0" name=""/>
        <dsp:cNvSpPr/>
      </dsp:nvSpPr>
      <dsp:spPr>
        <a:xfrm>
          <a:off x="3698574" y="313819"/>
          <a:ext cx="1789270" cy="153917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koncentracja tematyczna</a:t>
          </a:r>
        </a:p>
      </dsp:txBody>
      <dsp:txXfrm>
        <a:off x="3698574" y="313819"/>
        <a:ext cx="1789270" cy="1539171"/>
      </dsp:txXfrm>
    </dsp:sp>
    <dsp:sp modelId="{15D3B50D-8F0F-447D-ABF7-155E7D11799C}">
      <dsp:nvSpPr>
        <dsp:cNvPr id="0" name=""/>
        <dsp:cNvSpPr/>
      </dsp:nvSpPr>
      <dsp:spPr>
        <a:xfrm>
          <a:off x="-71623" y="66526"/>
          <a:ext cx="8064127" cy="370153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C2A5-DBAC-4DDB-B961-3FDE98691EC5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920-BAFD-48EC-8DF8-C06FB49F86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0CD7-0B16-4779-83AF-A0ADA1297EC6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F7AA-5C8B-482C-9B5E-61DE71920D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C065-9613-423D-8FFE-12F9AA10B653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6EA1-E9C0-456F-A6FC-A6BBF408FB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67F5-3201-42E1-B2A9-1D13E01B2B5E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65A4-96C0-4F0A-A49C-AC9BDD74DE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1534-B87B-4B1B-8C61-43FF37D00AFA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87D9-07EE-4FD6-BCFE-A6BFD3E2D0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A36E3-0D4F-4042-98F2-5C372BFDACE1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E59B-79B4-41E6-BC67-023700D300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90D6-42C1-427F-B9CA-F7FA438EE703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E08B-7C2C-44A2-BEA7-60EFAB0C6D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4D5E7-5910-4A90-B36F-6C46A030E7E2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3027-6BCB-43C3-9DE3-6EFECCCFFA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69AF-AAD0-43A5-BF84-9DACA279EB31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7E87-BB05-4769-97D3-431285F46F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B9DE-B296-433B-B0D8-BC4285C52FCF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0722-A86F-4A92-88ED-ACA0706B60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BA93-8250-4351-83E8-E716319A395A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73BF-E4ED-4AF1-A243-00DD775745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94DFB7-DF84-49D1-8DDF-373FE227FEF0}" type="datetimeFigureOut">
              <a:rPr lang="pl-PL"/>
              <a:pPr>
                <a:defRPr/>
              </a:pPr>
              <a:t>2012-12-17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3464FE-F4F2-4384-891B-28E83B9E7B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6119812" cy="1470025"/>
          </a:xfrm>
        </p:spPr>
        <p:txBody>
          <a:bodyPr/>
          <a:lstStyle/>
          <a:p>
            <a:r>
              <a:rPr lang="pl-PL" sz="2800" b="1" dirty="0" smtClean="0"/>
              <a:t>Metaewaluacja wyników badań ewaluacyjnych Programu Operacyjnego Innowacyjna Gospodarka, 2007-2013</a:t>
            </a:r>
            <a:endParaRPr lang="pl-PL" sz="2800" b="1" dirty="0" smtClean="0">
              <a:latin typeface="Franklin Gothic Boo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750" y="4868863"/>
            <a:ext cx="6400800" cy="5540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Warszawa,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18 grudnia 2012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r.</a:t>
            </a:r>
            <a:endParaRPr lang="pl-PL" sz="24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164388" y="0"/>
            <a:ext cx="1979612" cy="68580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6" name="Łącznik prostoliniowy 5"/>
          <p:cNvCxnSpPr/>
          <p:nvPr/>
        </p:nvCxnSpPr>
        <p:spPr>
          <a:xfrm>
            <a:off x="0" y="1592263"/>
            <a:ext cx="7164388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Obraz 8"/>
          <p:cNvPicPr>
            <a:picLocks noChangeAspect="1"/>
          </p:cNvPicPr>
          <p:nvPr/>
        </p:nvPicPr>
        <p:blipFill>
          <a:blip r:embed="rId2" cstate="print"/>
          <a:srcRect r="57349"/>
          <a:stretch>
            <a:fillRect/>
          </a:stretch>
        </p:blipFill>
        <p:spPr bwMode="auto">
          <a:xfrm>
            <a:off x="7308304" y="332656"/>
            <a:ext cx="1631443" cy="52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http://u.jimdo.com/www52/o/sa4acb72e8bdc8316/img/i0a8fc8eb0a52a6a6/1336509705/std/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052736"/>
            <a:ext cx="1280542" cy="45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Obraz 10" descr="LogoColorTextBel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1700808"/>
            <a:ext cx="720154" cy="65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G:\Fotolia_30690950_XS.jpg"/>
          <p:cNvPicPr>
            <a:picLocks noChangeAspect="1" noChangeArrowheads="1"/>
          </p:cNvPicPr>
          <p:nvPr/>
        </p:nvPicPr>
        <p:blipFill>
          <a:blip r:embed="rId5" cstate="print"/>
          <a:srcRect b="45177"/>
          <a:stretch>
            <a:fillRect/>
          </a:stretch>
        </p:blipFill>
        <p:spPr bwMode="auto">
          <a:xfrm>
            <a:off x="0" y="0"/>
            <a:ext cx="7164388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895975"/>
            <a:ext cx="6324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Rozproszenie 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tematyczne – ryzyko implementacyjne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Potencjalna </a:t>
            </a:r>
            <a:r>
              <a:rPr lang="pl-PL" dirty="0" smtClean="0"/>
              <a:t>trudność z elastycznym i szybkim dostosowaniem listy obszarów priorytetowych do zmieniającej się sytuacji społeczno-gospodarczej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Opracowywanie </a:t>
            </a:r>
            <a:r>
              <a:rPr lang="pl-PL" dirty="0" smtClean="0"/>
              <a:t>przez MG </a:t>
            </a:r>
            <a:r>
              <a:rPr lang="pl-PL" dirty="0" smtClean="0"/>
              <a:t>np. co </a:t>
            </a:r>
            <a:r>
              <a:rPr lang="pl-PL" dirty="0" smtClean="0"/>
              <a:t>2 lata analizy weryfikującej aktualność założeń PRP (np. w ramach projektu systemowego w zakresie typu </a:t>
            </a:r>
            <a:r>
              <a:rPr lang="pl-PL" i="1" dirty="0" err="1" smtClean="0"/>
              <a:t>foresight</a:t>
            </a:r>
            <a:r>
              <a:rPr lang="pl-PL" dirty="0" smtClean="0"/>
              <a:t>).</a:t>
            </a: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Sposób finansowania innowacji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Zbytnie skupienie się na instrumentach bezzwrotnych.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perspektywie finansowej 2014-2020 należy </a:t>
            </a:r>
            <a:r>
              <a:rPr lang="pl-PL" dirty="0" smtClean="0"/>
              <a:t>zróżnicować </a:t>
            </a:r>
            <a:r>
              <a:rPr lang="pl-PL" dirty="0" smtClean="0"/>
              <a:t>instrumenty wsparcia w zależności od rodzaju adresowanego </a:t>
            </a:r>
            <a:r>
              <a:rPr lang="pl-PL" dirty="0" smtClean="0"/>
              <a:t>problemu.</a:t>
            </a: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Sposób finansowania innowacji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W przypadku projektów najbardziej innowacyjnych (innowacji radykalnych, w skali min. branży w branżach priorytetowych), </a:t>
            </a:r>
            <a:r>
              <a:rPr lang="pl-PL" dirty="0" smtClean="0"/>
              <a:t>w</a:t>
            </a:r>
            <a:r>
              <a:rPr lang="pl-PL" dirty="0" smtClean="0"/>
              <a:t> szczególności w odniesieniu do małych podmiotów i </a:t>
            </a:r>
            <a:r>
              <a:rPr lang="pl-PL" dirty="0" err="1" smtClean="0"/>
              <a:t>start-upów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n</a:t>
            </a:r>
            <a:r>
              <a:rPr lang="pl-PL" dirty="0" smtClean="0"/>
              <a:t>ależy:</a:t>
            </a:r>
          </a:p>
          <a:p>
            <a:r>
              <a:rPr lang="pl-PL" dirty="0" smtClean="0"/>
              <a:t> </a:t>
            </a:r>
            <a:r>
              <a:rPr lang="pl-PL" sz="2800" dirty="0" smtClean="0"/>
              <a:t>utrzymać system finansowej pomocy bezzwrotnej </a:t>
            </a:r>
            <a:endParaRPr lang="pl-PL" sz="2800" dirty="0" smtClean="0"/>
          </a:p>
          <a:p>
            <a:r>
              <a:rPr lang="pl-PL" sz="2800" dirty="0" smtClean="0"/>
              <a:t>lub</a:t>
            </a:r>
            <a:r>
              <a:rPr lang="pl-PL" sz="2800" dirty="0" smtClean="0"/>
              <a:t> pomocy w formie podstawowej infrastruktury, </a:t>
            </a:r>
            <a:endParaRPr lang="pl-PL" sz="2800" dirty="0" smtClean="0"/>
          </a:p>
          <a:p>
            <a:r>
              <a:rPr lang="pl-PL" sz="2800" dirty="0" smtClean="0"/>
              <a:t>lub </a:t>
            </a:r>
            <a:r>
              <a:rPr lang="pl-PL" sz="2800" dirty="0" smtClean="0"/>
              <a:t>wsparcia przy działaniach związanych z ochroną własności przemysłowej</a:t>
            </a:r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Sposób finansowania innowacji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W przypadku projektów innowacji w skali przedsiębiorstwa lub w branżach nie-priorytetowych, realizowanych w warunkach zawodnych rynków </a:t>
            </a:r>
            <a:r>
              <a:rPr lang="pl-PL" dirty="0" smtClean="0"/>
              <a:t>finansowych</a:t>
            </a:r>
          </a:p>
          <a:p>
            <a:pPr lvl="0">
              <a:buNone/>
            </a:pPr>
            <a:r>
              <a:rPr lang="pl-PL" dirty="0" smtClean="0"/>
              <a:t>wsparcie </a:t>
            </a:r>
            <a:r>
              <a:rPr lang="pl-PL" dirty="0" smtClean="0"/>
              <a:t>powinno być realizowane w </a:t>
            </a:r>
            <a:r>
              <a:rPr lang="pl-PL" dirty="0" smtClean="0"/>
              <a:t>formie:</a:t>
            </a:r>
          </a:p>
          <a:p>
            <a:r>
              <a:rPr lang="pl-PL" dirty="0" smtClean="0"/>
              <a:t> </a:t>
            </a:r>
            <a:r>
              <a:rPr lang="pl-PL" dirty="0" smtClean="0"/>
              <a:t>systemu zwrotnych form pomocy </a:t>
            </a:r>
            <a:endParaRPr lang="pl-PL" dirty="0" smtClean="0"/>
          </a:p>
          <a:p>
            <a:r>
              <a:rPr lang="pl-PL" dirty="0" smtClean="0"/>
              <a:t>lub ulg </a:t>
            </a:r>
            <a:r>
              <a:rPr lang="pl-PL" dirty="0" smtClean="0"/>
              <a:t>podatkowych.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Elementem </a:t>
            </a:r>
            <a:r>
              <a:rPr lang="pl-PL" dirty="0" smtClean="0"/>
              <a:t>systemu powinien być instrument wejść </a:t>
            </a:r>
            <a:r>
              <a:rPr lang="pl-PL" dirty="0" smtClean="0"/>
              <a:t>kapitałowych.</a:t>
            </a: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1619672" y="69850"/>
            <a:ext cx="7368753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Sposób finansowania innowacji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 – ryzyko implementacyjne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Potencjalne konkurencyjność </a:t>
            </a:r>
            <a:r>
              <a:rPr lang="pl-PL" dirty="0" smtClean="0"/>
              <a:t>działań między sobą – dotacje będą bardziej atrakcyjne niż instrumenty zwrotne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Zrównoważenie </a:t>
            </a:r>
            <a:r>
              <a:rPr lang="pl-PL" dirty="0" smtClean="0"/>
              <a:t>konkurencyjności mechanizmów zwrotnych z dotacyjnymi poprzez zapewnienie lepszych warunków wdrażania tych pierwszych (np. łatwiejsze rozliczanie).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Problemy z definiowaniem i oceną innowacyjności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Powinna </a:t>
            </a:r>
            <a:r>
              <a:rPr lang="pl-PL" dirty="0" smtClean="0"/>
              <a:t>zostać </a:t>
            </a:r>
            <a:r>
              <a:rPr lang="pl-PL" dirty="0" smtClean="0"/>
              <a:t>podjęta </a:t>
            </a:r>
            <a:r>
              <a:rPr lang="pl-PL" dirty="0" smtClean="0"/>
              <a:t>decyzja o wsparciu dotacjami innowacji o skali przynajmniej branżowej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Kryterium </a:t>
            </a:r>
            <a:r>
              <a:rPr lang="pl-PL" dirty="0" smtClean="0"/>
              <a:t>innowacyjności musi być </a:t>
            </a:r>
            <a:r>
              <a:rPr lang="pl-PL" dirty="0" smtClean="0"/>
              <a:t>wiodące.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Kryterium </a:t>
            </a:r>
            <a:r>
              <a:rPr lang="pl-PL" dirty="0" smtClean="0"/>
              <a:t>innowacyjności powinno być oceniane ekspercko </a:t>
            </a:r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899592" y="69850"/>
            <a:ext cx="8088833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Problemy z definiowaniem 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innowacyjności – ryzyko implementacyjne 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Dalsze trudności ze zdefiniowaniem innowacyjności</a:t>
            </a:r>
            <a:r>
              <a:rPr lang="pl-PL" dirty="0" smtClean="0"/>
              <a:t>.</a:t>
            </a:r>
          </a:p>
          <a:p>
            <a:pPr lvl="0">
              <a:buNone/>
            </a:pPr>
            <a:endParaRPr lang="pl-PL" sz="2800" dirty="0" smtClean="0"/>
          </a:p>
          <a:p>
            <a:pPr lvl="0">
              <a:buNone/>
            </a:pPr>
            <a:r>
              <a:rPr lang="pl-PL" sz="2800" dirty="0" smtClean="0"/>
              <a:t>Analizy </a:t>
            </a:r>
            <a:r>
              <a:rPr lang="pl-PL" sz="2800" dirty="0" smtClean="0"/>
              <a:t>/ ekspertyzy z zakresu definiowania innowacyjności (np. z silnym wykorzystaniem szerokiego i pogłębionego </a:t>
            </a:r>
            <a:r>
              <a:rPr lang="pl-PL" sz="2800" dirty="0" err="1" smtClean="0"/>
              <a:t>benchmarku</a:t>
            </a:r>
            <a:r>
              <a:rPr lang="pl-PL" sz="2800" dirty="0" smtClean="0"/>
              <a:t> międzynarodowego uwzględniającego również opis warunków wyjściowych).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899592" y="69850"/>
            <a:ext cx="8088833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Cel 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tematyczny </a:t>
            </a:r>
            <a:r>
              <a:rPr lang="pl-PL" sz="2800" b="1" i="1" dirty="0" smtClean="0">
                <a:solidFill>
                  <a:srgbClr val="6B178B"/>
                </a:solidFill>
                <a:latin typeface="Franklin Gothic Book" pitchFamily="34" charset="0"/>
              </a:rPr>
              <a:t>Wzmacnianie badań, rozwoju technologicznego i innowacji 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Trudności </a:t>
            </a:r>
            <a:r>
              <a:rPr lang="pl-PL" dirty="0" smtClean="0"/>
              <a:t>z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komercjalizacją wyników badań,</a:t>
            </a:r>
          </a:p>
          <a:p>
            <a:pPr lvl="0"/>
            <a:r>
              <a:rPr lang="pl-PL" dirty="0" smtClean="0"/>
              <a:t>zarządzaniem projektami B+R,</a:t>
            </a:r>
          </a:p>
          <a:p>
            <a:r>
              <a:rPr lang="pl-PL" dirty="0" smtClean="0"/>
              <a:t>wykorzystaniem wyników projektów typu </a:t>
            </a:r>
            <a:r>
              <a:rPr lang="pl-PL" i="1" dirty="0" err="1" smtClean="0"/>
              <a:t>foresight</a:t>
            </a:r>
            <a:r>
              <a:rPr lang="pl-PL" dirty="0" smtClean="0"/>
              <a:t>.</a:t>
            </a: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539552" y="69850"/>
            <a:ext cx="8448873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Cel 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tematyczny </a:t>
            </a:r>
            <a:r>
              <a:rPr lang="pl-PL" sz="2800" b="1" i="1" dirty="0" smtClean="0">
                <a:solidFill>
                  <a:srgbClr val="6B178B"/>
                </a:solidFill>
                <a:latin typeface="Franklin Gothic Book" pitchFamily="34" charset="0"/>
              </a:rPr>
              <a:t>Podnoszenie konkurencyjności małych i średnich przedsiębiorstw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Problemy z: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ukierunkowaniem </a:t>
            </a:r>
            <a:r>
              <a:rPr lang="pl-PL" dirty="0" smtClean="0"/>
              <a:t>wsparcia dla instytucji otoczenia biznesu, </a:t>
            </a:r>
            <a:endParaRPr lang="pl-PL" dirty="0" smtClean="0"/>
          </a:p>
          <a:p>
            <a:r>
              <a:rPr lang="pl-PL" dirty="0" smtClean="0"/>
              <a:t>ukierunkowaniem </a:t>
            </a:r>
            <a:r>
              <a:rPr lang="pl-PL" dirty="0" smtClean="0"/>
              <a:t>powiązań </a:t>
            </a:r>
            <a:r>
              <a:rPr lang="pl-PL" dirty="0" smtClean="0"/>
              <a:t>sieciowych, </a:t>
            </a:r>
            <a:endParaRPr lang="pl-PL" dirty="0" smtClean="0"/>
          </a:p>
          <a:p>
            <a:r>
              <a:rPr lang="pl-PL" dirty="0" err="1" smtClean="0"/>
              <a:t>terytorializacją</a:t>
            </a:r>
            <a:r>
              <a:rPr lang="pl-PL" dirty="0" smtClean="0"/>
              <a:t> wsparcia, </a:t>
            </a:r>
          </a:p>
          <a:p>
            <a:r>
              <a:rPr lang="pl-PL" dirty="0" smtClean="0"/>
              <a:t>realizacją </a:t>
            </a:r>
            <a:r>
              <a:rPr lang="pl-PL" dirty="0" smtClean="0"/>
              <a:t>projektów z zakresu ochrony własności przemysłowej.</a:t>
            </a: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899592" y="69850"/>
            <a:ext cx="8088833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Cel tematyczny</a:t>
            </a:r>
            <a:r>
              <a:rPr lang="pl-PL" sz="2800" dirty="0" smtClean="0"/>
              <a:t> </a:t>
            </a:r>
            <a:r>
              <a:rPr lang="pl-PL" sz="2800" b="1" i="1" dirty="0" smtClean="0">
                <a:solidFill>
                  <a:srgbClr val="6B178B"/>
                </a:solidFill>
                <a:latin typeface="Franklin Gothic Book" pitchFamily="34" charset="0"/>
              </a:rPr>
              <a:t>zwiększenie dostępności, stopnia i jakości </a:t>
            </a:r>
            <a:r>
              <a:rPr lang="pl-PL" sz="2800" b="1" i="1" dirty="0" smtClean="0">
                <a:solidFill>
                  <a:srgbClr val="6B178B"/>
                </a:solidFill>
                <a:latin typeface="Franklin Gothic Book" pitchFamily="34" charset="0"/>
              </a:rPr>
              <a:t>TIK</a:t>
            </a:r>
            <a:endParaRPr lang="pl-PL" sz="2800" b="1" i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Bariera </a:t>
            </a:r>
            <a:r>
              <a:rPr lang="pl-PL" dirty="0" smtClean="0"/>
              <a:t>w postaci niewystarczającej koordynacji strategicznej i </a:t>
            </a:r>
            <a:r>
              <a:rPr lang="pl-PL" dirty="0" err="1" smtClean="0"/>
              <a:t>priorytetyzacji</a:t>
            </a:r>
            <a:r>
              <a:rPr lang="pl-PL" dirty="0" smtClean="0"/>
              <a:t> oraz „silosowości” przedsięwzięć dla </a:t>
            </a:r>
            <a:r>
              <a:rPr lang="pl-PL" dirty="0" smtClean="0"/>
              <a:t>e-administracji,</a:t>
            </a:r>
          </a:p>
          <a:p>
            <a:r>
              <a:rPr lang="pl-PL" sz="2800" dirty="0" smtClean="0"/>
              <a:t>k</a:t>
            </a:r>
            <a:r>
              <a:rPr lang="pl-PL" sz="2800" dirty="0" smtClean="0"/>
              <a:t>rytyka sposobu </a:t>
            </a:r>
            <a:r>
              <a:rPr lang="pl-PL" sz="2800" dirty="0" smtClean="0"/>
              <a:t>udzielania dofinansowania przedsiębiorcom podejmującym działalność w zakresie </a:t>
            </a:r>
            <a:r>
              <a:rPr lang="pl-PL" sz="2800" dirty="0" smtClean="0"/>
              <a:t>e-usług.</a:t>
            </a: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758825" y="69850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Przedmiot i cel badania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975"/>
            <a:ext cx="8281615" cy="566102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 smtClean="0"/>
              <a:t>Analiza </a:t>
            </a:r>
            <a:r>
              <a:rPr lang="pl-PL" dirty="0" smtClean="0"/>
              <a:t>wniosków i rekomendacji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przeprowadzonych </a:t>
            </a:r>
            <a:r>
              <a:rPr lang="pl-PL" dirty="0" smtClean="0"/>
              <a:t>w ramach Programu Operacyjnego Innowacyjna Gospodarka ewaluacji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>
                <a:solidFill>
                  <a:schemeClr val="accent4"/>
                </a:solidFill>
              </a:rPr>
              <a:t>w </a:t>
            </a:r>
            <a:r>
              <a:rPr lang="pl-PL" b="1" dirty="0" smtClean="0">
                <a:solidFill>
                  <a:schemeClr val="accent4"/>
                </a:solidFill>
              </a:rPr>
              <a:t>celu </a:t>
            </a:r>
            <a:r>
              <a:rPr lang="pl-PL" b="1" dirty="0" smtClean="0">
                <a:solidFill>
                  <a:schemeClr val="accent4"/>
                </a:solidFill>
              </a:rPr>
              <a:t>ich wykorzystania w nowej wieloletniej perspektywie finansowej na lata 2014-2020</a:t>
            </a:r>
            <a:endParaRPr lang="pl-PL" b="1" dirty="0" smtClean="0">
              <a:solidFill>
                <a:schemeClr val="accent4"/>
              </a:solidFill>
            </a:endParaRPr>
          </a:p>
          <a:p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0" y="2646363"/>
            <a:ext cx="9144000" cy="1143000"/>
          </a:xfrm>
          <a:solidFill>
            <a:srgbClr val="F5F5F5"/>
          </a:solidFill>
        </p:spPr>
        <p:txBody>
          <a:bodyPr/>
          <a:lstStyle/>
          <a:p>
            <a:r>
              <a:rPr lang="pl-PL" smtClean="0">
                <a:solidFill>
                  <a:srgbClr val="6B178B"/>
                </a:solidFill>
                <a:latin typeface="Franklin Gothic Book" pitchFamily="34" charset="0"/>
              </a:rPr>
              <a:t>Dziękujemy za uwagę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3348038" y="3789363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758825" y="69850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Metodologia badania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975"/>
            <a:ext cx="8281615" cy="5661025"/>
          </a:xfrm>
        </p:spPr>
        <p:txBody>
          <a:bodyPr/>
          <a:lstStyle/>
          <a:p>
            <a:r>
              <a:rPr lang="pl-PL" dirty="0" smtClean="0"/>
              <a:t>p</a:t>
            </a:r>
            <a:r>
              <a:rPr lang="pl-PL" dirty="0" smtClean="0"/>
              <a:t>rzegląd raportów ewaluacyjnych i in. dokumentów</a:t>
            </a:r>
          </a:p>
          <a:p>
            <a:r>
              <a:rPr lang="pl-PL" dirty="0" smtClean="0"/>
              <a:t>w</a:t>
            </a:r>
            <a:r>
              <a:rPr lang="pl-PL" dirty="0" smtClean="0"/>
              <a:t>ywiady indywidualne w przedstawicielami instytucji systemu PO IG</a:t>
            </a:r>
          </a:p>
          <a:p>
            <a:r>
              <a:rPr lang="pl-PL" dirty="0" smtClean="0"/>
              <a:t>w</a:t>
            </a:r>
            <a:r>
              <a:rPr lang="pl-PL" dirty="0" smtClean="0"/>
              <a:t>ywiady indywidualne (również telefoniczne) z przedstawicielami beneficjentów PO IG</a:t>
            </a:r>
          </a:p>
          <a:p>
            <a:r>
              <a:rPr lang="pl-PL" dirty="0" smtClean="0"/>
              <a:t>z</a:t>
            </a:r>
            <a:r>
              <a:rPr lang="pl-PL" dirty="0" smtClean="0"/>
              <a:t>ogniskowany wywiad grupowy z przedstawicielami instytucji systemu PO IG</a:t>
            </a: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758825" y="69850"/>
            <a:ext cx="8229600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Wyniki badania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12241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Skonsolidowano w sumie ponad 500 wniosków </a:t>
            </a:r>
          </a:p>
          <a:p>
            <a:pPr>
              <a:buNone/>
            </a:pPr>
            <a:r>
              <a:rPr lang="pl-PL" dirty="0" smtClean="0"/>
              <a:t>i rekomendacji z analizowanych ewaluacji PO IG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Wykres 5"/>
          <p:cNvGraphicFramePr/>
          <p:nvPr/>
        </p:nvGraphicFramePr>
        <p:xfrm>
          <a:off x="539552" y="2132856"/>
          <a:ext cx="83884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Założenia – wybór rekomendacji kluczowych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istotność </a:t>
            </a:r>
            <a:r>
              <a:rPr lang="pl-PL" dirty="0" smtClean="0"/>
              <a:t>wniosku/rekomendacji (oceniona przez zespół ewaluacyjny) dla przyszłego okresu programowania</a:t>
            </a:r>
            <a:r>
              <a:rPr lang="pl-PL" dirty="0" smtClean="0"/>
              <a:t>,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sz="2800" dirty="0" smtClean="0"/>
              <a:t>określenie terminu wdrożenia jako „przyszły okres”, „po 2013”, etc.,</a:t>
            </a:r>
          </a:p>
          <a:p>
            <a:pPr lvl="0"/>
            <a:r>
              <a:rPr lang="pl-PL" sz="2800" dirty="0" smtClean="0"/>
              <a:t>powtarzanie się wniosku i rekomendacji lub podobny zakres (ewentualnie wydźwięk), </a:t>
            </a:r>
          </a:p>
          <a:p>
            <a:r>
              <a:rPr lang="pl-PL" sz="2800" dirty="0" smtClean="0"/>
              <a:t>przyporządkowanie do rekomendacji </a:t>
            </a:r>
            <a:r>
              <a:rPr lang="pl-PL" sz="2800" dirty="0" smtClean="0"/>
              <a:t>horyzontalnych.</a:t>
            </a: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Sposób prezentacji rekomendacji kluczowych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w</a:t>
            </a:r>
            <a:r>
              <a:rPr lang="pl-PL" dirty="0" smtClean="0"/>
              <a:t>łaściwe dla kilku celów tematycznych,</a:t>
            </a:r>
          </a:p>
          <a:p>
            <a:pPr lvl="0"/>
            <a:r>
              <a:rPr lang="pl-PL" dirty="0" smtClean="0"/>
              <a:t>w</a:t>
            </a:r>
            <a:r>
              <a:rPr lang="pl-PL" dirty="0" smtClean="0"/>
              <a:t> ramach poszczególnych celów tematycznych:</a:t>
            </a:r>
          </a:p>
          <a:p>
            <a:pPr lvl="1">
              <a:buFont typeface="Wingdings" pitchFamily="2" charset="2"/>
              <a:buChar char="ü"/>
            </a:pPr>
            <a:r>
              <a:rPr lang="pl-PL" dirty="0" smtClean="0"/>
              <a:t>  </a:t>
            </a:r>
            <a:r>
              <a:rPr lang="pl-PL" sz="3200" i="1" dirty="0" smtClean="0"/>
              <a:t>Wzmacnianie </a:t>
            </a:r>
            <a:r>
              <a:rPr lang="pl-PL" sz="3200" i="1" dirty="0" smtClean="0"/>
              <a:t>badań, rozwoju technologicznego i </a:t>
            </a:r>
            <a:r>
              <a:rPr lang="pl-PL" sz="3200" i="1" dirty="0" smtClean="0"/>
              <a:t>innowacji</a:t>
            </a:r>
            <a:r>
              <a:rPr lang="pl-PL" sz="3200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pl-PL" sz="3200" dirty="0" smtClean="0"/>
              <a:t> </a:t>
            </a:r>
            <a:r>
              <a:rPr lang="pl-PL" sz="3200" i="1" dirty="0" smtClean="0"/>
              <a:t>Podnoszenie konkurencyjności małych i średnich </a:t>
            </a:r>
            <a:r>
              <a:rPr lang="pl-PL" sz="3200" i="1" dirty="0" smtClean="0"/>
              <a:t>przedsiębiorstw,</a:t>
            </a:r>
          </a:p>
          <a:p>
            <a:pPr lvl="1">
              <a:buFont typeface="Wingdings" pitchFamily="2" charset="2"/>
              <a:buChar char="ü"/>
            </a:pPr>
            <a:r>
              <a:rPr lang="pl-PL" sz="3200" i="1" dirty="0" smtClean="0"/>
              <a:t> </a:t>
            </a:r>
            <a:r>
              <a:rPr lang="pl-PL" sz="3200" i="1" dirty="0" smtClean="0"/>
              <a:t>Zwiększenie </a:t>
            </a:r>
            <a:r>
              <a:rPr lang="pl-PL" sz="3200" i="1" dirty="0" smtClean="0"/>
              <a:t>dostępności, stopnia i jakości </a:t>
            </a:r>
            <a:r>
              <a:rPr lang="pl-PL" sz="3200" i="1" dirty="0" smtClean="0"/>
              <a:t>TIK.</a:t>
            </a:r>
            <a:endParaRPr lang="pl-PL" sz="3200" i="1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764704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Rekomendacje właściwe dla wszystkich celów tematycznych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4464496"/>
          </a:xfrm>
        </p:spPr>
        <p:txBody>
          <a:bodyPr/>
          <a:lstStyle/>
          <a:p>
            <a:pPr lvl="0"/>
            <a:endParaRPr lang="pl-PL" dirty="0" smtClean="0"/>
          </a:p>
          <a:p>
            <a:pPr lvl="0">
              <a:buNone/>
            </a:pPr>
            <a:endParaRPr lang="pl-PL" sz="28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/>
        </p:nvGraphicFramePr>
        <p:xfrm>
          <a:off x="539553" y="1124744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Rozproszenie tematyczne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 lvl="0">
              <a:buNone/>
            </a:pPr>
            <a:r>
              <a:rPr lang="pl-PL" dirty="0" smtClean="0"/>
              <a:t>Brakuje </a:t>
            </a:r>
            <a:r>
              <a:rPr lang="pl-PL" dirty="0" smtClean="0"/>
              <a:t>decyzji </a:t>
            </a:r>
            <a:r>
              <a:rPr lang="pl-PL" dirty="0" smtClean="0"/>
              <a:t>o koncentracji na </a:t>
            </a:r>
            <a:r>
              <a:rPr lang="pl-PL" dirty="0" smtClean="0"/>
              <a:t>poziomie </a:t>
            </a:r>
            <a:r>
              <a:rPr lang="pl-PL" dirty="0" smtClean="0"/>
              <a:t>strategicznym.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 smtClean="0"/>
              <a:t>perspektywie finansowej 2014-2020 przyjęcie decyzji strategicznych dotyczących koncentracji </a:t>
            </a:r>
            <a:r>
              <a:rPr lang="pl-PL" dirty="0" smtClean="0"/>
              <a:t>należy oprzeć na:</a:t>
            </a:r>
            <a:endParaRPr lang="pl-PL" dirty="0" smtClean="0"/>
          </a:p>
          <a:p>
            <a:pPr lvl="0"/>
            <a:r>
              <a:rPr lang="pl-PL" sz="2800" dirty="0" smtClean="0"/>
              <a:t>Strategia Innowacyjności i Efektywności Gospodarki na lata 2012-2020 „Dynamiczna Polska” (SIEG),</a:t>
            </a:r>
          </a:p>
          <a:p>
            <a:pPr lvl="0"/>
            <a:r>
              <a:rPr lang="pl-PL" sz="2800" dirty="0" smtClean="0"/>
              <a:t>Krajowy Program Badań. Założenia polityki naukowo-technicznej i innowacyjnej państwa (KPB).</a:t>
            </a:r>
          </a:p>
          <a:p>
            <a:pPr lvl="0">
              <a:buNone/>
            </a:pP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611560" y="980728"/>
          <a:ext cx="853244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3131839" y="69850"/>
            <a:ext cx="5856585" cy="1143000"/>
          </a:xfrm>
        </p:spPr>
        <p:txBody>
          <a:bodyPr/>
          <a:lstStyle/>
          <a:p>
            <a:pPr algn="r"/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Rozproszenie </a:t>
            </a:r>
            <a:r>
              <a:rPr lang="pl-PL" sz="2800" b="1" dirty="0" smtClean="0">
                <a:solidFill>
                  <a:srgbClr val="6B178B"/>
                </a:solidFill>
                <a:latin typeface="Franklin Gothic Book" pitchFamily="34" charset="0"/>
              </a:rPr>
              <a:t>tematyczne – ryzyko implementacyjne</a:t>
            </a:r>
            <a:endParaRPr lang="pl-PL" sz="2800" b="1" dirty="0" smtClean="0">
              <a:solidFill>
                <a:srgbClr val="6B178B"/>
              </a:solidFill>
              <a:latin typeface="Franklin Gothic Book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24744"/>
            <a:ext cx="8281615" cy="573325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Trudność z zapewnieniem spójności lub komplementarności list priorytetowych obszarów wsparcia dla różnych grup beneficjentów, tj. przedsiębiorców oraz instytutów naukowych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Analiza </a:t>
            </a:r>
            <a:r>
              <a:rPr lang="pl-PL" dirty="0" smtClean="0"/>
              <a:t>aktualności i trafności założeń KPB w odniesieniu do dokumentu nadrzędnego, jakim jest SIEG (i PRP jako program wykonawczy Strategii) oraz w konsekwencji </a:t>
            </a:r>
            <a:r>
              <a:rPr lang="pl-PL" dirty="0" err="1" smtClean="0"/>
              <a:t>uspójnienie</a:t>
            </a:r>
            <a:r>
              <a:rPr lang="pl-PL" dirty="0" smtClean="0"/>
              <a:t> zapisów tych dokumentów.</a:t>
            </a:r>
            <a:endParaRPr lang="pl-PL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" y="1"/>
            <a:ext cx="539552" cy="6857999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3348038" y="1031875"/>
            <a:ext cx="5795962" cy="0"/>
          </a:xfrm>
          <a:prstGeom prst="line">
            <a:avLst/>
          </a:prstGeom>
          <a:ln>
            <a:solidFill>
              <a:srgbClr val="6B17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655</Words>
  <Application>Microsoft Office PowerPoint</Application>
  <PresentationFormat>Pokaz na ekranie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Metaewaluacja wyników badań ewaluacyjnych Programu Operacyjnego Innowacyjna Gospodarka, 2007-2013</vt:lpstr>
      <vt:lpstr>Przedmiot i cel badania</vt:lpstr>
      <vt:lpstr>Metodologia badania</vt:lpstr>
      <vt:lpstr>Wyniki badania</vt:lpstr>
      <vt:lpstr>Założenia – wybór rekomendacji kluczowych</vt:lpstr>
      <vt:lpstr>Sposób prezentacji rekomendacji kluczowych</vt:lpstr>
      <vt:lpstr>Rekomendacje właściwe dla wszystkich celów tematycznych</vt:lpstr>
      <vt:lpstr>Rozproszenie tematyczne</vt:lpstr>
      <vt:lpstr>Rozproszenie tematyczne – ryzyko implementacyjne</vt:lpstr>
      <vt:lpstr>Rozproszenie tematyczne – ryzyko implementacyjne</vt:lpstr>
      <vt:lpstr>Sposób finansowania innowacji </vt:lpstr>
      <vt:lpstr>Sposób finansowania innowacji </vt:lpstr>
      <vt:lpstr>Sposób finansowania innowacji </vt:lpstr>
      <vt:lpstr>Sposób finansowania innowacji – ryzyko implementacyjne</vt:lpstr>
      <vt:lpstr>Problemy z definiowaniem i oceną innowacyjności</vt:lpstr>
      <vt:lpstr>Problemy z definiowaniem innowacyjności – ryzyko implementacyjne </vt:lpstr>
      <vt:lpstr>Cel tematyczny Wzmacnianie badań, rozwoju technologicznego i innowacji </vt:lpstr>
      <vt:lpstr>Cel tematyczny Podnoszenie konkurencyjności małych i średnich przedsiębiorstw</vt:lpstr>
      <vt:lpstr>Cel tematyczny zwiększenie dostępności, stopnia i jakości TIK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kolor LABR #6B178B</dc:title>
  <dc:creator>Jacek Kotrasinski</dc:creator>
  <cp:lastModifiedBy>Ala</cp:lastModifiedBy>
  <cp:revision>80</cp:revision>
  <dcterms:created xsi:type="dcterms:W3CDTF">2012-08-17T17:13:16Z</dcterms:created>
  <dcterms:modified xsi:type="dcterms:W3CDTF">2012-12-17T08:31:18Z</dcterms:modified>
</cp:coreProperties>
</file>