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notesSlides/notesSlide5.xml" ContentType="application/vnd.openxmlformats-officedocument.presentationml.notesSlid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7" r:id="rId3"/>
    <p:sldId id="268" r:id="rId4"/>
    <p:sldId id="270" r:id="rId5"/>
    <p:sldId id="271" r:id="rId6"/>
    <p:sldId id="272" r:id="rId7"/>
    <p:sldId id="274" r:id="rId8"/>
    <p:sldId id="263" r:id="rId9"/>
    <p:sldId id="266" r:id="rId10"/>
    <p:sldId id="276" r:id="rId11"/>
    <p:sldId id="257" r:id="rId12"/>
    <p:sldId id="259" r:id="rId13"/>
    <p:sldId id="261" r:id="rId14"/>
    <p:sldId id="260" r:id="rId15"/>
    <p:sldId id="280" r:id="rId16"/>
    <p:sldId id="286" r:id="rId17"/>
    <p:sldId id="287" r:id="rId18"/>
    <p:sldId id="288" r:id="rId19"/>
    <p:sldId id="278" r:id="rId20"/>
    <p:sldId id="284" r:id="rId21"/>
  </p:sldIdLst>
  <p:sldSz cx="9144000" cy="6858000" type="screen4x3"/>
  <p:notesSz cx="7010400" cy="92964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81" autoAdjust="0"/>
  </p:normalViewPr>
  <p:slideViewPr>
    <p:cSldViewPr>
      <p:cViewPr>
        <p:scale>
          <a:sx n="66" d="100"/>
          <a:sy n="66" d="100"/>
        </p:scale>
        <p:origin x="-2094" y="-1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2BF6C-CFED-4ACE-ABBE-3137474C110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F261B5DE-D116-4E0F-8960-FD55D3E8656D}">
      <dgm:prSet/>
      <dgm:spPr/>
      <dgm:t>
        <a:bodyPr/>
        <a:lstStyle/>
        <a:p>
          <a:pPr rtl="0"/>
          <a:r>
            <a:rPr lang="pl-PL" dirty="0" smtClean="0"/>
            <a:t>I. Zdrowie a ubóstwo</a:t>
          </a:r>
          <a:endParaRPr lang="pl-PL" dirty="0"/>
        </a:p>
      </dgm:t>
    </dgm:pt>
    <dgm:pt modelId="{C82F5077-293C-452F-AD4D-8F5D44E53E2C}" type="parTrans" cxnId="{BBB9DFF3-A70A-4133-AC8E-1FFA4FEFCED9}">
      <dgm:prSet/>
      <dgm:spPr/>
      <dgm:t>
        <a:bodyPr/>
        <a:lstStyle/>
        <a:p>
          <a:endParaRPr lang="pl-PL"/>
        </a:p>
      </dgm:t>
    </dgm:pt>
    <dgm:pt modelId="{2019F327-9BDF-4C84-812A-F937EF8CDA12}" type="sibTrans" cxnId="{BBB9DFF3-A70A-4133-AC8E-1FFA4FEFCED9}">
      <dgm:prSet/>
      <dgm:spPr/>
      <dgm:t>
        <a:bodyPr/>
        <a:lstStyle/>
        <a:p>
          <a:endParaRPr lang="pl-PL"/>
        </a:p>
      </dgm:t>
    </dgm:pt>
    <dgm:pt modelId="{50FF9E49-2F59-44AD-B4CC-B01FFA83A21E}">
      <dgm:prSet/>
      <dgm:spPr/>
      <dgm:t>
        <a:bodyPr/>
        <a:lstStyle/>
        <a:p>
          <a:pPr rtl="0"/>
          <a:r>
            <a:rPr lang="pl-PL" dirty="0" smtClean="0"/>
            <a:t>II. Dostępność do świadczeń zdrowotnych</a:t>
          </a:r>
          <a:endParaRPr lang="pl-PL" dirty="0"/>
        </a:p>
      </dgm:t>
    </dgm:pt>
    <dgm:pt modelId="{82E7D3DD-F8CF-4190-B9B8-4A8D2ACD1512}" type="parTrans" cxnId="{DE781EB2-C147-47E1-8D6B-FFED2105F5FE}">
      <dgm:prSet/>
      <dgm:spPr/>
      <dgm:t>
        <a:bodyPr/>
        <a:lstStyle/>
        <a:p>
          <a:endParaRPr lang="pl-PL"/>
        </a:p>
      </dgm:t>
    </dgm:pt>
    <dgm:pt modelId="{1B26E198-EF31-4CC7-94E9-E28207BBDE66}" type="sibTrans" cxnId="{DE781EB2-C147-47E1-8D6B-FFED2105F5FE}">
      <dgm:prSet/>
      <dgm:spPr/>
      <dgm:t>
        <a:bodyPr/>
        <a:lstStyle/>
        <a:p>
          <a:endParaRPr lang="pl-PL"/>
        </a:p>
      </dgm:t>
    </dgm:pt>
    <dgm:pt modelId="{87DF2D39-5FFF-49AD-AF92-3502258FC301}">
      <dgm:prSet/>
      <dgm:spPr/>
      <dgm:t>
        <a:bodyPr/>
        <a:lstStyle/>
        <a:p>
          <a:pPr rtl="0"/>
          <a:r>
            <a:rPr lang="pl-PL" dirty="0" smtClean="0"/>
            <a:t>III. Diagnoza</a:t>
          </a:r>
          <a:endParaRPr lang="pl-PL" dirty="0"/>
        </a:p>
      </dgm:t>
    </dgm:pt>
    <dgm:pt modelId="{9E1D8CA8-9C64-46B1-A7E8-1B971FB6217A}" type="parTrans" cxnId="{51FD3C4C-FE50-499F-847A-B71E9F594693}">
      <dgm:prSet/>
      <dgm:spPr/>
      <dgm:t>
        <a:bodyPr/>
        <a:lstStyle/>
        <a:p>
          <a:endParaRPr lang="pl-PL"/>
        </a:p>
      </dgm:t>
    </dgm:pt>
    <dgm:pt modelId="{0C0E0320-8FFB-4D49-A71B-FB62A210300A}" type="sibTrans" cxnId="{51FD3C4C-FE50-499F-847A-B71E9F594693}">
      <dgm:prSet/>
      <dgm:spPr/>
      <dgm:t>
        <a:bodyPr/>
        <a:lstStyle/>
        <a:p>
          <a:endParaRPr lang="pl-PL"/>
        </a:p>
      </dgm:t>
    </dgm:pt>
    <dgm:pt modelId="{91B01C9E-4A62-40C4-B347-DFBB498EB22E}">
      <dgm:prSet/>
      <dgm:spPr/>
      <dgm:t>
        <a:bodyPr/>
        <a:lstStyle/>
        <a:p>
          <a:pPr rtl="0"/>
          <a:r>
            <a:rPr lang="pl-PL" dirty="0" smtClean="0"/>
            <a:t>IV. Wymiar terytorialny</a:t>
          </a:r>
          <a:endParaRPr lang="pl-PL" dirty="0"/>
        </a:p>
      </dgm:t>
    </dgm:pt>
    <dgm:pt modelId="{677CCB8F-EDC3-4350-B0CF-16EEC0E85EB1}" type="parTrans" cxnId="{13324187-66A0-417B-80FD-9C8CFB11F5D9}">
      <dgm:prSet/>
      <dgm:spPr/>
      <dgm:t>
        <a:bodyPr/>
        <a:lstStyle/>
        <a:p>
          <a:endParaRPr lang="pl-PL"/>
        </a:p>
      </dgm:t>
    </dgm:pt>
    <dgm:pt modelId="{C0FE7779-C73F-4C27-9DC4-A8BD85C2518F}" type="sibTrans" cxnId="{13324187-66A0-417B-80FD-9C8CFB11F5D9}">
      <dgm:prSet/>
      <dgm:spPr/>
      <dgm:t>
        <a:bodyPr/>
        <a:lstStyle/>
        <a:p>
          <a:endParaRPr lang="pl-PL"/>
        </a:p>
      </dgm:t>
    </dgm:pt>
    <dgm:pt modelId="{8FC1BE34-2D80-4A7A-961E-E90C96F61E5A}">
      <dgm:prSet/>
      <dgm:spPr/>
      <dgm:t>
        <a:bodyPr/>
        <a:lstStyle/>
        <a:p>
          <a:pPr rtl="0"/>
          <a:r>
            <a:rPr lang="pl-PL" dirty="0" smtClean="0"/>
            <a:t>V. Warunkowość ex-</a:t>
          </a:r>
          <a:r>
            <a:rPr lang="pl-PL" dirty="0" err="1" smtClean="0"/>
            <a:t>ante</a:t>
          </a:r>
          <a:endParaRPr lang="pl-PL" dirty="0"/>
        </a:p>
      </dgm:t>
    </dgm:pt>
    <dgm:pt modelId="{7942B5C9-19DD-467D-B16E-63577F25A798}" type="parTrans" cxnId="{2DF20373-5D61-4DF3-AE6B-E8F80A792DAD}">
      <dgm:prSet/>
      <dgm:spPr/>
      <dgm:t>
        <a:bodyPr/>
        <a:lstStyle/>
        <a:p>
          <a:endParaRPr lang="pl-PL"/>
        </a:p>
      </dgm:t>
    </dgm:pt>
    <dgm:pt modelId="{FC2B79C4-86C6-4E27-9704-A0C3D4259CFA}" type="sibTrans" cxnId="{2DF20373-5D61-4DF3-AE6B-E8F80A792DAD}">
      <dgm:prSet/>
      <dgm:spPr/>
      <dgm:t>
        <a:bodyPr/>
        <a:lstStyle/>
        <a:p>
          <a:endParaRPr lang="pl-PL"/>
        </a:p>
      </dgm:t>
    </dgm:pt>
    <dgm:pt modelId="{91D3BF29-79B0-4E7F-9FC3-331D023FB66C}">
      <dgm:prSet/>
      <dgm:spPr/>
      <dgm:t>
        <a:bodyPr/>
        <a:lstStyle/>
        <a:p>
          <a:pPr rtl="0"/>
          <a:r>
            <a:rPr lang="pl-PL" dirty="0" smtClean="0"/>
            <a:t>VI. Propozycje obszarów wsparcia z EFRR na rzeczy ochrony zdrowia</a:t>
          </a:r>
          <a:endParaRPr lang="pl-PL" dirty="0"/>
        </a:p>
      </dgm:t>
    </dgm:pt>
    <dgm:pt modelId="{873E4951-40E4-4810-860C-63965666FC66}" type="parTrans" cxnId="{44E5F070-5502-49F5-9EA2-F5BB8E3ED45A}">
      <dgm:prSet/>
      <dgm:spPr/>
      <dgm:t>
        <a:bodyPr/>
        <a:lstStyle/>
        <a:p>
          <a:endParaRPr lang="pl-PL"/>
        </a:p>
      </dgm:t>
    </dgm:pt>
    <dgm:pt modelId="{8CFF712E-864E-47D5-8173-A1C695782E85}" type="sibTrans" cxnId="{44E5F070-5502-49F5-9EA2-F5BB8E3ED45A}">
      <dgm:prSet/>
      <dgm:spPr/>
      <dgm:t>
        <a:bodyPr/>
        <a:lstStyle/>
        <a:p>
          <a:endParaRPr lang="pl-PL"/>
        </a:p>
      </dgm:t>
    </dgm:pt>
    <dgm:pt modelId="{8BEF70E4-D0E5-41A6-860A-F118E4C3FA76}">
      <dgm:prSet/>
      <dgm:spPr/>
      <dgm:t>
        <a:bodyPr/>
        <a:lstStyle/>
        <a:p>
          <a:pPr rtl="0"/>
          <a:r>
            <a:rPr lang="pl-PL" dirty="0" smtClean="0"/>
            <a:t>VII. Komplementarność</a:t>
          </a:r>
          <a:endParaRPr lang="pl-PL" dirty="0"/>
        </a:p>
      </dgm:t>
    </dgm:pt>
    <dgm:pt modelId="{1ED4CB38-7CAF-4A6E-9C42-0396E7C7313C}" type="parTrans" cxnId="{CE64B6F0-A96B-4EDB-9A56-AF3F293B7A46}">
      <dgm:prSet/>
      <dgm:spPr/>
      <dgm:t>
        <a:bodyPr/>
        <a:lstStyle/>
        <a:p>
          <a:endParaRPr lang="pl-PL"/>
        </a:p>
      </dgm:t>
    </dgm:pt>
    <dgm:pt modelId="{ECD89F36-8FBB-4812-9966-74445A9A270F}" type="sibTrans" cxnId="{CE64B6F0-A96B-4EDB-9A56-AF3F293B7A46}">
      <dgm:prSet/>
      <dgm:spPr/>
      <dgm:t>
        <a:bodyPr/>
        <a:lstStyle/>
        <a:p>
          <a:endParaRPr lang="pl-PL"/>
        </a:p>
      </dgm:t>
    </dgm:pt>
    <dgm:pt modelId="{2B7C2475-792E-485A-AF13-13F4E34A9A25}">
      <dgm:prSet/>
      <dgm:spPr/>
      <dgm:t>
        <a:bodyPr/>
        <a:lstStyle/>
        <a:p>
          <a:pPr rtl="0"/>
          <a:r>
            <a:rPr lang="pl-PL" dirty="0" smtClean="0"/>
            <a:t>VIII. Linia demarkacyjna</a:t>
          </a:r>
          <a:endParaRPr lang="pl-PL" dirty="0"/>
        </a:p>
      </dgm:t>
    </dgm:pt>
    <dgm:pt modelId="{338B2732-9DFC-475E-9EC4-44CD8F4638A2}" type="parTrans" cxnId="{FF9BD63F-C5C7-42B5-BB79-99CA248B2715}">
      <dgm:prSet/>
      <dgm:spPr/>
      <dgm:t>
        <a:bodyPr/>
        <a:lstStyle/>
        <a:p>
          <a:endParaRPr lang="pl-PL"/>
        </a:p>
      </dgm:t>
    </dgm:pt>
    <dgm:pt modelId="{921DB113-B574-46E4-A3DF-01B4C60DFDBF}" type="sibTrans" cxnId="{FF9BD63F-C5C7-42B5-BB79-99CA248B2715}">
      <dgm:prSet/>
      <dgm:spPr/>
      <dgm:t>
        <a:bodyPr/>
        <a:lstStyle/>
        <a:p>
          <a:endParaRPr lang="pl-PL"/>
        </a:p>
      </dgm:t>
    </dgm:pt>
    <dgm:pt modelId="{15E9A74A-E541-405D-9241-E4422CA1F2D6}" type="pres">
      <dgm:prSet presAssocID="{D162BF6C-CFED-4ACE-ABBE-3137474C1105}" presName="vert0" presStyleCnt="0">
        <dgm:presLayoutVars>
          <dgm:dir/>
          <dgm:animOne val="branch"/>
          <dgm:animLvl val="lvl"/>
        </dgm:presLayoutVars>
      </dgm:prSet>
      <dgm:spPr/>
      <dgm:t>
        <a:bodyPr/>
        <a:lstStyle/>
        <a:p>
          <a:endParaRPr lang="pl-PL"/>
        </a:p>
      </dgm:t>
    </dgm:pt>
    <dgm:pt modelId="{E31CF93A-2030-430E-BAB6-EAFA6668A5E6}" type="pres">
      <dgm:prSet presAssocID="{F261B5DE-D116-4E0F-8960-FD55D3E8656D}" presName="thickLine" presStyleLbl="alignNode1" presStyleIdx="0" presStyleCnt="8"/>
      <dgm:spPr/>
    </dgm:pt>
    <dgm:pt modelId="{B46CCBCC-6480-4A2B-A9DD-29DBC65F8EB9}" type="pres">
      <dgm:prSet presAssocID="{F261B5DE-D116-4E0F-8960-FD55D3E8656D}" presName="horz1" presStyleCnt="0"/>
      <dgm:spPr/>
    </dgm:pt>
    <dgm:pt modelId="{A62282A0-E797-4742-91A1-7D6391C5DAE3}" type="pres">
      <dgm:prSet presAssocID="{F261B5DE-D116-4E0F-8960-FD55D3E8656D}" presName="tx1" presStyleLbl="revTx" presStyleIdx="0" presStyleCnt="8"/>
      <dgm:spPr/>
      <dgm:t>
        <a:bodyPr/>
        <a:lstStyle/>
        <a:p>
          <a:endParaRPr lang="pl-PL"/>
        </a:p>
      </dgm:t>
    </dgm:pt>
    <dgm:pt modelId="{28F6DF16-FC4B-4B68-ABCA-281349AF97C1}" type="pres">
      <dgm:prSet presAssocID="{F261B5DE-D116-4E0F-8960-FD55D3E8656D}" presName="vert1" presStyleCnt="0"/>
      <dgm:spPr/>
    </dgm:pt>
    <dgm:pt modelId="{59726E76-1438-409E-8120-E888B9CDFDD4}" type="pres">
      <dgm:prSet presAssocID="{50FF9E49-2F59-44AD-B4CC-B01FFA83A21E}" presName="thickLine" presStyleLbl="alignNode1" presStyleIdx="1" presStyleCnt="8"/>
      <dgm:spPr/>
    </dgm:pt>
    <dgm:pt modelId="{1F105E13-2FED-4CB2-8B83-16ADFED59BE3}" type="pres">
      <dgm:prSet presAssocID="{50FF9E49-2F59-44AD-B4CC-B01FFA83A21E}" presName="horz1" presStyleCnt="0"/>
      <dgm:spPr/>
    </dgm:pt>
    <dgm:pt modelId="{BC8FBF55-49FF-4426-93A6-594C6832E726}" type="pres">
      <dgm:prSet presAssocID="{50FF9E49-2F59-44AD-B4CC-B01FFA83A21E}" presName="tx1" presStyleLbl="revTx" presStyleIdx="1" presStyleCnt="8"/>
      <dgm:spPr/>
      <dgm:t>
        <a:bodyPr/>
        <a:lstStyle/>
        <a:p>
          <a:endParaRPr lang="pl-PL"/>
        </a:p>
      </dgm:t>
    </dgm:pt>
    <dgm:pt modelId="{794C7406-2D0B-4BAC-95CC-EEF303679C5C}" type="pres">
      <dgm:prSet presAssocID="{50FF9E49-2F59-44AD-B4CC-B01FFA83A21E}" presName="vert1" presStyleCnt="0"/>
      <dgm:spPr/>
    </dgm:pt>
    <dgm:pt modelId="{BE353FDD-034A-45BB-AFE9-B8E2993A3651}" type="pres">
      <dgm:prSet presAssocID="{87DF2D39-5FFF-49AD-AF92-3502258FC301}" presName="thickLine" presStyleLbl="alignNode1" presStyleIdx="2" presStyleCnt="8"/>
      <dgm:spPr/>
    </dgm:pt>
    <dgm:pt modelId="{F84C8D59-BDAA-409C-8F33-438987D35444}" type="pres">
      <dgm:prSet presAssocID="{87DF2D39-5FFF-49AD-AF92-3502258FC301}" presName="horz1" presStyleCnt="0"/>
      <dgm:spPr/>
    </dgm:pt>
    <dgm:pt modelId="{F1ED0D25-722F-4AEC-B569-86FA9E1CF9A1}" type="pres">
      <dgm:prSet presAssocID="{87DF2D39-5FFF-49AD-AF92-3502258FC301}" presName="tx1" presStyleLbl="revTx" presStyleIdx="2" presStyleCnt="8"/>
      <dgm:spPr/>
      <dgm:t>
        <a:bodyPr/>
        <a:lstStyle/>
        <a:p>
          <a:endParaRPr lang="pl-PL"/>
        </a:p>
      </dgm:t>
    </dgm:pt>
    <dgm:pt modelId="{A2687E1B-8592-4CFA-92BD-63FF53FCE69D}" type="pres">
      <dgm:prSet presAssocID="{87DF2D39-5FFF-49AD-AF92-3502258FC301}" presName="vert1" presStyleCnt="0"/>
      <dgm:spPr/>
    </dgm:pt>
    <dgm:pt modelId="{ACDF3C09-38F4-474A-9524-37F1B8714A7A}" type="pres">
      <dgm:prSet presAssocID="{91B01C9E-4A62-40C4-B347-DFBB498EB22E}" presName="thickLine" presStyleLbl="alignNode1" presStyleIdx="3" presStyleCnt="8"/>
      <dgm:spPr/>
    </dgm:pt>
    <dgm:pt modelId="{105B200B-D5FB-4FAF-B773-0BE6368B2C7F}" type="pres">
      <dgm:prSet presAssocID="{91B01C9E-4A62-40C4-B347-DFBB498EB22E}" presName="horz1" presStyleCnt="0"/>
      <dgm:spPr/>
    </dgm:pt>
    <dgm:pt modelId="{8BB54511-B917-4037-8A64-F16C6E56CFAD}" type="pres">
      <dgm:prSet presAssocID="{91B01C9E-4A62-40C4-B347-DFBB498EB22E}" presName="tx1" presStyleLbl="revTx" presStyleIdx="3" presStyleCnt="8"/>
      <dgm:spPr/>
      <dgm:t>
        <a:bodyPr/>
        <a:lstStyle/>
        <a:p>
          <a:endParaRPr lang="pl-PL"/>
        </a:p>
      </dgm:t>
    </dgm:pt>
    <dgm:pt modelId="{415AE16F-F384-4143-AF0F-F53DDE75AA65}" type="pres">
      <dgm:prSet presAssocID="{91B01C9E-4A62-40C4-B347-DFBB498EB22E}" presName="vert1" presStyleCnt="0"/>
      <dgm:spPr/>
    </dgm:pt>
    <dgm:pt modelId="{3E44F6AC-9AA7-4863-804A-8A7E3061A5F4}" type="pres">
      <dgm:prSet presAssocID="{8FC1BE34-2D80-4A7A-961E-E90C96F61E5A}" presName="thickLine" presStyleLbl="alignNode1" presStyleIdx="4" presStyleCnt="8"/>
      <dgm:spPr/>
    </dgm:pt>
    <dgm:pt modelId="{DF42C721-F8B2-4771-8044-9E0A6A93B20F}" type="pres">
      <dgm:prSet presAssocID="{8FC1BE34-2D80-4A7A-961E-E90C96F61E5A}" presName="horz1" presStyleCnt="0"/>
      <dgm:spPr/>
    </dgm:pt>
    <dgm:pt modelId="{AC118E59-5D10-4429-9454-807EAF9B7C7F}" type="pres">
      <dgm:prSet presAssocID="{8FC1BE34-2D80-4A7A-961E-E90C96F61E5A}" presName="tx1" presStyleLbl="revTx" presStyleIdx="4" presStyleCnt="8"/>
      <dgm:spPr/>
      <dgm:t>
        <a:bodyPr/>
        <a:lstStyle/>
        <a:p>
          <a:endParaRPr lang="pl-PL"/>
        </a:p>
      </dgm:t>
    </dgm:pt>
    <dgm:pt modelId="{E8DD6BB1-B5FB-404C-8178-7406662EC7AF}" type="pres">
      <dgm:prSet presAssocID="{8FC1BE34-2D80-4A7A-961E-E90C96F61E5A}" presName="vert1" presStyleCnt="0"/>
      <dgm:spPr/>
    </dgm:pt>
    <dgm:pt modelId="{463A3B3D-DC6F-4F84-9E0C-6B59C67DA6FE}" type="pres">
      <dgm:prSet presAssocID="{91D3BF29-79B0-4E7F-9FC3-331D023FB66C}" presName="thickLine" presStyleLbl="alignNode1" presStyleIdx="5" presStyleCnt="8"/>
      <dgm:spPr/>
    </dgm:pt>
    <dgm:pt modelId="{B2A70065-0BDB-4C3C-983A-9C6401118FF1}" type="pres">
      <dgm:prSet presAssocID="{91D3BF29-79B0-4E7F-9FC3-331D023FB66C}" presName="horz1" presStyleCnt="0"/>
      <dgm:spPr/>
    </dgm:pt>
    <dgm:pt modelId="{CF7297EF-255D-4405-A4CF-24904C00483F}" type="pres">
      <dgm:prSet presAssocID="{91D3BF29-79B0-4E7F-9FC3-331D023FB66C}" presName="tx1" presStyleLbl="revTx" presStyleIdx="5" presStyleCnt="8"/>
      <dgm:spPr/>
      <dgm:t>
        <a:bodyPr/>
        <a:lstStyle/>
        <a:p>
          <a:endParaRPr lang="pl-PL"/>
        </a:p>
      </dgm:t>
    </dgm:pt>
    <dgm:pt modelId="{D2C30893-B39A-4C4F-AA39-42B112C8F8B2}" type="pres">
      <dgm:prSet presAssocID="{91D3BF29-79B0-4E7F-9FC3-331D023FB66C}" presName="vert1" presStyleCnt="0"/>
      <dgm:spPr/>
    </dgm:pt>
    <dgm:pt modelId="{AFDADE12-2142-4B8B-A3A1-64E2496CDE36}" type="pres">
      <dgm:prSet presAssocID="{8BEF70E4-D0E5-41A6-860A-F118E4C3FA76}" presName="thickLine" presStyleLbl="alignNode1" presStyleIdx="6" presStyleCnt="8"/>
      <dgm:spPr/>
    </dgm:pt>
    <dgm:pt modelId="{491E257D-803C-46D6-A6E1-6230FA1C6207}" type="pres">
      <dgm:prSet presAssocID="{8BEF70E4-D0E5-41A6-860A-F118E4C3FA76}" presName="horz1" presStyleCnt="0"/>
      <dgm:spPr/>
    </dgm:pt>
    <dgm:pt modelId="{E675022B-62D0-4E09-8FA4-F88E57DA3B67}" type="pres">
      <dgm:prSet presAssocID="{8BEF70E4-D0E5-41A6-860A-F118E4C3FA76}" presName="tx1" presStyleLbl="revTx" presStyleIdx="6" presStyleCnt="8"/>
      <dgm:spPr/>
      <dgm:t>
        <a:bodyPr/>
        <a:lstStyle/>
        <a:p>
          <a:endParaRPr lang="pl-PL"/>
        </a:p>
      </dgm:t>
    </dgm:pt>
    <dgm:pt modelId="{3F6FA17E-7AE7-4A5B-A5A8-60F29B6686ED}" type="pres">
      <dgm:prSet presAssocID="{8BEF70E4-D0E5-41A6-860A-F118E4C3FA76}" presName="vert1" presStyleCnt="0"/>
      <dgm:spPr/>
    </dgm:pt>
    <dgm:pt modelId="{4F1ACBB5-F687-4A7F-AF42-DEF5C556A8D3}" type="pres">
      <dgm:prSet presAssocID="{2B7C2475-792E-485A-AF13-13F4E34A9A25}" presName="thickLine" presStyleLbl="alignNode1" presStyleIdx="7" presStyleCnt="8"/>
      <dgm:spPr/>
    </dgm:pt>
    <dgm:pt modelId="{FFE874CD-C71F-4E6E-BCAC-DD7A04ECB2CC}" type="pres">
      <dgm:prSet presAssocID="{2B7C2475-792E-485A-AF13-13F4E34A9A25}" presName="horz1" presStyleCnt="0"/>
      <dgm:spPr/>
    </dgm:pt>
    <dgm:pt modelId="{E3B8917E-8020-4514-BFA0-679B32691A2D}" type="pres">
      <dgm:prSet presAssocID="{2B7C2475-792E-485A-AF13-13F4E34A9A25}" presName="tx1" presStyleLbl="revTx" presStyleIdx="7" presStyleCnt="8"/>
      <dgm:spPr/>
      <dgm:t>
        <a:bodyPr/>
        <a:lstStyle/>
        <a:p>
          <a:endParaRPr lang="pl-PL"/>
        </a:p>
      </dgm:t>
    </dgm:pt>
    <dgm:pt modelId="{249CD791-23F4-4496-854D-DBBF68B95488}" type="pres">
      <dgm:prSet presAssocID="{2B7C2475-792E-485A-AF13-13F4E34A9A25}" presName="vert1" presStyleCnt="0"/>
      <dgm:spPr/>
    </dgm:pt>
  </dgm:ptLst>
  <dgm:cxnLst>
    <dgm:cxn modelId="{85212321-6FF0-408E-B434-F89718C70CFC}" type="presOf" srcId="{F261B5DE-D116-4E0F-8960-FD55D3E8656D}" destId="{A62282A0-E797-4742-91A1-7D6391C5DAE3}" srcOrd="0" destOrd="0" presId="urn:microsoft.com/office/officeart/2008/layout/LinedList"/>
    <dgm:cxn modelId="{EFB56E72-CAA9-42DA-AC04-9A72D064E104}" type="presOf" srcId="{D162BF6C-CFED-4ACE-ABBE-3137474C1105}" destId="{15E9A74A-E541-405D-9241-E4422CA1F2D6}" srcOrd="0" destOrd="0" presId="urn:microsoft.com/office/officeart/2008/layout/LinedList"/>
    <dgm:cxn modelId="{44E5F070-5502-49F5-9EA2-F5BB8E3ED45A}" srcId="{D162BF6C-CFED-4ACE-ABBE-3137474C1105}" destId="{91D3BF29-79B0-4E7F-9FC3-331D023FB66C}" srcOrd="5" destOrd="0" parTransId="{873E4951-40E4-4810-860C-63965666FC66}" sibTransId="{8CFF712E-864E-47D5-8173-A1C695782E85}"/>
    <dgm:cxn modelId="{01516970-6838-451A-9C56-DC69D4A5D893}" type="presOf" srcId="{91B01C9E-4A62-40C4-B347-DFBB498EB22E}" destId="{8BB54511-B917-4037-8A64-F16C6E56CFAD}" srcOrd="0" destOrd="0" presId="urn:microsoft.com/office/officeart/2008/layout/LinedList"/>
    <dgm:cxn modelId="{725B39C7-EB9D-46EF-9CEB-FBEE6A7CC9E1}" type="presOf" srcId="{91D3BF29-79B0-4E7F-9FC3-331D023FB66C}" destId="{CF7297EF-255D-4405-A4CF-24904C00483F}" srcOrd="0" destOrd="0" presId="urn:microsoft.com/office/officeart/2008/layout/LinedList"/>
    <dgm:cxn modelId="{DF4C569B-A6A3-410B-94EB-CD0126F8A3D6}" type="presOf" srcId="{50FF9E49-2F59-44AD-B4CC-B01FFA83A21E}" destId="{BC8FBF55-49FF-4426-93A6-594C6832E726}" srcOrd="0" destOrd="0" presId="urn:microsoft.com/office/officeart/2008/layout/LinedList"/>
    <dgm:cxn modelId="{2DF20373-5D61-4DF3-AE6B-E8F80A792DAD}" srcId="{D162BF6C-CFED-4ACE-ABBE-3137474C1105}" destId="{8FC1BE34-2D80-4A7A-961E-E90C96F61E5A}" srcOrd="4" destOrd="0" parTransId="{7942B5C9-19DD-467D-B16E-63577F25A798}" sibTransId="{FC2B79C4-86C6-4E27-9704-A0C3D4259CFA}"/>
    <dgm:cxn modelId="{5AF0152C-08A2-49A9-8B88-692F5034E285}" type="presOf" srcId="{2B7C2475-792E-485A-AF13-13F4E34A9A25}" destId="{E3B8917E-8020-4514-BFA0-679B32691A2D}" srcOrd="0" destOrd="0" presId="urn:microsoft.com/office/officeart/2008/layout/LinedList"/>
    <dgm:cxn modelId="{DE781EB2-C147-47E1-8D6B-FFED2105F5FE}" srcId="{D162BF6C-CFED-4ACE-ABBE-3137474C1105}" destId="{50FF9E49-2F59-44AD-B4CC-B01FFA83A21E}" srcOrd="1" destOrd="0" parTransId="{82E7D3DD-F8CF-4190-B9B8-4A8D2ACD1512}" sibTransId="{1B26E198-EF31-4CC7-94E9-E28207BBDE66}"/>
    <dgm:cxn modelId="{27FF83BB-B6CF-46C2-95DF-55BA2C80D623}" type="presOf" srcId="{87DF2D39-5FFF-49AD-AF92-3502258FC301}" destId="{F1ED0D25-722F-4AEC-B569-86FA9E1CF9A1}" srcOrd="0" destOrd="0" presId="urn:microsoft.com/office/officeart/2008/layout/LinedList"/>
    <dgm:cxn modelId="{13324187-66A0-417B-80FD-9C8CFB11F5D9}" srcId="{D162BF6C-CFED-4ACE-ABBE-3137474C1105}" destId="{91B01C9E-4A62-40C4-B347-DFBB498EB22E}" srcOrd="3" destOrd="0" parTransId="{677CCB8F-EDC3-4350-B0CF-16EEC0E85EB1}" sibTransId="{C0FE7779-C73F-4C27-9DC4-A8BD85C2518F}"/>
    <dgm:cxn modelId="{593D0350-47A1-4396-BA8E-55ECE1427BC4}" type="presOf" srcId="{8FC1BE34-2D80-4A7A-961E-E90C96F61E5A}" destId="{AC118E59-5D10-4429-9454-807EAF9B7C7F}" srcOrd="0" destOrd="0" presId="urn:microsoft.com/office/officeart/2008/layout/LinedList"/>
    <dgm:cxn modelId="{FF9BD63F-C5C7-42B5-BB79-99CA248B2715}" srcId="{D162BF6C-CFED-4ACE-ABBE-3137474C1105}" destId="{2B7C2475-792E-485A-AF13-13F4E34A9A25}" srcOrd="7" destOrd="0" parTransId="{338B2732-9DFC-475E-9EC4-44CD8F4638A2}" sibTransId="{921DB113-B574-46E4-A3DF-01B4C60DFDBF}"/>
    <dgm:cxn modelId="{BBB9DFF3-A70A-4133-AC8E-1FFA4FEFCED9}" srcId="{D162BF6C-CFED-4ACE-ABBE-3137474C1105}" destId="{F261B5DE-D116-4E0F-8960-FD55D3E8656D}" srcOrd="0" destOrd="0" parTransId="{C82F5077-293C-452F-AD4D-8F5D44E53E2C}" sibTransId="{2019F327-9BDF-4C84-812A-F937EF8CDA12}"/>
    <dgm:cxn modelId="{07EABEAA-B061-4222-81EF-C6656B72F150}" type="presOf" srcId="{8BEF70E4-D0E5-41A6-860A-F118E4C3FA76}" destId="{E675022B-62D0-4E09-8FA4-F88E57DA3B67}" srcOrd="0" destOrd="0" presId="urn:microsoft.com/office/officeart/2008/layout/LinedList"/>
    <dgm:cxn modelId="{51FD3C4C-FE50-499F-847A-B71E9F594693}" srcId="{D162BF6C-CFED-4ACE-ABBE-3137474C1105}" destId="{87DF2D39-5FFF-49AD-AF92-3502258FC301}" srcOrd="2" destOrd="0" parTransId="{9E1D8CA8-9C64-46B1-A7E8-1B971FB6217A}" sibTransId="{0C0E0320-8FFB-4D49-A71B-FB62A210300A}"/>
    <dgm:cxn modelId="{CE64B6F0-A96B-4EDB-9A56-AF3F293B7A46}" srcId="{D162BF6C-CFED-4ACE-ABBE-3137474C1105}" destId="{8BEF70E4-D0E5-41A6-860A-F118E4C3FA76}" srcOrd="6" destOrd="0" parTransId="{1ED4CB38-7CAF-4A6E-9C42-0396E7C7313C}" sibTransId="{ECD89F36-8FBB-4812-9966-74445A9A270F}"/>
    <dgm:cxn modelId="{6DE06548-AB28-4FF7-8D04-C21BD2E1BCD4}" type="presParOf" srcId="{15E9A74A-E541-405D-9241-E4422CA1F2D6}" destId="{E31CF93A-2030-430E-BAB6-EAFA6668A5E6}" srcOrd="0" destOrd="0" presId="urn:microsoft.com/office/officeart/2008/layout/LinedList"/>
    <dgm:cxn modelId="{4A514919-AF31-41C2-8E2D-9B6C01BA3998}" type="presParOf" srcId="{15E9A74A-E541-405D-9241-E4422CA1F2D6}" destId="{B46CCBCC-6480-4A2B-A9DD-29DBC65F8EB9}" srcOrd="1" destOrd="0" presId="urn:microsoft.com/office/officeart/2008/layout/LinedList"/>
    <dgm:cxn modelId="{A05515E6-9DEA-4191-97A4-256F12A2030D}" type="presParOf" srcId="{B46CCBCC-6480-4A2B-A9DD-29DBC65F8EB9}" destId="{A62282A0-E797-4742-91A1-7D6391C5DAE3}" srcOrd="0" destOrd="0" presId="urn:microsoft.com/office/officeart/2008/layout/LinedList"/>
    <dgm:cxn modelId="{8730376E-A3CB-4806-AAE6-6452AA78CF4F}" type="presParOf" srcId="{B46CCBCC-6480-4A2B-A9DD-29DBC65F8EB9}" destId="{28F6DF16-FC4B-4B68-ABCA-281349AF97C1}" srcOrd="1" destOrd="0" presId="urn:microsoft.com/office/officeart/2008/layout/LinedList"/>
    <dgm:cxn modelId="{023CC892-C4E5-497E-B4BB-5361A192B964}" type="presParOf" srcId="{15E9A74A-E541-405D-9241-E4422CA1F2D6}" destId="{59726E76-1438-409E-8120-E888B9CDFDD4}" srcOrd="2" destOrd="0" presId="urn:microsoft.com/office/officeart/2008/layout/LinedList"/>
    <dgm:cxn modelId="{54B459D6-240E-4E62-AB8A-074BA88A835E}" type="presParOf" srcId="{15E9A74A-E541-405D-9241-E4422CA1F2D6}" destId="{1F105E13-2FED-4CB2-8B83-16ADFED59BE3}" srcOrd="3" destOrd="0" presId="urn:microsoft.com/office/officeart/2008/layout/LinedList"/>
    <dgm:cxn modelId="{701A5EFC-C1D6-479A-BB17-111EBA0C822C}" type="presParOf" srcId="{1F105E13-2FED-4CB2-8B83-16ADFED59BE3}" destId="{BC8FBF55-49FF-4426-93A6-594C6832E726}" srcOrd="0" destOrd="0" presId="urn:microsoft.com/office/officeart/2008/layout/LinedList"/>
    <dgm:cxn modelId="{51D6BF30-F2FF-4247-A72E-E6F8178C1E0D}" type="presParOf" srcId="{1F105E13-2FED-4CB2-8B83-16ADFED59BE3}" destId="{794C7406-2D0B-4BAC-95CC-EEF303679C5C}" srcOrd="1" destOrd="0" presId="urn:microsoft.com/office/officeart/2008/layout/LinedList"/>
    <dgm:cxn modelId="{79397F72-D2D1-47AC-8647-FD5D62203C66}" type="presParOf" srcId="{15E9A74A-E541-405D-9241-E4422CA1F2D6}" destId="{BE353FDD-034A-45BB-AFE9-B8E2993A3651}" srcOrd="4" destOrd="0" presId="urn:microsoft.com/office/officeart/2008/layout/LinedList"/>
    <dgm:cxn modelId="{9F992D97-1DF0-4813-AD70-3F931E2D12DE}" type="presParOf" srcId="{15E9A74A-E541-405D-9241-E4422CA1F2D6}" destId="{F84C8D59-BDAA-409C-8F33-438987D35444}" srcOrd="5" destOrd="0" presId="urn:microsoft.com/office/officeart/2008/layout/LinedList"/>
    <dgm:cxn modelId="{5DD9C010-0CEF-40B6-82B5-86376EBDB537}" type="presParOf" srcId="{F84C8D59-BDAA-409C-8F33-438987D35444}" destId="{F1ED0D25-722F-4AEC-B569-86FA9E1CF9A1}" srcOrd="0" destOrd="0" presId="urn:microsoft.com/office/officeart/2008/layout/LinedList"/>
    <dgm:cxn modelId="{97625867-DD31-481F-9111-D824A84E6F57}" type="presParOf" srcId="{F84C8D59-BDAA-409C-8F33-438987D35444}" destId="{A2687E1B-8592-4CFA-92BD-63FF53FCE69D}" srcOrd="1" destOrd="0" presId="urn:microsoft.com/office/officeart/2008/layout/LinedList"/>
    <dgm:cxn modelId="{10A0A9C8-6AD4-4F66-89B0-93E3B56F02CD}" type="presParOf" srcId="{15E9A74A-E541-405D-9241-E4422CA1F2D6}" destId="{ACDF3C09-38F4-474A-9524-37F1B8714A7A}" srcOrd="6" destOrd="0" presId="urn:microsoft.com/office/officeart/2008/layout/LinedList"/>
    <dgm:cxn modelId="{03073E18-A8FC-4406-8A26-5ACE5D3FA5EA}" type="presParOf" srcId="{15E9A74A-E541-405D-9241-E4422CA1F2D6}" destId="{105B200B-D5FB-4FAF-B773-0BE6368B2C7F}" srcOrd="7" destOrd="0" presId="urn:microsoft.com/office/officeart/2008/layout/LinedList"/>
    <dgm:cxn modelId="{2B4222EA-C8A7-4F14-A21C-AF1023FF764D}" type="presParOf" srcId="{105B200B-D5FB-4FAF-B773-0BE6368B2C7F}" destId="{8BB54511-B917-4037-8A64-F16C6E56CFAD}" srcOrd="0" destOrd="0" presId="urn:microsoft.com/office/officeart/2008/layout/LinedList"/>
    <dgm:cxn modelId="{687A11F9-B11E-4EE6-8089-55E4DFB837A6}" type="presParOf" srcId="{105B200B-D5FB-4FAF-B773-0BE6368B2C7F}" destId="{415AE16F-F384-4143-AF0F-F53DDE75AA65}" srcOrd="1" destOrd="0" presId="urn:microsoft.com/office/officeart/2008/layout/LinedList"/>
    <dgm:cxn modelId="{8DF0455F-D2B9-4827-83DD-6AFC652302D2}" type="presParOf" srcId="{15E9A74A-E541-405D-9241-E4422CA1F2D6}" destId="{3E44F6AC-9AA7-4863-804A-8A7E3061A5F4}" srcOrd="8" destOrd="0" presId="urn:microsoft.com/office/officeart/2008/layout/LinedList"/>
    <dgm:cxn modelId="{EB6A40D1-3352-44BE-BE75-404ABE463CC0}" type="presParOf" srcId="{15E9A74A-E541-405D-9241-E4422CA1F2D6}" destId="{DF42C721-F8B2-4771-8044-9E0A6A93B20F}" srcOrd="9" destOrd="0" presId="urn:microsoft.com/office/officeart/2008/layout/LinedList"/>
    <dgm:cxn modelId="{7DFBA53D-B480-4AEF-83C9-0CC5088C5758}" type="presParOf" srcId="{DF42C721-F8B2-4771-8044-9E0A6A93B20F}" destId="{AC118E59-5D10-4429-9454-807EAF9B7C7F}" srcOrd="0" destOrd="0" presId="urn:microsoft.com/office/officeart/2008/layout/LinedList"/>
    <dgm:cxn modelId="{7E4600C6-F01F-4868-A44D-3F746B9E714A}" type="presParOf" srcId="{DF42C721-F8B2-4771-8044-9E0A6A93B20F}" destId="{E8DD6BB1-B5FB-404C-8178-7406662EC7AF}" srcOrd="1" destOrd="0" presId="urn:microsoft.com/office/officeart/2008/layout/LinedList"/>
    <dgm:cxn modelId="{FBE26A48-AE08-46AE-8F0B-FBA9C40D9CA9}" type="presParOf" srcId="{15E9A74A-E541-405D-9241-E4422CA1F2D6}" destId="{463A3B3D-DC6F-4F84-9E0C-6B59C67DA6FE}" srcOrd="10" destOrd="0" presId="urn:microsoft.com/office/officeart/2008/layout/LinedList"/>
    <dgm:cxn modelId="{E5A1CD3B-0B4C-41FD-84A6-8A12CD4AA4BB}" type="presParOf" srcId="{15E9A74A-E541-405D-9241-E4422CA1F2D6}" destId="{B2A70065-0BDB-4C3C-983A-9C6401118FF1}" srcOrd="11" destOrd="0" presId="urn:microsoft.com/office/officeart/2008/layout/LinedList"/>
    <dgm:cxn modelId="{427AF03C-263A-480C-85C3-95F7D6C3CCEE}" type="presParOf" srcId="{B2A70065-0BDB-4C3C-983A-9C6401118FF1}" destId="{CF7297EF-255D-4405-A4CF-24904C00483F}" srcOrd="0" destOrd="0" presId="urn:microsoft.com/office/officeart/2008/layout/LinedList"/>
    <dgm:cxn modelId="{6E0D1AAD-9F23-4A67-BCC4-11629C7E0B94}" type="presParOf" srcId="{B2A70065-0BDB-4C3C-983A-9C6401118FF1}" destId="{D2C30893-B39A-4C4F-AA39-42B112C8F8B2}" srcOrd="1" destOrd="0" presId="urn:microsoft.com/office/officeart/2008/layout/LinedList"/>
    <dgm:cxn modelId="{60CB90FA-5DAB-4529-BF72-A6CEF0ABF198}" type="presParOf" srcId="{15E9A74A-E541-405D-9241-E4422CA1F2D6}" destId="{AFDADE12-2142-4B8B-A3A1-64E2496CDE36}" srcOrd="12" destOrd="0" presId="urn:microsoft.com/office/officeart/2008/layout/LinedList"/>
    <dgm:cxn modelId="{68CD85FC-04B8-425B-A2CF-94396D208786}" type="presParOf" srcId="{15E9A74A-E541-405D-9241-E4422CA1F2D6}" destId="{491E257D-803C-46D6-A6E1-6230FA1C6207}" srcOrd="13" destOrd="0" presId="urn:microsoft.com/office/officeart/2008/layout/LinedList"/>
    <dgm:cxn modelId="{DE006D54-C7E0-4432-8969-E78DB1BBD42B}" type="presParOf" srcId="{491E257D-803C-46D6-A6E1-6230FA1C6207}" destId="{E675022B-62D0-4E09-8FA4-F88E57DA3B67}" srcOrd="0" destOrd="0" presId="urn:microsoft.com/office/officeart/2008/layout/LinedList"/>
    <dgm:cxn modelId="{A8B5E50E-88D9-4EED-8B5E-308434F36670}" type="presParOf" srcId="{491E257D-803C-46D6-A6E1-6230FA1C6207}" destId="{3F6FA17E-7AE7-4A5B-A5A8-60F29B6686ED}" srcOrd="1" destOrd="0" presId="urn:microsoft.com/office/officeart/2008/layout/LinedList"/>
    <dgm:cxn modelId="{50FF7920-C6E2-4AAA-8E63-5929C1205401}" type="presParOf" srcId="{15E9A74A-E541-405D-9241-E4422CA1F2D6}" destId="{4F1ACBB5-F687-4A7F-AF42-DEF5C556A8D3}" srcOrd="14" destOrd="0" presId="urn:microsoft.com/office/officeart/2008/layout/LinedList"/>
    <dgm:cxn modelId="{9F5748E1-0392-42B4-8F27-61CA43A7DA31}" type="presParOf" srcId="{15E9A74A-E541-405D-9241-E4422CA1F2D6}" destId="{FFE874CD-C71F-4E6E-BCAC-DD7A04ECB2CC}" srcOrd="15" destOrd="0" presId="urn:microsoft.com/office/officeart/2008/layout/LinedList"/>
    <dgm:cxn modelId="{5084224E-63A4-4E0D-9040-ACF3037AE25E}" type="presParOf" srcId="{FFE874CD-C71F-4E6E-BCAC-DD7A04ECB2CC}" destId="{E3B8917E-8020-4514-BFA0-679B32691A2D}" srcOrd="0" destOrd="0" presId="urn:microsoft.com/office/officeart/2008/layout/LinedList"/>
    <dgm:cxn modelId="{78E3BCB2-13D7-451D-834C-468A84D80895}" type="presParOf" srcId="{FFE874CD-C71F-4E6E-BCAC-DD7A04ECB2CC}" destId="{249CD791-23F4-4496-854D-DBBF68B95488}" srcOrd="1" destOrd="0" presId="urn:microsoft.com/office/officeart/2008/layout/Lin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DF902F-18C4-44CD-827E-D057A5BA20D6}"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pl-PL"/>
        </a:p>
      </dgm:t>
    </dgm:pt>
    <dgm:pt modelId="{E0B199C5-0735-43B0-BD4D-0F0BA14BDF1C}">
      <dgm:prSet custT="1"/>
      <dgm:spPr/>
      <dgm:t>
        <a:bodyPr/>
        <a:lstStyle/>
        <a:p>
          <a:pPr rtl="0"/>
          <a:r>
            <a:rPr lang="pl-PL" sz="1800" u="sng" dirty="0" smtClean="0"/>
            <a:t>Poziom krajowy</a:t>
          </a:r>
          <a:r>
            <a:rPr lang="pl-PL" sz="1800" dirty="0" smtClean="0"/>
            <a:t>:</a:t>
          </a:r>
          <a:endParaRPr lang="pl-PL" sz="1800" dirty="0"/>
        </a:p>
      </dgm:t>
    </dgm:pt>
    <dgm:pt modelId="{BBB47CD5-25BE-4309-B2D0-1F45A99DA295}" type="parTrans" cxnId="{C3C52EA0-343E-434B-B59E-A09390F130D3}">
      <dgm:prSet/>
      <dgm:spPr/>
      <dgm:t>
        <a:bodyPr/>
        <a:lstStyle/>
        <a:p>
          <a:endParaRPr lang="pl-PL"/>
        </a:p>
      </dgm:t>
    </dgm:pt>
    <dgm:pt modelId="{A70A2E24-C198-45E0-8B00-397F5BAEC1D9}" type="sibTrans" cxnId="{C3C52EA0-343E-434B-B59E-A09390F130D3}">
      <dgm:prSet/>
      <dgm:spPr/>
      <dgm:t>
        <a:bodyPr/>
        <a:lstStyle/>
        <a:p>
          <a:endParaRPr lang="pl-PL"/>
        </a:p>
      </dgm:t>
    </dgm:pt>
    <dgm:pt modelId="{D9315D98-A20D-4A01-A62A-2FD85A075C7B}">
      <dgm:prSet custT="1"/>
      <dgm:spPr/>
      <dgm:t>
        <a:bodyPr/>
        <a:lstStyle/>
        <a:p>
          <a:r>
            <a:rPr lang="pl-PL" sz="1400" b="1" dirty="0" smtClean="0">
              <a:latin typeface="+mn-lt"/>
            </a:rPr>
            <a:t>Dotacje od władz lokalnych i regionalnych </a:t>
          </a:r>
          <a:r>
            <a:rPr lang="pl-PL" sz="1400" dirty="0" smtClean="0">
              <a:latin typeface="+mn-lt"/>
            </a:rPr>
            <a:t>na remonty i doposażenie lokalnej i regionalnej infrastruktury ochrony zdrowia w zakresie ratownictwa medycznego</a:t>
          </a:r>
          <a:endParaRPr lang="pl-PL" sz="1400" dirty="0">
            <a:latin typeface="+mn-lt"/>
          </a:endParaRPr>
        </a:p>
      </dgm:t>
    </dgm:pt>
    <dgm:pt modelId="{EFF4A915-558B-452E-A4B9-4B683EC79516}" type="parTrans" cxnId="{2A82F23A-AFE6-4189-BCB9-67E95F0B474F}">
      <dgm:prSet/>
      <dgm:spPr/>
      <dgm:t>
        <a:bodyPr/>
        <a:lstStyle/>
        <a:p>
          <a:endParaRPr lang="pl-PL"/>
        </a:p>
      </dgm:t>
    </dgm:pt>
    <dgm:pt modelId="{C9944F5D-4531-4E4B-A5D4-C0559F8D747F}" type="sibTrans" cxnId="{2A82F23A-AFE6-4189-BCB9-67E95F0B474F}">
      <dgm:prSet/>
      <dgm:spPr/>
      <dgm:t>
        <a:bodyPr/>
        <a:lstStyle/>
        <a:p>
          <a:endParaRPr lang="pl-PL"/>
        </a:p>
      </dgm:t>
    </dgm:pt>
    <dgm:pt modelId="{E50BBA89-1A82-47B0-9B83-71EACAEE1F21}">
      <dgm:prSet custT="1"/>
      <dgm:spPr/>
      <dgm:t>
        <a:bodyPr/>
        <a:lstStyle/>
        <a:p>
          <a:r>
            <a:rPr lang="pl-PL" sz="1400" b="1" dirty="0" smtClean="0">
              <a:latin typeface="+mn-lt"/>
            </a:rPr>
            <a:t>Dotacje z budżetu państwa </a:t>
          </a:r>
          <a:r>
            <a:rPr lang="pl-PL" sz="1400" dirty="0" smtClean="0">
              <a:latin typeface="+mn-lt"/>
            </a:rPr>
            <a:t>na remonty i doposażenie szpitali klinicznych oraz prowadzonych przez instytuty badawcze w zakresie ratownictwa medycznego</a:t>
          </a:r>
          <a:endParaRPr lang="pl-PL" sz="1400" dirty="0">
            <a:latin typeface="+mn-lt"/>
          </a:endParaRPr>
        </a:p>
      </dgm:t>
    </dgm:pt>
    <dgm:pt modelId="{3D20AC14-2189-46CB-854B-68604A5DB71A}" type="parTrans" cxnId="{61944B24-BC63-4017-A0D1-A80FD05B0D86}">
      <dgm:prSet/>
      <dgm:spPr/>
      <dgm:t>
        <a:bodyPr/>
        <a:lstStyle/>
        <a:p>
          <a:endParaRPr lang="pl-PL"/>
        </a:p>
      </dgm:t>
    </dgm:pt>
    <dgm:pt modelId="{4B263D25-A866-4736-A5C7-74E9C53518CC}" type="sibTrans" cxnId="{61944B24-BC63-4017-A0D1-A80FD05B0D86}">
      <dgm:prSet/>
      <dgm:spPr/>
      <dgm:t>
        <a:bodyPr/>
        <a:lstStyle/>
        <a:p>
          <a:endParaRPr lang="pl-PL"/>
        </a:p>
      </dgm:t>
    </dgm:pt>
    <dgm:pt modelId="{8D9D43EF-3FE4-4B6D-8D5B-7CE91EA8177C}">
      <dgm:prSet custT="1"/>
      <dgm:spPr/>
      <dgm:t>
        <a:bodyPr/>
        <a:lstStyle/>
        <a:p>
          <a:r>
            <a:rPr lang="pl-PL" sz="1800" u="sng" dirty="0" smtClean="0"/>
            <a:t>Środki UE</a:t>
          </a:r>
          <a:endParaRPr lang="pl-PL" sz="1800" u="sng" dirty="0"/>
        </a:p>
      </dgm:t>
    </dgm:pt>
    <dgm:pt modelId="{95D6B407-7524-4FE8-827E-E5F224B25F4A}" type="parTrans" cxnId="{DCF57946-7CC1-43C4-BF10-4AB36631CDC2}">
      <dgm:prSet/>
      <dgm:spPr/>
      <dgm:t>
        <a:bodyPr/>
        <a:lstStyle/>
        <a:p>
          <a:endParaRPr lang="pl-PL"/>
        </a:p>
      </dgm:t>
    </dgm:pt>
    <dgm:pt modelId="{0FE907D1-9997-4A11-B968-69B84646DB09}" type="sibTrans" cxnId="{DCF57946-7CC1-43C4-BF10-4AB36631CDC2}">
      <dgm:prSet/>
      <dgm:spPr/>
      <dgm:t>
        <a:bodyPr/>
        <a:lstStyle/>
        <a:p>
          <a:endParaRPr lang="pl-PL"/>
        </a:p>
      </dgm:t>
    </dgm:pt>
    <dgm:pt modelId="{5B2B86F9-4D1E-45D1-9BE9-1401D8B129F2}">
      <dgm:prSet custT="1"/>
      <dgm:spPr/>
      <dgm:t>
        <a:bodyPr/>
        <a:lstStyle/>
        <a:p>
          <a:r>
            <a:rPr lang="pl-PL" sz="1400" b="1" dirty="0" smtClean="0">
              <a:latin typeface="+mn-lt"/>
            </a:rPr>
            <a:t>POWER </a:t>
          </a:r>
          <a:r>
            <a:rPr lang="pl-PL" sz="1400" dirty="0" smtClean="0">
              <a:latin typeface="+mn-lt"/>
            </a:rPr>
            <a:t>– wsparcie doskonalenia zawodowego ratowników medycznych i dyspozytorów medycznych</a:t>
          </a:r>
          <a:endParaRPr lang="pl-PL" sz="1400" dirty="0">
            <a:latin typeface="+mn-lt"/>
          </a:endParaRPr>
        </a:p>
      </dgm:t>
    </dgm:pt>
    <dgm:pt modelId="{41ECB8FB-1D86-475E-BE0A-35ECEE71BF95}" type="parTrans" cxnId="{762B7490-02FA-4B4F-83E6-0E6FFD375F27}">
      <dgm:prSet/>
      <dgm:spPr/>
      <dgm:t>
        <a:bodyPr/>
        <a:lstStyle/>
        <a:p>
          <a:endParaRPr lang="pl-PL"/>
        </a:p>
      </dgm:t>
    </dgm:pt>
    <dgm:pt modelId="{0CBA006C-A638-44C7-B638-ADAC5CDECB3B}" type="sibTrans" cxnId="{762B7490-02FA-4B4F-83E6-0E6FFD375F27}">
      <dgm:prSet/>
      <dgm:spPr/>
      <dgm:t>
        <a:bodyPr/>
        <a:lstStyle/>
        <a:p>
          <a:endParaRPr lang="pl-PL"/>
        </a:p>
      </dgm:t>
    </dgm:pt>
    <dgm:pt modelId="{BD0F0FC9-3AE2-490D-A571-6E43F7F936A9}">
      <dgm:prSet custT="1"/>
      <dgm:spPr/>
      <dgm:t>
        <a:bodyPr/>
        <a:lstStyle/>
        <a:p>
          <a:endParaRPr lang="pl-PL" sz="1400" dirty="0">
            <a:latin typeface="+mn-lt"/>
          </a:endParaRPr>
        </a:p>
      </dgm:t>
    </dgm:pt>
    <dgm:pt modelId="{4C691D82-205C-44F4-A13D-394AC30CDD05}" type="parTrans" cxnId="{66577855-6E38-478C-8990-C0E3D0732097}">
      <dgm:prSet/>
      <dgm:spPr/>
      <dgm:t>
        <a:bodyPr/>
        <a:lstStyle/>
        <a:p>
          <a:endParaRPr lang="pl-PL"/>
        </a:p>
      </dgm:t>
    </dgm:pt>
    <dgm:pt modelId="{43E15A0B-E07C-4CA9-901A-2F1047FC9BBD}" type="sibTrans" cxnId="{66577855-6E38-478C-8990-C0E3D0732097}">
      <dgm:prSet/>
      <dgm:spPr/>
      <dgm:t>
        <a:bodyPr/>
        <a:lstStyle/>
        <a:p>
          <a:endParaRPr lang="pl-PL"/>
        </a:p>
      </dgm:t>
    </dgm:pt>
    <dgm:pt modelId="{252FB502-E74E-4690-8B9E-DBB683BC9E70}" type="pres">
      <dgm:prSet presAssocID="{A0DF902F-18C4-44CD-827E-D057A5BA20D6}" presName="vert0" presStyleCnt="0">
        <dgm:presLayoutVars>
          <dgm:dir/>
          <dgm:animOne val="branch"/>
          <dgm:animLvl val="lvl"/>
        </dgm:presLayoutVars>
      </dgm:prSet>
      <dgm:spPr/>
      <dgm:t>
        <a:bodyPr/>
        <a:lstStyle/>
        <a:p>
          <a:endParaRPr lang="pl-PL"/>
        </a:p>
      </dgm:t>
    </dgm:pt>
    <dgm:pt modelId="{53498230-17D5-4001-89F3-30161491F136}" type="pres">
      <dgm:prSet presAssocID="{E0B199C5-0735-43B0-BD4D-0F0BA14BDF1C}" presName="thickLine" presStyleLbl="alignNode1" presStyleIdx="0" presStyleCnt="3" custFlipVert="1" custSzY="45720" custLinFactNeighborX="59" custLinFactNeighborY="2917"/>
      <dgm:spPr/>
    </dgm:pt>
    <dgm:pt modelId="{5F3D60D8-E31A-4E13-9483-754035EE0865}" type="pres">
      <dgm:prSet presAssocID="{E0B199C5-0735-43B0-BD4D-0F0BA14BDF1C}" presName="horz1" presStyleCnt="0"/>
      <dgm:spPr/>
    </dgm:pt>
    <dgm:pt modelId="{664A0FF7-6A92-4AB4-9A90-F1D31DD5742D}" type="pres">
      <dgm:prSet presAssocID="{E0B199C5-0735-43B0-BD4D-0F0BA14BDF1C}" presName="tx1" presStyleLbl="revTx" presStyleIdx="0" presStyleCnt="6"/>
      <dgm:spPr/>
      <dgm:t>
        <a:bodyPr/>
        <a:lstStyle/>
        <a:p>
          <a:endParaRPr lang="pl-PL"/>
        </a:p>
      </dgm:t>
    </dgm:pt>
    <dgm:pt modelId="{8D351AE0-8D6A-479E-B738-70F38E006F01}" type="pres">
      <dgm:prSet presAssocID="{E0B199C5-0735-43B0-BD4D-0F0BA14BDF1C}" presName="vert1" presStyleCnt="0"/>
      <dgm:spPr/>
    </dgm:pt>
    <dgm:pt modelId="{34E3AD89-E122-4942-87C5-8880E16C388B}" type="pres">
      <dgm:prSet presAssocID="{D9315D98-A20D-4A01-A62A-2FD85A075C7B}" presName="vertSpace2a" presStyleCnt="0"/>
      <dgm:spPr/>
    </dgm:pt>
    <dgm:pt modelId="{E0DFEA96-B689-4E2B-AA47-27F271DA96C1}" type="pres">
      <dgm:prSet presAssocID="{D9315D98-A20D-4A01-A62A-2FD85A075C7B}" presName="horz2" presStyleCnt="0"/>
      <dgm:spPr/>
    </dgm:pt>
    <dgm:pt modelId="{CBF2C10F-733A-473E-AB25-434B7378EDBB}" type="pres">
      <dgm:prSet presAssocID="{D9315D98-A20D-4A01-A62A-2FD85A075C7B}" presName="horzSpace2" presStyleCnt="0"/>
      <dgm:spPr/>
    </dgm:pt>
    <dgm:pt modelId="{4A4A1B2C-FDCB-47D8-8B87-2C5E9B5FFE0C}" type="pres">
      <dgm:prSet presAssocID="{D9315D98-A20D-4A01-A62A-2FD85A075C7B}" presName="tx2" presStyleLbl="revTx" presStyleIdx="1" presStyleCnt="6" custScaleY="51818"/>
      <dgm:spPr/>
      <dgm:t>
        <a:bodyPr/>
        <a:lstStyle/>
        <a:p>
          <a:endParaRPr lang="pl-PL"/>
        </a:p>
      </dgm:t>
    </dgm:pt>
    <dgm:pt modelId="{B869E326-0F42-4EE2-80EC-8DCFA800D965}" type="pres">
      <dgm:prSet presAssocID="{D9315D98-A20D-4A01-A62A-2FD85A075C7B}" presName="vert2" presStyleCnt="0"/>
      <dgm:spPr/>
    </dgm:pt>
    <dgm:pt modelId="{8956319F-B6F0-443A-878A-C664F4895768}" type="pres">
      <dgm:prSet presAssocID="{D9315D98-A20D-4A01-A62A-2FD85A075C7B}" presName="thinLine2b" presStyleLbl="callout" presStyleIdx="0" presStyleCnt="3"/>
      <dgm:spPr/>
    </dgm:pt>
    <dgm:pt modelId="{5B52F8AF-FE53-4A6A-89DE-B987695A2485}" type="pres">
      <dgm:prSet presAssocID="{D9315D98-A20D-4A01-A62A-2FD85A075C7B}" presName="vertSpace2b" presStyleCnt="0"/>
      <dgm:spPr/>
    </dgm:pt>
    <dgm:pt modelId="{DBB402E3-1184-4B4B-9584-9A353C8B2A33}" type="pres">
      <dgm:prSet presAssocID="{E50BBA89-1A82-47B0-9B83-71EACAEE1F21}" presName="horz2" presStyleCnt="0"/>
      <dgm:spPr/>
    </dgm:pt>
    <dgm:pt modelId="{5E8F6634-3BD0-4B82-B04B-3D9E255C629F}" type="pres">
      <dgm:prSet presAssocID="{E50BBA89-1A82-47B0-9B83-71EACAEE1F21}" presName="horzSpace2" presStyleCnt="0"/>
      <dgm:spPr/>
    </dgm:pt>
    <dgm:pt modelId="{00E53BCC-0C38-498D-B8CD-F350EC98A080}" type="pres">
      <dgm:prSet presAssocID="{E50BBA89-1A82-47B0-9B83-71EACAEE1F21}" presName="tx2" presStyleLbl="revTx" presStyleIdx="2" presStyleCnt="6" custScaleY="41429"/>
      <dgm:spPr/>
      <dgm:t>
        <a:bodyPr/>
        <a:lstStyle/>
        <a:p>
          <a:endParaRPr lang="pl-PL"/>
        </a:p>
      </dgm:t>
    </dgm:pt>
    <dgm:pt modelId="{B3651EBA-5622-4F25-9ECD-7036DBE8BF16}" type="pres">
      <dgm:prSet presAssocID="{E50BBA89-1A82-47B0-9B83-71EACAEE1F21}" presName="vert2" presStyleCnt="0"/>
      <dgm:spPr/>
    </dgm:pt>
    <dgm:pt modelId="{3DA2E76D-89CC-46B6-9D26-2D745EF42EC4}" type="pres">
      <dgm:prSet presAssocID="{E50BBA89-1A82-47B0-9B83-71EACAEE1F21}" presName="thinLine2b" presStyleLbl="callout" presStyleIdx="1" presStyleCnt="3"/>
      <dgm:spPr/>
    </dgm:pt>
    <dgm:pt modelId="{1470DB59-0B59-4E81-AF90-D1E3B7AA8597}" type="pres">
      <dgm:prSet presAssocID="{E50BBA89-1A82-47B0-9B83-71EACAEE1F21}" presName="vertSpace2b" presStyleCnt="0"/>
      <dgm:spPr/>
    </dgm:pt>
    <dgm:pt modelId="{D5CD1104-E540-4203-B442-7E2E726AAA6B}" type="pres">
      <dgm:prSet presAssocID="{8D9D43EF-3FE4-4B6D-8D5B-7CE91EA8177C}" presName="thickLine" presStyleLbl="alignNode1" presStyleIdx="1" presStyleCnt="3"/>
      <dgm:spPr/>
    </dgm:pt>
    <dgm:pt modelId="{464B0661-478A-4251-B19C-894506C55BDD}" type="pres">
      <dgm:prSet presAssocID="{8D9D43EF-3FE4-4B6D-8D5B-7CE91EA8177C}" presName="horz1" presStyleCnt="0"/>
      <dgm:spPr/>
    </dgm:pt>
    <dgm:pt modelId="{BDB28A70-4DE2-458B-B0CB-3D2F23C13E77}" type="pres">
      <dgm:prSet presAssocID="{8D9D43EF-3FE4-4B6D-8D5B-7CE91EA8177C}" presName="tx1" presStyleLbl="revTx" presStyleIdx="3" presStyleCnt="6" custScaleY="33252"/>
      <dgm:spPr/>
      <dgm:t>
        <a:bodyPr/>
        <a:lstStyle/>
        <a:p>
          <a:endParaRPr lang="pl-PL"/>
        </a:p>
      </dgm:t>
    </dgm:pt>
    <dgm:pt modelId="{31C4E008-0867-4BB3-884C-3FBB5B5B1B1D}" type="pres">
      <dgm:prSet presAssocID="{8D9D43EF-3FE4-4B6D-8D5B-7CE91EA8177C}" presName="vert1" presStyleCnt="0"/>
      <dgm:spPr/>
    </dgm:pt>
    <dgm:pt modelId="{7F612715-916E-4DBB-AC27-0302BAE29066}" type="pres">
      <dgm:prSet presAssocID="{5B2B86F9-4D1E-45D1-9BE9-1401D8B129F2}" presName="vertSpace2a" presStyleCnt="0"/>
      <dgm:spPr/>
    </dgm:pt>
    <dgm:pt modelId="{398B882B-1768-4126-B22D-B748746DE637}" type="pres">
      <dgm:prSet presAssocID="{5B2B86F9-4D1E-45D1-9BE9-1401D8B129F2}" presName="horz2" presStyleCnt="0"/>
      <dgm:spPr/>
    </dgm:pt>
    <dgm:pt modelId="{2223437D-CDCF-4A71-92A5-6F2109E612A0}" type="pres">
      <dgm:prSet presAssocID="{5B2B86F9-4D1E-45D1-9BE9-1401D8B129F2}" presName="horzSpace2" presStyleCnt="0"/>
      <dgm:spPr/>
    </dgm:pt>
    <dgm:pt modelId="{AB750406-F02B-4B60-83EC-13DE24C38A26}" type="pres">
      <dgm:prSet presAssocID="{5B2B86F9-4D1E-45D1-9BE9-1401D8B129F2}" presName="tx2" presStyleLbl="revTx" presStyleIdx="4" presStyleCnt="6" custScaleY="41094"/>
      <dgm:spPr/>
      <dgm:t>
        <a:bodyPr/>
        <a:lstStyle/>
        <a:p>
          <a:endParaRPr lang="pl-PL"/>
        </a:p>
      </dgm:t>
    </dgm:pt>
    <dgm:pt modelId="{5C591630-7CF3-4B17-8511-CAD246E2C63E}" type="pres">
      <dgm:prSet presAssocID="{5B2B86F9-4D1E-45D1-9BE9-1401D8B129F2}" presName="vert2" presStyleCnt="0"/>
      <dgm:spPr/>
    </dgm:pt>
    <dgm:pt modelId="{34930853-B3E5-45E4-93CC-7EDE4E97BFAF}" type="pres">
      <dgm:prSet presAssocID="{5B2B86F9-4D1E-45D1-9BE9-1401D8B129F2}" presName="thinLine2b" presStyleLbl="callout" presStyleIdx="2" presStyleCnt="3"/>
      <dgm:spPr/>
    </dgm:pt>
    <dgm:pt modelId="{9B15C230-6AAC-4128-936D-469886B29720}" type="pres">
      <dgm:prSet presAssocID="{5B2B86F9-4D1E-45D1-9BE9-1401D8B129F2}" presName="vertSpace2b" presStyleCnt="0"/>
      <dgm:spPr/>
    </dgm:pt>
    <dgm:pt modelId="{84A3D3AB-EC5F-4072-B2A8-8A431BA28965}" type="pres">
      <dgm:prSet presAssocID="{BD0F0FC9-3AE2-490D-A571-6E43F7F936A9}" presName="thickLine" presStyleLbl="alignNode1" presStyleIdx="2" presStyleCnt="3"/>
      <dgm:spPr/>
    </dgm:pt>
    <dgm:pt modelId="{AFE91733-B6CC-49CA-AC03-8FCB4B469228}" type="pres">
      <dgm:prSet presAssocID="{BD0F0FC9-3AE2-490D-A571-6E43F7F936A9}" presName="horz1" presStyleCnt="0"/>
      <dgm:spPr/>
    </dgm:pt>
    <dgm:pt modelId="{6876E6D5-6A06-475F-9DA4-66E1CF6831FF}" type="pres">
      <dgm:prSet presAssocID="{BD0F0FC9-3AE2-490D-A571-6E43F7F936A9}" presName="tx1" presStyleLbl="revTx" presStyleIdx="5" presStyleCnt="6"/>
      <dgm:spPr/>
      <dgm:t>
        <a:bodyPr/>
        <a:lstStyle/>
        <a:p>
          <a:endParaRPr lang="pl-PL"/>
        </a:p>
      </dgm:t>
    </dgm:pt>
    <dgm:pt modelId="{AD9DFE91-A27C-4EA0-85CA-825736BF0ABA}" type="pres">
      <dgm:prSet presAssocID="{BD0F0FC9-3AE2-490D-A571-6E43F7F936A9}" presName="vert1" presStyleCnt="0"/>
      <dgm:spPr/>
    </dgm:pt>
  </dgm:ptLst>
  <dgm:cxnLst>
    <dgm:cxn modelId="{B7B847B8-C14B-4469-A90D-EB09AC354E71}" type="presOf" srcId="{A0DF902F-18C4-44CD-827E-D057A5BA20D6}" destId="{252FB502-E74E-4690-8B9E-DBB683BC9E70}" srcOrd="0" destOrd="0" presId="urn:microsoft.com/office/officeart/2008/layout/LinedList"/>
    <dgm:cxn modelId="{61944B24-BC63-4017-A0D1-A80FD05B0D86}" srcId="{E0B199C5-0735-43B0-BD4D-0F0BA14BDF1C}" destId="{E50BBA89-1A82-47B0-9B83-71EACAEE1F21}" srcOrd="1" destOrd="0" parTransId="{3D20AC14-2189-46CB-854B-68604A5DB71A}" sibTransId="{4B263D25-A866-4736-A5C7-74E9C53518CC}"/>
    <dgm:cxn modelId="{E7A860C7-0597-4095-A775-EB8E547F2171}" type="presOf" srcId="{BD0F0FC9-3AE2-490D-A571-6E43F7F936A9}" destId="{6876E6D5-6A06-475F-9DA4-66E1CF6831FF}" srcOrd="0" destOrd="0" presId="urn:microsoft.com/office/officeart/2008/layout/LinedList"/>
    <dgm:cxn modelId="{66577855-6E38-478C-8990-C0E3D0732097}" srcId="{A0DF902F-18C4-44CD-827E-D057A5BA20D6}" destId="{BD0F0FC9-3AE2-490D-A571-6E43F7F936A9}" srcOrd="2" destOrd="0" parTransId="{4C691D82-205C-44F4-A13D-394AC30CDD05}" sibTransId="{43E15A0B-E07C-4CA9-901A-2F1047FC9BBD}"/>
    <dgm:cxn modelId="{CBE96F21-8A95-4D4C-BD6A-1CF5E8CC9674}" type="presOf" srcId="{E50BBA89-1A82-47B0-9B83-71EACAEE1F21}" destId="{00E53BCC-0C38-498D-B8CD-F350EC98A080}" srcOrd="0" destOrd="0" presId="urn:microsoft.com/office/officeart/2008/layout/LinedList"/>
    <dgm:cxn modelId="{DCF57946-7CC1-43C4-BF10-4AB36631CDC2}" srcId="{A0DF902F-18C4-44CD-827E-D057A5BA20D6}" destId="{8D9D43EF-3FE4-4B6D-8D5B-7CE91EA8177C}" srcOrd="1" destOrd="0" parTransId="{95D6B407-7524-4FE8-827E-E5F224B25F4A}" sibTransId="{0FE907D1-9997-4A11-B968-69B84646DB09}"/>
    <dgm:cxn modelId="{C3C52EA0-343E-434B-B59E-A09390F130D3}" srcId="{A0DF902F-18C4-44CD-827E-D057A5BA20D6}" destId="{E0B199C5-0735-43B0-BD4D-0F0BA14BDF1C}" srcOrd="0" destOrd="0" parTransId="{BBB47CD5-25BE-4309-B2D0-1F45A99DA295}" sibTransId="{A70A2E24-C198-45E0-8B00-397F5BAEC1D9}"/>
    <dgm:cxn modelId="{762B7490-02FA-4B4F-83E6-0E6FFD375F27}" srcId="{8D9D43EF-3FE4-4B6D-8D5B-7CE91EA8177C}" destId="{5B2B86F9-4D1E-45D1-9BE9-1401D8B129F2}" srcOrd="0" destOrd="0" parTransId="{41ECB8FB-1D86-475E-BE0A-35ECEE71BF95}" sibTransId="{0CBA006C-A638-44C7-B638-ADAC5CDECB3B}"/>
    <dgm:cxn modelId="{44A7C33A-CA91-490C-AB36-EE9CF0931B59}" type="presOf" srcId="{E0B199C5-0735-43B0-BD4D-0F0BA14BDF1C}" destId="{664A0FF7-6A92-4AB4-9A90-F1D31DD5742D}" srcOrd="0" destOrd="0" presId="urn:microsoft.com/office/officeart/2008/layout/LinedList"/>
    <dgm:cxn modelId="{64FD3B0F-3022-48E5-BA51-8E76FDF3F43B}" type="presOf" srcId="{8D9D43EF-3FE4-4B6D-8D5B-7CE91EA8177C}" destId="{BDB28A70-4DE2-458B-B0CB-3D2F23C13E77}" srcOrd="0" destOrd="0" presId="urn:microsoft.com/office/officeart/2008/layout/LinedList"/>
    <dgm:cxn modelId="{766F3181-65C6-46D3-BECD-4781A9252850}" type="presOf" srcId="{D9315D98-A20D-4A01-A62A-2FD85A075C7B}" destId="{4A4A1B2C-FDCB-47D8-8B87-2C5E9B5FFE0C}" srcOrd="0" destOrd="0" presId="urn:microsoft.com/office/officeart/2008/layout/LinedList"/>
    <dgm:cxn modelId="{2A82F23A-AFE6-4189-BCB9-67E95F0B474F}" srcId="{E0B199C5-0735-43B0-BD4D-0F0BA14BDF1C}" destId="{D9315D98-A20D-4A01-A62A-2FD85A075C7B}" srcOrd="0" destOrd="0" parTransId="{EFF4A915-558B-452E-A4B9-4B683EC79516}" sibTransId="{C9944F5D-4531-4E4B-A5D4-C0559F8D747F}"/>
    <dgm:cxn modelId="{8A481D8B-2BA5-4ABB-B2CE-43B1F1EA3968}" type="presOf" srcId="{5B2B86F9-4D1E-45D1-9BE9-1401D8B129F2}" destId="{AB750406-F02B-4B60-83EC-13DE24C38A26}" srcOrd="0" destOrd="0" presId="urn:microsoft.com/office/officeart/2008/layout/LinedList"/>
    <dgm:cxn modelId="{8EB781A7-0510-4729-8FC7-EAD212575B35}" type="presParOf" srcId="{252FB502-E74E-4690-8B9E-DBB683BC9E70}" destId="{53498230-17D5-4001-89F3-30161491F136}" srcOrd="0" destOrd="0" presId="urn:microsoft.com/office/officeart/2008/layout/LinedList"/>
    <dgm:cxn modelId="{3248C624-D210-4F24-9679-ED7FFBB0E84A}" type="presParOf" srcId="{252FB502-E74E-4690-8B9E-DBB683BC9E70}" destId="{5F3D60D8-E31A-4E13-9483-754035EE0865}" srcOrd="1" destOrd="0" presId="urn:microsoft.com/office/officeart/2008/layout/LinedList"/>
    <dgm:cxn modelId="{20232E7B-0FAE-496B-8499-0788F5862769}" type="presParOf" srcId="{5F3D60D8-E31A-4E13-9483-754035EE0865}" destId="{664A0FF7-6A92-4AB4-9A90-F1D31DD5742D}" srcOrd="0" destOrd="0" presId="urn:microsoft.com/office/officeart/2008/layout/LinedList"/>
    <dgm:cxn modelId="{2EB02F45-C5B8-40D9-BE2B-8819737342FA}" type="presParOf" srcId="{5F3D60D8-E31A-4E13-9483-754035EE0865}" destId="{8D351AE0-8D6A-479E-B738-70F38E006F01}" srcOrd="1" destOrd="0" presId="urn:microsoft.com/office/officeart/2008/layout/LinedList"/>
    <dgm:cxn modelId="{BBB65D5A-9C91-455C-BF3A-D707BBDDB26D}" type="presParOf" srcId="{8D351AE0-8D6A-479E-B738-70F38E006F01}" destId="{34E3AD89-E122-4942-87C5-8880E16C388B}" srcOrd="0" destOrd="0" presId="urn:microsoft.com/office/officeart/2008/layout/LinedList"/>
    <dgm:cxn modelId="{F35E8BDF-E74F-44E3-A00A-80C690CC0AB7}" type="presParOf" srcId="{8D351AE0-8D6A-479E-B738-70F38E006F01}" destId="{E0DFEA96-B689-4E2B-AA47-27F271DA96C1}" srcOrd="1" destOrd="0" presId="urn:microsoft.com/office/officeart/2008/layout/LinedList"/>
    <dgm:cxn modelId="{96016216-FCB8-483F-8D87-666C0B72EA21}" type="presParOf" srcId="{E0DFEA96-B689-4E2B-AA47-27F271DA96C1}" destId="{CBF2C10F-733A-473E-AB25-434B7378EDBB}" srcOrd="0" destOrd="0" presId="urn:microsoft.com/office/officeart/2008/layout/LinedList"/>
    <dgm:cxn modelId="{39A66448-5F5F-4615-BDA1-CBBA2320AAE4}" type="presParOf" srcId="{E0DFEA96-B689-4E2B-AA47-27F271DA96C1}" destId="{4A4A1B2C-FDCB-47D8-8B87-2C5E9B5FFE0C}" srcOrd="1" destOrd="0" presId="urn:microsoft.com/office/officeart/2008/layout/LinedList"/>
    <dgm:cxn modelId="{3292CA78-DD81-4431-A903-4CA68C9BD897}" type="presParOf" srcId="{E0DFEA96-B689-4E2B-AA47-27F271DA96C1}" destId="{B869E326-0F42-4EE2-80EC-8DCFA800D965}" srcOrd="2" destOrd="0" presId="urn:microsoft.com/office/officeart/2008/layout/LinedList"/>
    <dgm:cxn modelId="{CEBA842C-9104-4A18-B3CD-A12C36E51408}" type="presParOf" srcId="{8D351AE0-8D6A-479E-B738-70F38E006F01}" destId="{8956319F-B6F0-443A-878A-C664F4895768}" srcOrd="2" destOrd="0" presId="urn:microsoft.com/office/officeart/2008/layout/LinedList"/>
    <dgm:cxn modelId="{C8AA286B-845C-45F8-B35B-EA50D5664976}" type="presParOf" srcId="{8D351AE0-8D6A-479E-B738-70F38E006F01}" destId="{5B52F8AF-FE53-4A6A-89DE-B987695A2485}" srcOrd="3" destOrd="0" presId="urn:microsoft.com/office/officeart/2008/layout/LinedList"/>
    <dgm:cxn modelId="{C6C30224-484C-4F24-9093-AADB74D5CB06}" type="presParOf" srcId="{8D351AE0-8D6A-479E-B738-70F38E006F01}" destId="{DBB402E3-1184-4B4B-9584-9A353C8B2A33}" srcOrd="4" destOrd="0" presId="urn:microsoft.com/office/officeart/2008/layout/LinedList"/>
    <dgm:cxn modelId="{0403FF4E-78B7-447C-9705-5CA822E1CB68}" type="presParOf" srcId="{DBB402E3-1184-4B4B-9584-9A353C8B2A33}" destId="{5E8F6634-3BD0-4B82-B04B-3D9E255C629F}" srcOrd="0" destOrd="0" presId="urn:microsoft.com/office/officeart/2008/layout/LinedList"/>
    <dgm:cxn modelId="{B94FF3C7-18FA-4F48-B463-552324170062}" type="presParOf" srcId="{DBB402E3-1184-4B4B-9584-9A353C8B2A33}" destId="{00E53BCC-0C38-498D-B8CD-F350EC98A080}" srcOrd="1" destOrd="0" presId="urn:microsoft.com/office/officeart/2008/layout/LinedList"/>
    <dgm:cxn modelId="{BBB2BB38-9045-4299-8F7C-CED0CFC72041}" type="presParOf" srcId="{DBB402E3-1184-4B4B-9584-9A353C8B2A33}" destId="{B3651EBA-5622-4F25-9ECD-7036DBE8BF16}" srcOrd="2" destOrd="0" presId="urn:microsoft.com/office/officeart/2008/layout/LinedList"/>
    <dgm:cxn modelId="{6C7059E6-7825-442D-A0A2-66F70C3EF92D}" type="presParOf" srcId="{8D351AE0-8D6A-479E-B738-70F38E006F01}" destId="{3DA2E76D-89CC-46B6-9D26-2D745EF42EC4}" srcOrd="5" destOrd="0" presId="urn:microsoft.com/office/officeart/2008/layout/LinedList"/>
    <dgm:cxn modelId="{38E2BDA8-B94B-4F81-954E-AB3F899A518D}" type="presParOf" srcId="{8D351AE0-8D6A-479E-B738-70F38E006F01}" destId="{1470DB59-0B59-4E81-AF90-D1E3B7AA8597}" srcOrd="6" destOrd="0" presId="urn:microsoft.com/office/officeart/2008/layout/LinedList"/>
    <dgm:cxn modelId="{4F1A00AE-BAD1-41F1-9721-C1400DE444FA}" type="presParOf" srcId="{252FB502-E74E-4690-8B9E-DBB683BC9E70}" destId="{D5CD1104-E540-4203-B442-7E2E726AAA6B}" srcOrd="2" destOrd="0" presId="urn:microsoft.com/office/officeart/2008/layout/LinedList"/>
    <dgm:cxn modelId="{8638729A-4426-4EA6-80EA-70F12D6A1EF3}" type="presParOf" srcId="{252FB502-E74E-4690-8B9E-DBB683BC9E70}" destId="{464B0661-478A-4251-B19C-894506C55BDD}" srcOrd="3" destOrd="0" presId="urn:microsoft.com/office/officeart/2008/layout/LinedList"/>
    <dgm:cxn modelId="{961AAF09-D36E-4BCB-9D17-E9D14E3D85A2}" type="presParOf" srcId="{464B0661-478A-4251-B19C-894506C55BDD}" destId="{BDB28A70-4DE2-458B-B0CB-3D2F23C13E77}" srcOrd="0" destOrd="0" presId="urn:microsoft.com/office/officeart/2008/layout/LinedList"/>
    <dgm:cxn modelId="{F3B30BB9-1334-4EB5-9B13-22F524E2FC72}" type="presParOf" srcId="{464B0661-478A-4251-B19C-894506C55BDD}" destId="{31C4E008-0867-4BB3-884C-3FBB5B5B1B1D}" srcOrd="1" destOrd="0" presId="urn:microsoft.com/office/officeart/2008/layout/LinedList"/>
    <dgm:cxn modelId="{B6783E25-F3D3-4B7F-AA6D-F2F3DAC7423D}" type="presParOf" srcId="{31C4E008-0867-4BB3-884C-3FBB5B5B1B1D}" destId="{7F612715-916E-4DBB-AC27-0302BAE29066}" srcOrd="0" destOrd="0" presId="urn:microsoft.com/office/officeart/2008/layout/LinedList"/>
    <dgm:cxn modelId="{4EBEA824-35B0-4A2B-B143-7D9EAE0CC630}" type="presParOf" srcId="{31C4E008-0867-4BB3-884C-3FBB5B5B1B1D}" destId="{398B882B-1768-4126-B22D-B748746DE637}" srcOrd="1" destOrd="0" presId="urn:microsoft.com/office/officeart/2008/layout/LinedList"/>
    <dgm:cxn modelId="{D95AA11B-81A0-4889-B000-8EECE1B433F5}" type="presParOf" srcId="{398B882B-1768-4126-B22D-B748746DE637}" destId="{2223437D-CDCF-4A71-92A5-6F2109E612A0}" srcOrd="0" destOrd="0" presId="urn:microsoft.com/office/officeart/2008/layout/LinedList"/>
    <dgm:cxn modelId="{BF680440-AAE9-4911-962F-2C00FEC43223}" type="presParOf" srcId="{398B882B-1768-4126-B22D-B748746DE637}" destId="{AB750406-F02B-4B60-83EC-13DE24C38A26}" srcOrd="1" destOrd="0" presId="urn:microsoft.com/office/officeart/2008/layout/LinedList"/>
    <dgm:cxn modelId="{CBB86E07-C459-4DD0-BD8C-35FD6104CAF5}" type="presParOf" srcId="{398B882B-1768-4126-B22D-B748746DE637}" destId="{5C591630-7CF3-4B17-8511-CAD246E2C63E}" srcOrd="2" destOrd="0" presId="urn:microsoft.com/office/officeart/2008/layout/LinedList"/>
    <dgm:cxn modelId="{A9325C02-C78E-4F00-92B2-5580973102AC}" type="presParOf" srcId="{31C4E008-0867-4BB3-884C-3FBB5B5B1B1D}" destId="{34930853-B3E5-45E4-93CC-7EDE4E97BFAF}" srcOrd="2" destOrd="0" presId="urn:microsoft.com/office/officeart/2008/layout/LinedList"/>
    <dgm:cxn modelId="{A1E437D8-9CF6-4518-AB25-18BE68F7E4B1}" type="presParOf" srcId="{31C4E008-0867-4BB3-884C-3FBB5B5B1B1D}" destId="{9B15C230-6AAC-4128-936D-469886B29720}" srcOrd="3" destOrd="0" presId="urn:microsoft.com/office/officeart/2008/layout/LinedList"/>
    <dgm:cxn modelId="{50284695-1531-4B51-B17F-A6E013CA2EDA}" type="presParOf" srcId="{252FB502-E74E-4690-8B9E-DBB683BC9E70}" destId="{84A3D3AB-EC5F-4072-B2A8-8A431BA28965}" srcOrd="4" destOrd="0" presId="urn:microsoft.com/office/officeart/2008/layout/LinedList"/>
    <dgm:cxn modelId="{4CAC4C95-D5C4-4610-B0D2-90C2837C25B4}" type="presParOf" srcId="{252FB502-E74E-4690-8B9E-DBB683BC9E70}" destId="{AFE91733-B6CC-49CA-AC03-8FCB4B469228}" srcOrd="5" destOrd="0" presId="urn:microsoft.com/office/officeart/2008/layout/LinedList"/>
    <dgm:cxn modelId="{E3E1E998-79C0-49D9-B4C9-19E16531C443}" type="presParOf" srcId="{AFE91733-B6CC-49CA-AC03-8FCB4B469228}" destId="{6876E6D5-6A06-475F-9DA4-66E1CF6831FF}" srcOrd="0" destOrd="0" presId="urn:microsoft.com/office/officeart/2008/layout/LinedList"/>
    <dgm:cxn modelId="{CE1F215D-CC77-4717-A2B5-195410ECC76F}" type="presParOf" srcId="{AFE91733-B6CC-49CA-AC03-8FCB4B469228}" destId="{AD9DFE91-A27C-4EA0-85CA-825736BF0ABA}" srcOrd="1" destOrd="0" presId="urn:microsoft.com/office/officeart/2008/layout/Lin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DF902F-18C4-44CD-827E-D057A5BA20D6}"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pl-PL"/>
        </a:p>
      </dgm:t>
    </dgm:pt>
    <dgm:pt modelId="{E0B199C5-0735-43B0-BD4D-0F0BA14BDF1C}">
      <dgm:prSet custT="1"/>
      <dgm:spPr/>
      <dgm:t>
        <a:bodyPr/>
        <a:lstStyle/>
        <a:p>
          <a:pPr rtl="0"/>
          <a:r>
            <a:rPr lang="pl-PL" sz="1800" u="sng" dirty="0" smtClean="0"/>
            <a:t>Poziom krajowy:</a:t>
          </a:r>
          <a:endParaRPr lang="pl-PL" sz="1800" u="sng" dirty="0"/>
        </a:p>
      </dgm:t>
    </dgm:pt>
    <dgm:pt modelId="{BBB47CD5-25BE-4309-B2D0-1F45A99DA295}" type="parTrans" cxnId="{C3C52EA0-343E-434B-B59E-A09390F130D3}">
      <dgm:prSet/>
      <dgm:spPr/>
      <dgm:t>
        <a:bodyPr/>
        <a:lstStyle/>
        <a:p>
          <a:endParaRPr lang="pl-PL"/>
        </a:p>
      </dgm:t>
    </dgm:pt>
    <dgm:pt modelId="{A70A2E24-C198-45E0-8B00-397F5BAEC1D9}" type="sibTrans" cxnId="{C3C52EA0-343E-434B-B59E-A09390F130D3}">
      <dgm:prSet/>
      <dgm:spPr/>
      <dgm:t>
        <a:bodyPr/>
        <a:lstStyle/>
        <a:p>
          <a:endParaRPr lang="pl-PL"/>
        </a:p>
      </dgm:t>
    </dgm:pt>
    <dgm:pt modelId="{D9315D98-A20D-4A01-A62A-2FD85A075C7B}">
      <dgm:prSet custT="1"/>
      <dgm:spPr/>
      <dgm:t>
        <a:bodyPr/>
        <a:lstStyle/>
        <a:p>
          <a:r>
            <a:rPr lang="pl-PL" sz="1400" b="1" dirty="0" smtClean="0">
              <a:latin typeface="+mn-lt"/>
            </a:rPr>
            <a:t>Narodowy Program Zwalczania Chorób Nowotworowych</a:t>
          </a:r>
          <a:endParaRPr lang="pl-PL" sz="1400" b="1" dirty="0">
            <a:latin typeface="+mn-lt"/>
          </a:endParaRPr>
        </a:p>
      </dgm:t>
    </dgm:pt>
    <dgm:pt modelId="{EFF4A915-558B-452E-A4B9-4B683EC79516}" type="parTrans" cxnId="{2A82F23A-AFE6-4189-BCB9-67E95F0B474F}">
      <dgm:prSet/>
      <dgm:spPr/>
      <dgm:t>
        <a:bodyPr/>
        <a:lstStyle/>
        <a:p>
          <a:endParaRPr lang="pl-PL"/>
        </a:p>
      </dgm:t>
    </dgm:pt>
    <dgm:pt modelId="{C9944F5D-4531-4E4B-A5D4-C0559F8D747F}" type="sibTrans" cxnId="{2A82F23A-AFE6-4189-BCB9-67E95F0B474F}">
      <dgm:prSet/>
      <dgm:spPr/>
      <dgm:t>
        <a:bodyPr/>
        <a:lstStyle/>
        <a:p>
          <a:endParaRPr lang="pl-PL"/>
        </a:p>
      </dgm:t>
    </dgm:pt>
    <dgm:pt modelId="{E50BBA89-1A82-47B0-9B83-71EACAEE1F21}">
      <dgm:prSet custT="1"/>
      <dgm:spPr/>
      <dgm:t>
        <a:bodyPr/>
        <a:lstStyle/>
        <a:p>
          <a:r>
            <a:rPr lang="pl-PL" sz="1400" b="1" dirty="0" smtClean="0">
              <a:latin typeface="+mn-lt"/>
            </a:rPr>
            <a:t>Program Ochrony Zdrowia Psychicznego</a:t>
          </a:r>
          <a:endParaRPr lang="pl-PL" sz="1400" b="1" dirty="0">
            <a:latin typeface="+mn-lt"/>
          </a:endParaRPr>
        </a:p>
      </dgm:t>
    </dgm:pt>
    <dgm:pt modelId="{3D20AC14-2189-46CB-854B-68604A5DB71A}" type="parTrans" cxnId="{61944B24-BC63-4017-A0D1-A80FD05B0D86}">
      <dgm:prSet/>
      <dgm:spPr/>
      <dgm:t>
        <a:bodyPr/>
        <a:lstStyle/>
        <a:p>
          <a:endParaRPr lang="pl-PL"/>
        </a:p>
      </dgm:t>
    </dgm:pt>
    <dgm:pt modelId="{4B263D25-A866-4736-A5C7-74E9C53518CC}" type="sibTrans" cxnId="{61944B24-BC63-4017-A0D1-A80FD05B0D86}">
      <dgm:prSet/>
      <dgm:spPr/>
      <dgm:t>
        <a:bodyPr/>
        <a:lstStyle/>
        <a:p>
          <a:endParaRPr lang="pl-PL"/>
        </a:p>
      </dgm:t>
    </dgm:pt>
    <dgm:pt modelId="{B251BD17-ECAA-44A8-AE1F-39401CAEE30D}">
      <dgm:prSet custT="1"/>
      <dgm:spPr/>
      <dgm:t>
        <a:bodyPr/>
        <a:lstStyle/>
        <a:p>
          <a:r>
            <a:rPr lang="pl-PL" sz="1400" b="1" dirty="0" smtClean="0">
              <a:latin typeface="+mn-lt"/>
            </a:rPr>
            <a:t>Narodowy Program Przeciwdziałania Chorobom Cywilizacyjnym</a:t>
          </a:r>
          <a:endParaRPr lang="pl-PL" sz="1400" b="1" dirty="0">
            <a:latin typeface="+mn-lt"/>
          </a:endParaRPr>
        </a:p>
      </dgm:t>
    </dgm:pt>
    <dgm:pt modelId="{1CBCC931-8989-4E2A-AEB8-483EBE7A387E}" type="parTrans" cxnId="{9744C15E-101C-46D3-BF05-F9B5ACB44226}">
      <dgm:prSet/>
      <dgm:spPr/>
      <dgm:t>
        <a:bodyPr/>
        <a:lstStyle/>
        <a:p>
          <a:endParaRPr lang="pl-PL"/>
        </a:p>
      </dgm:t>
    </dgm:pt>
    <dgm:pt modelId="{60693617-6A83-41FF-AB47-8A6D7CCC37D7}" type="sibTrans" cxnId="{9744C15E-101C-46D3-BF05-F9B5ACB44226}">
      <dgm:prSet/>
      <dgm:spPr/>
      <dgm:t>
        <a:bodyPr/>
        <a:lstStyle/>
        <a:p>
          <a:endParaRPr lang="pl-PL"/>
        </a:p>
      </dgm:t>
    </dgm:pt>
    <dgm:pt modelId="{3FA86664-0D41-4F6A-8F54-43FACC5CD8F5}">
      <dgm:prSet custT="1"/>
      <dgm:spPr/>
      <dgm:t>
        <a:bodyPr/>
        <a:lstStyle/>
        <a:p>
          <a:r>
            <a:rPr lang="pl-PL" sz="1400" b="1" dirty="0" smtClean="0">
              <a:latin typeface="+mn-lt"/>
            </a:rPr>
            <a:t>Narodowy Program Rozwoju Medycyny Transplantacyjnej na lata 2011-2020</a:t>
          </a:r>
          <a:endParaRPr lang="pl-PL" sz="1400" b="1" dirty="0">
            <a:latin typeface="+mn-lt"/>
          </a:endParaRPr>
        </a:p>
      </dgm:t>
    </dgm:pt>
    <dgm:pt modelId="{7C7FA83E-5A8A-4E95-9FBD-2C3D323FA138}" type="parTrans" cxnId="{9A876239-104A-4AD0-9CDC-C6E3034C771A}">
      <dgm:prSet/>
      <dgm:spPr/>
      <dgm:t>
        <a:bodyPr/>
        <a:lstStyle/>
        <a:p>
          <a:endParaRPr lang="pl-PL"/>
        </a:p>
      </dgm:t>
    </dgm:pt>
    <dgm:pt modelId="{38D4BEC3-7E9F-4C9F-A5FC-7745F8E90C05}" type="sibTrans" cxnId="{9A876239-104A-4AD0-9CDC-C6E3034C771A}">
      <dgm:prSet/>
      <dgm:spPr/>
      <dgm:t>
        <a:bodyPr/>
        <a:lstStyle/>
        <a:p>
          <a:endParaRPr lang="pl-PL"/>
        </a:p>
      </dgm:t>
    </dgm:pt>
    <dgm:pt modelId="{9EC8BB74-1129-4554-87C7-C020241538E6}">
      <dgm:prSet custT="1"/>
      <dgm:spPr/>
      <dgm:t>
        <a:bodyPr/>
        <a:lstStyle/>
        <a:p>
          <a:r>
            <a:rPr lang="pl-PL" sz="1400" b="1" dirty="0" smtClean="0">
              <a:latin typeface="+mn-lt"/>
            </a:rPr>
            <a:t>Narodowy Program Wyrównywania Dostępności do Profilaktyki i Leczenia Chorób Układu Sercowo-Naczyniowego na lata 2013-2016 POLKARD</a:t>
          </a:r>
          <a:endParaRPr lang="pl-PL" sz="1400" b="1" dirty="0">
            <a:latin typeface="+mn-lt"/>
          </a:endParaRPr>
        </a:p>
      </dgm:t>
    </dgm:pt>
    <dgm:pt modelId="{6967FF8D-AAF2-4329-9840-70AF3F949427}" type="parTrans" cxnId="{7F9F8F56-60CB-494E-93A2-05FB13E79B50}">
      <dgm:prSet/>
      <dgm:spPr/>
      <dgm:t>
        <a:bodyPr/>
        <a:lstStyle/>
        <a:p>
          <a:endParaRPr lang="pl-PL"/>
        </a:p>
      </dgm:t>
    </dgm:pt>
    <dgm:pt modelId="{00CF886C-02BD-4BDE-A67C-273E0EA493EB}" type="sibTrans" cxnId="{7F9F8F56-60CB-494E-93A2-05FB13E79B50}">
      <dgm:prSet/>
      <dgm:spPr/>
      <dgm:t>
        <a:bodyPr/>
        <a:lstStyle/>
        <a:p>
          <a:endParaRPr lang="pl-PL"/>
        </a:p>
      </dgm:t>
    </dgm:pt>
    <dgm:pt modelId="{08E67DA3-DCE4-4433-B261-B43BF5FE3F87}">
      <dgm:prSet custT="1"/>
      <dgm:spPr/>
      <dgm:t>
        <a:bodyPr/>
        <a:lstStyle/>
        <a:p>
          <a:r>
            <a:rPr lang="pl-PL" sz="1400" b="1" dirty="0" smtClean="0">
              <a:latin typeface="+mn-lt"/>
            </a:rPr>
            <a:t>Program badań przesiewowych noworodków w Polsce</a:t>
          </a:r>
          <a:endParaRPr lang="pl-PL" sz="1400" b="1" dirty="0">
            <a:latin typeface="+mn-lt"/>
          </a:endParaRPr>
        </a:p>
      </dgm:t>
    </dgm:pt>
    <dgm:pt modelId="{6A7EB9A0-25F3-4BA8-8F7D-A44875265474}" type="parTrans" cxnId="{6E6F2157-80F9-4AE1-9B62-A235897532F1}">
      <dgm:prSet/>
      <dgm:spPr/>
      <dgm:t>
        <a:bodyPr/>
        <a:lstStyle/>
        <a:p>
          <a:endParaRPr lang="pl-PL"/>
        </a:p>
      </dgm:t>
    </dgm:pt>
    <dgm:pt modelId="{03422A6B-9549-4060-8C46-10F9DA881FAA}" type="sibTrans" cxnId="{6E6F2157-80F9-4AE1-9B62-A235897532F1}">
      <dgm:prSet/>
      <dgm:spPr/>
      <dgm:t>
        <a:bodyPr/>
        <a:lstStyle/>
        <a:p>
          <a:endParaRPr lang="pl-PL"/>
        </a:p>
      </dgm:t>
    </dgm:pt>
    <dgm:pt modelId="{3FAAA798-4602-4960-88CC-B199883FF52B}">
      <dgm:prSet custT="1"/>
      <dgm:spPr/>
      <dgm:t>
        <a:bodyPr/>
        <a:lstStyle/>
        <a:p>
          <a:r>
            <a:rPr lang="pl-PL" sz="1400" b="1" dirty="0" smtClean="0">
              <a:latin typeface="+mn-lt"/>
            </a:rPr>
            <a:t>Program kompleksowej diagnostyki i terapii wewnątrzmacicznej </a:t>
          </a:r>
          <a:r>
            <a:rPr lang="pl-PL" sz="1400" dirty="0" smtClean="0">
              <a:latin typeface="+mn-lt"/>
            </a:rPr>
            <a:t>w profilaktyce następstw i powikłań i wad rozwojowych i chorób płodu jako element poprawy stanu zdrowia płodów i noworodków</a:t>
          </a:r>
          <a:endParaRPr lang="pl-PL" sz="1400" dirty="0">
            <a:latin typeface="+mn-lt"/>
          </a:endParaRPr>
        </a:p>
      </dgm:t>
    </dgm:pt>
    <dgm:pt modelId="{50C387E0-F689-4F72-ADA1-620EDF042A1D}" type="parTrans" cxnId="{7EB0D71C-BC0C-477C-B9A1-E410A1C0104D}">
      <dgm:prSet/>
      <dgm:spPr/>
      <dgm:t>
        <a:bodyPr/>
        <a:lstStyle/>
        <a:p>
          <a:endParaRPr lang="pl-PL"/>
        </a:p>
      </dgm:t>
    </dgm:pt>
    <dgm:pt modelId="{32D5DA1F-48E6-4184-82FE-8DC67C29B75E}" type="sibTrans" cxnId="{7EB0D71C-BC0C-477C-B9A1-E410A1C0104D}">
      <dgm:prSet/>
      <dgm:spPr/>
      <dgm:t>
        <a:bodyPr/>
        <a:lstStyle/>
        <a:p>
          <a:endParaRPr lang="pl-PL"/>
        </a:p>
      </dgm:t>
    </dgm:pt>
    <dgm:pt modelId="{8CE752D6-51D2-48E6-ACA9-099A95E10B0D}">
      <dgm:prSet custT="1"/>
      <dgm:spPr>
        <a:blipFill rotWithShape="0">
          <a:blip xmlns:r="http://schemas.openxmlformats.org/officeDocument/2006/relationships" r:embed="rId1"/>
          <a:stretch>
            <a:fillRect/>
          </a:stretch>
        </a:blipFill>
      </dgm:spPr>
      <dgm:t>
        <a:bodyPr/>
        <a:lstStyle/>
        <a:p>
          <a:endParaRPr lang="pl-PL" sz="1400" dirty="0">
            <a:latin typeface="+mn-lt"/>
          </a:endParaRPr>
        </a:p>
      </dgm:t>
    </dgm:pt>
    <dgm:pt modelId="{55939EC1-E280-45D1-9021-2130B4C8BBCF}" type="parTrans" cxnId="{CE15F5A4-03E0-4605-8BFE-CB33F3559256}">
      <dgm:prSet/>
      <dgm:spPr/>
      <dgm:t>
        <a:bodyPr/>
        <a:lstStyle/>
        <a:p>
          <a:endParaRPr lang="pl-PL"/>
        </a:p>
      </dgm:t>
    </dgm:pt>
    <dgm:pt modelId="{2EB5FFF1-B36F-4236-8B1A-68448049A316}" type="sibTrans" cxnId="{CE15F5A4-03E0-4605-8BFE-CB33F3559256}">
      <dgm:prSet/>
      <dgm:spPr/>
      <dgm:t>
        <a:bodyPr/>
        <a:lstStyle/>
        <a:p>
          <a:endParaRPr lang="pl-PL"/>
        </a:p>
      </dgm:t>
    </dgm:pt>
    <dgm:pt modelId="{252FB502-E74E-4690-8B9E-DBB683BC9E70}" type="pres">
      <dgm:prSet presAssocID="{A0DF902F-18C4-44CD-827E-D057A5BA20D6}" presName="vert0" presStyleCnt="0">
        <dgm:presLayoutVars>
          <dgm:dir/>
          <dgm:animOne val="branch"/>
          <dgm:animLvl val="lvl"/>
        </dgm:presLayoutVars>
      </dgm:prSet>
      <dgm:spPr/>
      <dgm:t>
        <a:bodyPr/>
        <a:lstStyle/>
        <a:p>
          <a:endParaRPr lang="pl-PL"/>
        </a:p>
      </dgm:t>
    </dgm:pt>
    <dgm:pt modelId="{53498230-17D5-4001-89F3-30161491F136}" type="pres">
      <dgm:prSet presAssocID="{E0B199C5-0735-43B0-BD4D-0F0BA14BDF1C}" presName="thickLine" presStyleLbl="alignNode1" presStyleIdx="0" presStyleCnt="1" custFlipVert="1" custSzY="45720" custLinFactNeighborX="59" custLinFactNeighborY="2917"/>
      <dgm:spPr/>
    </dgm:pt>
    <dgm:pt modelId="{5F3D60D8-E31A-4E13-9483-754035EE0865}" type="pres">
      <dgm:prSet presAssocID="{E0B199C5-0735-43B0-BD4D-0F0BA14BDF1C}" presName="horz1" presStyleCnt="0"/>
      <dgm:spPr/>
    </dgm:pt>
    <dgm:pt modelId="{664A0FF7-6A92-4AB4-9A90-F1D31DD5742D}" type="pres">
      <dgm:prSet presAssocID="{E0B199C5-0735-43B0-BD4D-0F0BA14BDF1C}" presName="tx1" presStyleLbl="revTx" presStyleIdx="0" presStyleCnt="9" custScaleY="70533" custLinFactNeighborY="10134"/>
      <dgm:spPr/>
      <dgm:t>
        <a:bodyPr/>
        <a:lstStyle/>
        <a:p>
          <a:endParaRPr lang="pl-PL"/>
        </a:p>
      </dgm:t>
    </dgm:pt>
    <dgm:pt modelId="{8D351AE0-8D6A-479E-B738-70F38E006F01}" type="pres">
      <dgm:prSet presAssocID="{E0B199C5-0735-43B0-BD4D-0F0BA14BDF1C}" presName="vert1" presStyleCnt="0"/>
      <dgm:spPr/>
    </dgm:pt>
    <dgm:pt modelId="{34E3AD89-E122-4942-87C5-8880E16C388B}" type="pres">
      <dgm:prSet presAssocID="{D9315D98-A20D-4A01-A62A-2FD85A075C7B}" presName="vertSpace2a" presStyleCnt="0"/>
      <dgm:spPr/>
    </dgm:pt>
    <dgm:pt modelId="{E0DFEA96-B689-4E2B-AA47-27F271DA96C1}" type="pres">
      <dgm:prSet presAssocID="{D9315D98-A20D-4A01-A62A-2FD85A075C7B}" presName="horz2" presStyleCnt="0"/>
      <dgm:spPr/>
    </dgm:pt>
    <dgm:pt modelId="{CBF2C10F-733A-473E-AB25-434B7378EDBB}" type="pres">
      <dgm:prSet presAssocID="{D9315D98-A20D-4A01-A62A-2FD85A075C7B}" presName="horzSpace2" presStyleCnt="0"/>
      <dgm:spPr/>
    </dgm:pt>
    <dgm:pt modelId="{4A4A1B2C-FDCB-47D8-8B87-2C5E9B5FFE0C}" type="pres">
      <dgm:prSet presAssocID="{D9315D98-A20D-4A01-A62A-2FD85A075C7B}" presName="tx2" presStyleLbl="revTx" presStyleIdx="1" presStyleCnt="9" custScaleY="51818" custLinFactNeighborX="308" custLinFactNeighborY="8121"/>
      <dgm:spPr/>
      <dgm:t>
        <a:bodyPr/>
        <a:lstStyle/>
        <a:p>
          <a:endParaRPr lang="pl-PL"/>
        </a:p>
      </dgm:t>
    </dgm:pt>
    <dgm:pt modelId="{B869E326-0F42-4EE2-80EC-8DCFA800D965}" type="pres">
      <dgm:prSet presAssocID="{D9315D98-A20D-4A01-A62A-2FD85A075C7B}" presName="vert2" presStyleCnt="0"/>
      <dgm:spPr/>
    </dgm:pt>
    <dgm:pt modelId="{8956319F-B6F0-443A-878A-C664F4895768}" type="pres">
      <dgm:prSet presAssocID="{D9315D98-A20D-4A01-A62A-2FD85A075C7B}" presName="thinLine2b" presStyleLbl="callout" presStyleIdx="0" presStyleCnt="8"/>
      <dgm:spPr/>
    </dgm:pt>
    <dgm:pt modelId="{5B52F8AF-FE53-4A6A-89DE-B987695A2485}" type="pres">
      <dgm:prSet presAssocID="{D9315D98-A20D-4A01-A62A-2FD85A075C7B}" presName="vertSpace2b" presStyleCnt="0"/>
      <dgm:spPr/>
    </dgm:pt>
    <dgm:pt modelId="{F157DC66-6685-42D2-814D-F6873084FB76}" type="pres">
      <dgm:prSet presAssocID="{B251BD17-ECAA-44A8-AE1F-39401CAEE30D}" presName="horz2" presStyleCnt="0"/>
      <dgm:spPr/>
    </dgm:pt>
    <dgm:pt modelId="{E0FCAFE4-EEA1-4A28-BF43-B254CCA9B568}" type="pres">
      <dgm:prSet presAssocID="{B251BD17-ECAA-44A8-AE1F-39401CAEE30D}" presName="horzSpace2" presStyleCnt="0"/>
      <dgm:spPr/>
    </dgm:pt>
    <dgm:pt modelId="{52407403-E837-407F-BD7E-5F5034B60315}" type="pres">
      <dgm:prSet presAssocID="{B251BD17-ECAA-44A8-AE1F-39401CAEE30D}" presName="tx2" presStyleLbl="revTx" presStyleIdx="2" presStyleCnt="9" custScaleY="46200"/>
      <dgm:spPr/>
      <dgm:t>
        <a:bodyPr/>
        <a:lstStyle/>
        <a:p>
          <a:endParaRPr lang="pl-PL"/>
        </a:p>
      </dgm:t>
    </dgm:pt>
    <dgm:pt modelId="{9E717135-471A-4A5E-8066-8299B350300D}" type="pres">
      <dgm:prSet presAssocID="{B251BD17-ECAA-44A8-AE1F-39401CAEE30D}" presName="vert2" presStyleCnt="0"/>
      <dgm:spPr/>
    </dgm:pt>
    <dgm:pt modelId="{AF9277F2-04CC-4A55-950E-37789DE7C287}" type="pres">
      <dgm:prSet presAssocID="{B251BD17-ECAA-44A8-AE1F-39401CAEE30D}" presName="thinLine2b" presStyleLbl="callout" presStyleIdx="1" presStyleCnt="8"/>
      <dgm:spPr/>
    </dgm:pt>
    <dgm:pt modelId="{87070004-A05F-453B-9AFD-EC2E204291B9}" type="pres">
      <dgm:prSet presAssocID="{B251BD17-ECAA-44A8-AE1F-39401CAEE30D}" presName="vertSpace2b" presStyleCnt="0"/>
      <dgm:spPr/>
    </dgm:pt>
    <dgm:pt modelId="{0CEE316D-07A7-4FE9-A543-2FAD68A16307}" type="pres">
      <dgm:prSet presAssocID="{3FA86664-0D41-4F6A-8F54-43FACC5CD8F5}" presName="horz2" presStyleCnt="0"/>
      <dgm:spPr/>
    </dgm:pt>
    <dgm:pt modelId="{1B646BCE-14A7-4230-BC12-D26F6E293728}" type="pres">
      <dgm:prSet presAssocID="{3FA86664-0D41-4F6A-8F54-43FACC5CD8F5}" presName="horzSpace2" presStyleCnt="0"/>
      <dgm:spPr/>
    </dgm:pt>
    <dgm:pt modelId="{A322C849-92CD-4354-96C0-4DC0B180CD48}" type="pres">
      <dgm:prSet presAssocID="{3FA86664-0D41-4F6A-8F54-43FACC5CD8F5}" presName="tx2" presStyleLbl="revTx" presStyleIdx="3" presStyleCnt="9" custScaleY="44160"/>
      <dgm:spPr/>
      <dgm:t>
        <a:bodyPr/>
        <a:lstStyle/>
        <a:p>
          <a:endParaRPr lang="pl-PL"/>
        </a:p>
      </dgm:t>
    </dgm:pt>
    <dgm:pt modelId="{058FD9C3-764C-49F6-A309-6A8CAF6F8CC9}" type="pres">
      <dgm:prSet presAssocID="{3FA86664-0D41-4F6A-8F54-43FACC5CD8F5}" presName="vert2" presStyleCnt="0"/>
      <dgm:spPr/>
    </dgm:pt>
    <dgm:pt modelId="{CB062434-9F88-4245-B6F2-092344BD3876}" type="pres">
      <dgm:prSet presAssocID="{3FA86664-0D41-4F6A-8F54-43FACC5CD8F5}" presName="thinLine2b" presStyleLbl="callout" presStyleIdx="2" presStyleCnt="8"/>
      <dgm:spPr/>
    </dgm:pt>
    <dgm:pt modelId="{C9DFA3A2-8C90-4723-B154-7C0C11FC9985}" type="pres">
      <dgm:prSet presAssocID="{3FA86664-0D41-4F6A-8F54-43FACC5CD8F5}" presName="vertSpace2b" presStyleCnt="0"/>
      <dgm:spPr/>
    </dgm:pt>
    <dgm:pt modelId="{3FD33E98-D837-4712-8EB3-D5791002596A}" type="pres">
      <dgm:prSet presAssocID="{9EC8BB74-1129-4554-87C7-C020241538E6}" presName="horz2" presStyleCnt="0"/>
      <dgm:spPr/>
    </dgm:pt>
    <dgm:pt modelId="{FF4F6648-E33E-442C-92A0-2274457BA15E}" type="pres">
      <dgm:prSet presAssocID="{9EC8BB74-1129-4554-87C7-C020241538E6}" presName="horzSpace2" presStyleCnt="0"/>
      <dgm:spPr/>
    </dgm:pt>
    <dgm:pt modelId="{237E8169-6828-4D5A-AD5C-21C5A66C34BA}" type="pres">
      <dgm:prSet presAssocID="{9EC8BB74-1129-4554-87C7-C020241538E6}" presName="tx2" presStyleLbl="revTx" presStyleIdx="4" presStyleCnt="9" custScaleY="99859"/>
      <dgm:spPr/>
      <dgm:t>
        <a:bodyPr/>
        <a:lstStyle/>
        <a:p>
          <a:endParaRPr lang="pl-PL"/>
        </a:p>
      </dgm:t>
    </dgm:pt>
    <dgm:pt modelId="{6E797DB8-5B8E-4C88-A918-DD7A973F2FC8}" type="pres">
      <dgm:prSet presAssocID="{9EC8BB74-1129-4554-87C7-C020241538E6}" presName="vert2" presStyleCnt="0"/>
      <dgm:spPr/>
    </dgm:pt>
    <dgm:pt modelId="{D47D1A71-5D94-41D5-9FFE-AEFD43554C82}" type="pres">
      <dgm:prSet presAssocID="{9EC8BB74-1129-4554-87C7-C020241538E6}" presName="thinLine2b" presStyleLbl="callout" presStyleIdx="3" presStyleCnt="8"/>
      <dgm:spPr/>
    </dgm:pt>
    <dgm:pt modelId="{98E2D416-6C5B-4691-A006-EC9031666113}" type="pres">
      <dgm:prSet presAssocID="{9EC8BB74-1129-4554-87C7-C020241538E6}" presName="vertSpace2b" presStyleCnt="0"/>
      <dgm:spPr/>
    </dgm:pt>
    <dgm:pt modelId="{DBB402E3-1184-4B4B-9584-9A353C8B2A33}" type="pres">
      <dgm:prSet presAssocID="{E50BBA89-1A82-47B0-9B83-71EACAEE1F21}" presName="horz2" presStyleCnt="0"/>
      <dgm:spPr/>
    </dgm:pt>
    <dgm:pt modelId="{5E8F6634-3BD0-4B82-B04B-3D9E255C629F}" type="pres">
      <dgm:prSet presAssocID="{E50BBA89-1A82-47B0-9B83-71EACAEE1F21}" presName="horzSpace2" presStyleCnt="0"/>
      <dgm:spPr/>
    </dgm:pt>
    <dgm:pt modelId="{00E53BCC-0C38-498D-B8CD-F350EC98A080}" type="pres">
      <dgm:prSet presAssocID="{E50BBA89-1A82-47B0-9B83-71EACAEE1F21}" presName="tx2" presStyleLbl="revTx" presStyleIdx="5" presStyleCnt="9" custScaleY="41429"/>
      <dgm:spPr/>
      <dgm:t>
        <a:bodyPr/>
        <a:lstStyle/>
        <a:p>
          <a:endParaRPr lang="pl-PL"/>
        </a:p>
      </dgm:t>
    </dgm:pt>
    <dgm:pt modelId="{B3651EBA-5622-4F25-9ECD-7036DBE8BF16}" type="pres">
      <dgm:prSet presAssocID="{E50BBA89-1A82-47B0-9B83-71EACAEE1F21}" presName="vert2" presStyleCnt="0"/>
      <dgm:spPr/>
    </dgm:pt>
    <dgm:pt modelId="{3DA2E76D-89CC-46B6-9D26-2D745EF42EC4}" type="pres">
      <dgm:prSet presAssocID="{E50BBA89-1A82-47B0-9B83-71EACAEE1F21}" presName="thinLine2b" presStyleLbl="callout" presStyleIdx="4" presStyleCnt="8"/>
      <dgm:spPr/>
    </dgm:pt>
    <dgm:pt modelId="{1470DB59-0B59-4E81-AF90-D1E3B7AA8597}" type="pres">
      <dgm:prSet presAssocID="{E50BBA89-1A82-47B0-9B83-71EACAEE1F21}" presName="vertSpace2b" presStyleCnt="0"/>
      <dgm:spPr/>
    </dgm:pt>
    <dgm:pt modelId="{EF205699-9DFF-4160-8A75-0CB3282BD3D5}" type="pres">
      <dgm:prSet presAssocID="{08E67DA3-DCE4-4433-B261-B43BF5FE3F87}" presName="horz2" presStyleCnt="0"/>
      <dgm:spPr/>
    </dgm:pt>
    <dgm:pt modelId="{2B2E5E95-DF1A-404D-9454-914665E40736}" type="pres">
      <dgm:prSet presAssocID="{08E67DA3-DCE4-4433-B261-B43BF5FE3F87}" presName="horzSpace2" presStyleCnt="0"/>
      <dgm:spPr/>
    </dgm:pt>
    <dgm:pt modelId="{8E494825-CCBD-46F8-AD75-C1CF9FA280B9}" type="pres">
      <dgm:prSet presAssocID="{08E67DA3-DCE4-4433-B261-B43BF5FE3F87}" presName="tx2" presStyleLbl="revTx" presStyleIdx="6" presStyleCnt="9" custScaleY="50635"/>
      <dgm:spPr/>
      <dgm:t>
        <a:bodyPr/>
        <a:lstStyle/>
        <a:p>
          <a:endParaRPr lang="pl-PL"/>
        </a:p>
      </dgm:t>
    </dgm:pt>
    <dgm:pt modelId="{E1BE0CD3-E306-4EA7-9CDE-D903377A2DFD}" type="pres">
      <dgm:prSet presAssocID="{08E67DA3-DCE4-4433-B261-B43BF5FE3F87}" presName="vert2" presStyleCnt="0"/>
      <dgm:spPr/>
    </dgm:pt>
    <dgm:pt modelId="{0FE1D2D3-86FA-47C7-B59B-44557E1559F6}" type="pres">
      <dgm:prSet presAssocID="{08E67DA3-DCE4-4433-B261-B43BF5FE3F87}" presName="thinLine2b" presStyleLbl="callout" presStyleIdx="5" presStyleCnt="8"/>
      <dgm:spPr/>
    </dgm:pt>
    <dgm:pt modelId="{E5858EE7-AA2B-402D-8F1A-9E4CAF2C78E3}" type="pres">
      <dgm:prSet presAssocID="{08E67DA3-DCE4-4433-B261-B43BF5FE3F87}" presName="vertSpace2b" presStyleCnt="0"/>
      <dgm:spPr/>
    </dgm:pt>
    <dgm:pt modelId="{A0B65247-3BB3-4916-85EB-2882B7C9754D}" type="pres">
      <dgm:prSet presAssocID="{3FAAA798-4602-4960-88CC-B199883FF52B}" presName="horz2" presStyleCnt="0"/>
      <dgm:spPr/>
    </dgm:pt>
    <dgm:pt modelId="{9C4CF721-C090-47FA-BBEF-74550581E995}" type="pres">
      <dgm:prSet presAssocID="{3FAAA798-4602-4960-88CC-B199883FF52B}" presName="horzSpace2" presStyleCnt="0"/>
      <dgm:spPr/>
    </dgm:pt>
    <dgm:pt modelId="{65A7263E-3CAC-4B13-982B-5F88AFD6B771}" type="pres">
      <dgm:prSet presAssocID="{3FAAA798-4602-4960-88CC-B199883FF52B}" presName="tx2" presStyleLbl="revTx" presStyleIdx="7" presStyleCnt="9" custScaleY="134948"/>
      <dgm:spPr/>
      <dgm:t>
        <a:bodyPr/>
        <a:lstStyle/>
        <a:p>
          <a:endParaRPr lang="pl-PL"/>
        </a:p>
      </dgm:t>
    </dgm:pt>
    <dgm:pt modelId="{8F0993C4-2775-4F72-9D95-334DB526D065}" type="pres">
      <dgm:prSet presAssocID="{3FAAA798-4602-4960-88CC-B199883FF52B}" presName="vert2" presStyleCnt="0"/>
      <dgm:spPr/>
    </dgm:pt>
    <dgm:pt modelId="{77E27EED-8FA8-4FF1-993C-AB18AAA4D8B6}" type="pres">
      <dgm:prSet presAssocID="{3FAAA798-4602-4960-88CC-B199883FF52B}" presName="thinLine2b" presStyleLbl="callout" presStyleIdx="6" presStyleCnt="8"/>
      <dgm:spPr/>
    </dgm:pt>
    <dgm:pt modelId="{9866CA95-32C9-49AA-8892-F019DE5F3C18}" type="pres">
      <dgm:prSet presAssocID="{3FAAA798-4602-4960-88CC-B199883FF52B}" presName="vertSpace2b" presStyleCnt="0"/>
      <dgm:spPr/>
    </dgm:pt>
    <dgm:pt modelId="{4765BE3D-0A4A-4AAF-83CB-D0DA6E7049A7}" type="pres">
      <dgm:prSet presAssocID="{8CE752D6-51D2-48E6-ACA9-099A95E10B0D}" presName="horz2" presStyleCnt="0"/>
      <dgm:spPr/>
    </dgm:pt>
    <dgm:pt modelId="{28CEA36E-5533-43AD-BADA-FC9F185208D2}" type="pres">
      <dgm:prSet presAssocID="{8CE752D6-51D2-48E6-ACA9-099A95E10B0D}" presName="horzSpace2" presStyleCnt="0"/>
      <dgm:spPr/>
    </dgm:pt>
    <dgm:pt modelId="{A3BF66C3-3158-4744-9524-F2633D031102}" type="pres">
      <dgm:prSet presAssocID="{8CE752D6-51D2-48E6-ACA9-099A95E10B0D}" presName="tx2" presStyleLbl="revTx" presStyleIdx="8" presStyleCnt="9"/>
      <dgm:spPr/>
      <dgm:t>
        <a:bodyPr/>
        <a:lstStyle/>
        <a:p>
          <a:endParaRPr lang="pl-PL"/>
        </a:p>
      </dgm:t>
    </dgm:pt>
    <dgm:pt modelId="{FDE914A9-7503-429C-AAC3-BFDEB8C0D40E}" type="pres">
      <dgm:prSet presAssocID="{8CE752D6-51D2-48E6-ACA9-099A95E10B0D}" presName="vert2" presStyleCnt="0"/>
      <dgm:spPr/>
    </dgm:pt>
    <dgm:pt modelId="{CF8207AF-EE3A-4EBC-BB86-28C475B76587}" type="pres">
      <dgm:prSet presAssocID="{8CE752D6-51D2-48E6-ACA9-099A95E10B0D}" presName="thinLine2b" presStyleLbl="callout" presStyleIdx="7" presStyleCnt="8"/>
      <dgm:spPr/>
    </dgm:pt>
    <dgm:pt modelId="{97E4FC4D-4A62-4576-9E32-0B966A1D940A}" type="pres">
      <dgm:prSet presAssocID="{8CE752D6-51D2-48E6-ACA9-099A95E10B0D}" presName="vertSpace2b" presStyleCnt="0"/>
      <dgm:spPr/>
    </dgm:pt>
  </dgm:ptLst>
  <dgm:cxnLst>
    <dgm:cxn modelId="{5660468D-972B-4688-A2AC-227319FCA83C}" type="presOf" srcId="{8CE752D6-51D2-48E6-ACA9-099A95E10B0D}" destId="{A3BF66C3-3158-4744-9524-F2633D031102}" srcOrd="0" destOrd="0" presId="urn:microsoft.com/office/officeart/2008/layout/LinedList"/>
    <dgm:cxn modelId="{2CF978AB-8D31-471D-A479-58861E051835}" type="presOf" srcId="{A0DF902F-18C4-44CD-827E-D057A5BA20D6}" destId="{252FB502-E74E-4690-8B9E-DBB683BC9E70}" srcOrd="0" destOrd="0" presId="urn:microsoft.com/office/officeart/2008/layout/LinedList"/>
    <dgm:cxn modelId="{EE95A0E6-F9F6-4929-9197-19E7192E093D}" type="presOf" srcId="{D9315D98-A20D-4A01-A62A-2FD85A075C7B}" destId="{4A4A1B2C-FDCB-47D8-8B87-2C5E9B5FFE0C}" srcOrd="0" destOrd="0" presId="urn:microsoft.com/office/officeart/2008/layout/LinedList"/>
    <dgm:cxn modelId="{CE15F5A4-03E0-4605-8BFE-CB33F3559256}" srcId="{E0B199C5-0735-43B0-BD4D-0F0BA14BDF1C}" destId="{8CE752D6-51D2-48E6-ACA9-099A95E10B0D}" srcOrd="7" destOrd="0" parTransId="{55939EC1-E280-45D1-9021-2130B4C8BBCF}" sibTransId="{2EB5FFF1-B36F-4236-8B1A-68448049A316}"/>
    <dgm:cxn modelId="{1B3C05E4-40AA-45F0-866E-657F370FEA35}" type="presOf" srcId="{E50BBA89-1A82-47B0-9B83-71EACAEE1F21}" destId="{00E53BCC-0C38-498D-B8CD-F350EC98A080}" srcOrd="0" destOrd="0" presId="urn:microsoft.com/office/officeart/2008/layout/LinedList"/>
    <dgm:cxn modelId="{7F9F8F56-60CB-494E-93A2-05FB13E79B50}" srcId="{E0B199C5-0735-43B0-BD4D-0F0BA14BDF1C}" destId="{9EC8BB74-1129-4554-87C7-C020241538E6}" srcOrd="3" destOrd="0" parTransId="{6967FF8D-AAF2-4329-9840-70AF3F949427}" sibTransId="{00CF886C-02BD-4BDE-A67C-273E0EA493EB}"/>
    <dgm:cxn modelId="{2A82F23A-AFE6-4189-BCB9-67E95F0B474F}" srcId="{E0B199C5-0735-43B0-BD4D-0F0BA14BDF1C}" destId="{D9315D98-A20D-4A01-A62A-2FD85A075C7B}" srcOrd="0" destOrd="0" parTransId="{EFF4A915-558B-452E-A4B9-4B683EC79516}" sibTransId="{C9944F5D-4531-4E4B-A5D4-C0559F8D747F}"/>
    <dgm:cxn modelId="{9744C15E-101C-46D3-BF05-F9B5ACB44226}" srcId="{E0B199C5-0735-43B0-BD4D-0F0BA14BDF1C}" destId="{B251BD17-ECAA-44A8-AE1F-39401CAEE30D}" srcOrd="1" destOrd="0" parTransId="{1CBCC931-8989-4E2A-AEB8-483EBE7A387E}" sibTransId="{60693617-6A83-41FF-AB47-8A6D7CCC37D7}"/>
    <dgm:cxn modelId="{61944B24-BC63-4017-A0D1-A80FD05B0D86}" srcId="{E0B199C5-0735-43B0-BD4D-0F0BA14BDF1C}" destId="{E50BBA89-1A82-47B0-9B83-71EACAEE1F21}" srcOrd="4" destOrd="0" parTransId="{3D20AC14-2189-46CB-854B-68604A5DB71A}" sibTransId="{4B263D25-A866-4736-A5C7-74E9C53518CC}"/>
    <dgm:cxn modelId="{49A27FDA-A09D-4F1D-893A-23833714FB79}" type="presOf" srcId="{E0B199C5-0735-43B0-BD4D-0F0BA14BDF1C}" destId="{664A0FF7-6A92-4AB4-9A90-F1D31DD5742D}" srcOrd="0" destOrd="0" presId="urn:microsoft.com/office/officeart/2008/layout/LinedList"/>
    <dgm:cxn modelId="{F43A4F44-5828-4B4C-975B-CC4094A3B7D9}" type="presOf" srcId="{9EC8BB74-1129-4554-87C7-C020241538E6}" destId="{237E8169-6828-4D5A-AD5C-21C5A66C34BA}" srcOrd="0" destOrd="0" presId="urn:microsoft.com/office/officeart/2008/layout/LinedList"/>
    <dgm:cxn modelId="{CD402D3A-FB73-4E98-9F0A-DA613F260CCF}" type="presOf" srcId="{3FAAA798-4602-4960-88CC-B199883FF52B}" destId="{65A7263E-3CAC-4B13-982B-5F88AFD6B771}" srcOrd="0" destOrd="0" presId="urn:microsoft.com/office/officeart/2008/layout/LinedList"/>
    <dgm:cxn modelId="{6EF750B1-9272-4D24-B6CB-ACB2846AB877}" type="presOf" srcId="{B251BD17-ECAA-44A8-AE1F-39401CAEE30D}" destId="{52407403-E837-407F-BD7E-5F5034B60315}" srcOrd="0" destOrd="0" presId="urn:microsoft.com/office/officeart/2008/layout/LinedList"/>
    <dgm:cxn modelId="{C3C52EA0-343E-434B-B59E-A09390F130D3}" srcId="{A0DF902F-18C4-44CD-827E-D057A5BA20D6}" destId="{E0B199C5-0735-43B0-BD4D-0F0BA14BDF1C}" srcOrd="0" destOrd="0" parTransId="{BBB47CD5-25BE-4309-B2D0-1F45A99DA295}" sibTransId="{A70A2E24-C198-45E0-8B00-397F5BAEC1D9}"/>
    <dgm:cxn modelId="{6E6F2157-80F9-4AE1-9B62-A235897532F1}" srcId="{E0B199C5-0735-43B0-BD4D-0F0BA14BDF1C}" destId="{08E67DA3-DCE4-4433-B261-B43BF5FE3F87}" srcOrd="5" destOrd="0" parTransId="{6A7EB9A0-25F3-4BA8-8F7D-A44875265474}" sibTransId="{03422A6B-9549-4060-8C46-10F9DA881FAA}"/>
    <dgm:cxn modelId="{9A876239-104A-4AD0-9CDC-C6E3034C771A}" srcId="{E0B199C5-0735-43B0-BD4D-0F0BA14BDF1C}" destId="{3FA86664-0D41-4F6A-8F54-43FACC5CD8F5}" srcOrd="2" destOrd="0" parTransId="{7C7FA83E-5A8A-4E95-9FBD-2C3D323FA138}" sibTransId="{38D4BEC3-7E9F-4C9F-A5FC-7745F8E90C05}"/>
    <dgm:cxn modelId="{82E1CF50-DEBE-4626-8ACD-C462533903C9}" type="presOf" srcId="{3FA86664-0D41-4F6A-8F54-43FACC5CD8F5}" destId="{A322C849-92CD-4354-96C0-4DC0B180CD48}" srcOrd="0" destOrd="0" presId="urn:microsoft.com/office/officeart/2008/layout/LinedList"/>
    <dgm:cxn modelId="{730EE074-5486-4952-865D-E59EA06729F5}" type="presOf" srcId="{08E67DA3-DCE4-4433-B261-B43BF5FE3F87}" destId="{8E494825-CCBD-46F8-AD75-C1CF9FA280B9}" srcOrd="0" destOrd="0" presId="urn:microsoft.com/office/officeart/2008/layout/LinedList"/>
    <dgm:cxn modelId="{7EB0D71C-BC0C-477C-B9A1-E410A1C0104D}" srcId="{E0B199C5-0735-43B0-BD4D-0F0BA14BDF1C}" destId="{3FAAA798-4602-4960-88CC-B199883FF52B}" srcOrd="6" destOrd="0" parTransId="{50C387E0-F689-4F72-ADA1-620EDF042A1D}" sibTransId="{32D5DA1F-48E6-4184-82FE-8DC67C29B75E}"/>
    <dgm:cxn modelId="{7EFA8A1C-4298-49D4-A296-7291B581D009}" type="presParOf" srcId="{252FB502-E74E-4690-8B9E-DBB683BC9E70}" destId="{53498230-17D5-4001-89F3-30161491F136}" srcOrd="0" destOrd="0" presId="urn:microsoft.com/office/officeart/2008/layout/LinedList"/>
    <dgm:cxn modelId="{328072A0-4BE3-42BE-AEA4-ECC48D329F47}" type="presParOf" srcId="{252FB502-E74E-4690-8B9E-DBB683BC9E70}" destId="{5F3D60D8-E31A-4E13-9483-754035EE0865}" srcOrd="1" destOrd="0" presId="urn:microsoft.com/office/officeart/2008/layout/LinedList"/>
    <dgm:cxn modelId="{0FCDED0E-E04C-4F0C-91AE-9FEEF1383F36}" type="presParOf" srcId="{5F3D60D8-E31A-4E13-9483-754035EE0865}" destId="{664A0FF7-6A92-4AB4-9A90-F1D31DD5742D}" srcOrd="0" destOrd="0" presId="urn:microsoft.com/office/officeart/2008/layout/LinedList"/>
    <dgm:cxn modelId="{C8B55447-46EE-4BFA-A7F9-16122F95BA01}" type="presParOf" srcId="{5F3D60D8-E31A-4E13-9483-754035EE0865}" destId="{8D351AE0-8D6A-479E-B738-70F38E006F01}" srcOrd="1" destOrd="0" presId="urn:microsoft.com/office/officeart/2008/layout/LinedList"/>
    <dgm:cxn modelId="{C3A76840-6F2F-4ABA-869F-3F55CBAF56FF}" type="presParOf" srcId="{8D351AE0-8D6A-479E-B738-70F38E006F01}" destId="{34E3AD89-E122-4942-87C5-8880E16C388B}" srcOrd="0" destOrd="0" presId="urn:microsoft.com/office/officeart/2008/layout/LinedList"/>
    <dgm:cxn modelId="{0034C76B-B3B3-4B67-8B36-0CEAB880FD5C}" type="presParOf" srcId="{8D351AE0-8D6A-479E-B738-70F38E006F01}" destId="{E0DFEA96-B689-4E2B-AA47-27F271DA96C1}" srcOrd="1" destOrd="0" presId="urn:microsoft.com/office/officeart/2008/layout/LinedList"/>
    <dgm:cxn modelId="{145A0FAA-CB49-4C1D-9D71-E5CBE8C2E7FC}" type="presParOf" srcId="{E0DFEA96-B689-4E2B-AA47-27F271DA96C1}" destId="{CBF2C10F-733A-473E-AB25-434B7378EDBB}" srcOrd="0" destOrd="0" presId="urn:microsoft.com/office/officeart/2008/layout/LinedList"/>
    <dgm:cxn modelId="{40ACAE0B-1D97-4EFF-B760-36D8A6455549}" type="presParOf" srcId="{E0DFEA96-B689-4E2B-AA47-27F271DA96C1}" destId="{4A4A1B2C-FDCB-47D8-8B87-2C5E9B5FFE0C}" srcOrd="1" destOrd="0" presId="urn:microsoft.com/office/officeart/2008/layout/LinedList"/>
    <dgm:cxn modelId="{99902E3E-C69F-43B6-8DEE-7EFCE05E60BF}" type="presParOf" srcId="{E0DFEA96-B689-4E2B-AA47-27F271DA96C1}" destId="{B869E326-0F42-4EE2-80EC-8DCFA800D965}" srcOrd="2" destOrd="0" presId="urn:microsoft.com/office/officeart/2008/layout/LinedList"/>
    <dgm:cxn modelId="{4F811645-1851-42EB-B9A2-96AF095F7B5A}" type="presParOf" srcId="{8D351AE0-8D6A-479E-B738-70F38E006F01}" destId="{8956319F-B6F0-443A-878A-C664F4895768}" srcOrd="2" destOrd="0" presId="urn:microsoft.com/office/officeart/2008/layout/LinedList"/>
    <dgm:cxn modelId="{9030224C-7056-48BD-BFF4-F565006C8745}" type="presParOf" srcId="{8D351AE0-8D6A-479E-B738-70F38E006F01}" destId="{5B52F8AF-FE53-4A6A-89DE-B987695A2485}" srcOrd="3" destOrd="0" presId="urn:microsoft.com/office/officeart/2008/layout/LinedList"/>
    <dgm:cxn modelId="{90E96E77-F350-44FF-8E03-2C54F0E9FED1}" type="presParOf" srcId="{8D351AE0-8D6A-479E-B738-70F38E006F01}" destId="{F157DC66-6685-42D2-814D-F6873084FB76}" srcOrd="4" destOrd="0" presId="urn:microsoft.com/office/officeart/2008/layout/LinedList"/>
    <dgm:cxn modelId="{4DE44B09-BBEB-408A-A7D3-8860F151B103}" type="presParOf" srcId="{F157DC66-6685-42D2-814D-F6873084FB76}" destId="{E0FCAFE4-EEA1-4A28-BF43-B254CCA9B568}" srcOrd="0" destOrd="0" presId="urn:microsoft.com/office/officeart/2008/layout/LinedList"/>
    <dgm:cxn modelId="{CCD0A511-9280-4EC8-AEBC-1F63706A035D}" type="presParOf" srcId="{F157DC66-6685-42D2-814D-F6873084FB76}" destId="{52407403-E837-407F-BD7E-5F5034B60315}" srcOrd="1" destOrd="0" presId="urn:microsoft.com/office/officeart/2008/layout/LinedList"/>
    <dgm:cxn modelId="{0983D608-ADAF-4CFF-BDF2-64E9C7303812}" type="presParOf" srcId="{F157DC66-6685-42D2-814D-F6873084FB76}" destId="{9E717135-471A-4A5E-8066-8299B350300D}" srcOrd="2" destOrd="0" presId="urn:microsoft.com/office/officeart/2008/layout/LinedList"/>
    <dgm:cxn modelId="{47CA9DF1-FEBC-41BE-A4BC-4A517819824E}" type="presParOf" srcId="{8D351AE0-8D6A-479E-B738-70F38E006F01}" destId="{AF9277F2-04CC-4A55-950E-37789DE7C287}" srcOrd="5" destOrd="0" presId="urn:microsoft.com/office/officeart/2008/layout/LinedList"/>
    <dgm:cxn modelId="{A649ABA3-C412-4C91-8DFB-5644B9607949}" type="presParOf" srcId="{8D351AE0-8D6A-479E-B738-70F38E006F01}" destId="{87070004-A05F-453B-9AFD-EC2E204291B9}" srcOrd="6" destOrd="0" presId="urn:microsoft.com/office/officeart/2008/layout/LinedList"/>
    <dgm:cxn modelId="{0BD9B377-455B-4C02-8055-DCC79A6D0940}" type="presParOf" srcId="{8D351AE0-8D6A-479E-B738-70F38E006F01}" destId="{0CEE316D-07A7-4FE9-A543-2FAD68A16307}" srcOrd="7" destOrd="0" presId="urn:microsoft.com/office/officeart/2008/layout/LinedList"/>
    <dgm:cxn modelId="{3DD8AD13-11C3-43C6-82AE-844C6DEB6469}" type="presParOf" srcId="{0CEE316D-07A7-4FE9-A543-2FAD68A16307}" destId="{1B646BCE-14A7-4230-BC12-D26F6E293728}" srcOrd="0" destOrd="0" presId="urn:microsoft.com/office/officeart/2008/layout/LinedList"/>
    <dgm:cxn modelId="{A45A95AB-C44E-4D10-89BD-57D4E50E8C5B}" type="presParOf" srcId="{0CEE316D-07A7-4FE9-A543-2FAD68A16307}" destId="{A322C849-92CD-4354-96C0-4DC0B180CD48}" srcOrd="1" destOrd="0" presId="urn:microsoft.com/office/officeart/2008/layout/LinedList"/>
    <dgm:cxn modelId="{04236C86-6978-4278-8388-0F7AF99E92E3}" type="presParOf" srcId="{0CEE316D-07A7-4FE9-A543-2FAD68A16307}" destId="{058FD9C3-764C-49F6-A309-6A8CAF6F8CC9}" srcOrd="2" destOrd="0" presId="urn:microsoft.com/office/officeart/2008/layout/LinedList"/>
    <dgm:cxn modelId="{1313EF3D-0D05-42DF-9C8B-4DD2F0455A16}" type="presParOf" srcId="{8D351AE0-8D6A-479E-B738-70F38E006F01}" destId="{CB062434-9F88-4245-B6F2-092344BD3876}" srcOrd="8" destOrd="0" presId="urn:microsoft.com/office/officeart/2008/layout/LinedList"/>
    <dgm:cxn modelId="{20AE3089-4FA6-4580-9C42-17ECDFF6C473}" type="presParOf" srcId="{8D351AE0-8D6A-479E-B738-70F38E006F01}" destId="{C9DFA3A2-8C90-4723-B154-7C0C11FC9985}" srcOrd="9" destOrd="0" presId="urn:microsoft.com/office/officeart/2008/layout/LinedList"/>
    <dgm:cxn modelId="{1C2BCFF8-AAE6-455A-BBEF-5D96219D842F}" type="presParOf" srcId="{8D351AE0-8D6A-479E-B738-70F38E006F01}" destId="{3FD33E98-D837-4712-8EB3-D5791002596A}" srcOrd="10" destOrd="0" presId="urn:microsoft.com/office/officeart/2008/layout/LinedList"/>
    <dgm:cxn modelId="{6BB340F0-9FFB-4578-B53C-CF220681AD45}" type="presParOf" srcId="{3FD33E98-D837-4712-8EB3-D5791002596A}" destId="{FF4F6648-E33E-442C-92A0-2274457BA15E}" srcOrd="0" destOrd="0" presId="urn:microsoft.com/office/officeart/2008/layout/LinedList"/>
    <dgm:cxn modelId="{EA32EC2E-1A5B-4E77-A228-7474ED3DC9E7}" type="presParOf" srcId="{3FD33E98-D837-4712-8EB3-D5791002596A}" destId="{237E8169-6828-4D5A-AD5C-21C5A66C34BA}" srcOrd="1" destOrd="0" presId="urn:microsoft.com/office/officeart/2008/layout/LinedList"/>
    <dgm:cxn modelId="{FDDCA6E4-4D2A-434D-BE98-F4184FCB537C}" type="presParOf" srcId="{3FD33E98-D837-4712-8EB3-D5791002596A}" destId="{6E797DB8-5B8E-4C88-A918-DD7A973F2FC8}" srcOrd="2" destOrd="0" presId="urn:microsoft.com/office/officeart/2008/layout/LinedList"/>
    <dgm:cxn modelId="{97A86777-B74D-4765-A685-AD93691C5977}" type="presParOf" srcId="{8D351AE0-8D6A-479E-B738-70F38E006F01}" destId="{D47D1A71-5D94-41D5-9FFE-AEFD43554C82}" srcOrd="11" destOrd="0" presId="urn:microsoft.com/office/officeart/2008/layout/LinedList"/>
    <dgm:cxn modelId="{76EFD0A2-E39F-4024-8029-834070D9BDB4}" type="presParOf" srcId="{8D351AE0-8D6A-479E-B738-70F38E006F01}" destId="{98E2D416-6C5B-4691-A006-EC9031666113}" srcOrd="12" destOrd="0" presId="urn:microsoft.com/office/officeart/2008/layout/LinedList"/>
    <dgm:cxn modelId="{142F085C-6DF5-42C3-AF62-8E630F1F3160}" type="presParOf" srcId="{8D351AE0-8D6A-479E-B738-70F38E006F01}" destId="{DBB402E3-1184-4B4B-9584-9A353C8B2A33}" srcOrd="13" destOrd="0" presId="urn:microsoft.com/office/officeart/2008/layout/LinedList"/>
    <dgm:cxn modelId="{377856A5-9759-47E5-A33C-639813D9C0A0}" type="presParOf" srcId="{DBB402E3-1184-4B4B-9584-9A353C8B2A33}" destId="{5E8F6634-3BD0-4B82-B04B-3D9E255C629F}" srcOrd="0" destOrd="0" presId="urn:microsoft.com/office/officeart/2008/layout/LinedList"/>
    <dgm:cxn modelId="{09CA9C72-D762-4953-AE10-822796CF661B}" type="presParOf" srcId="{DBB402E3-1184-4B4B-9584-9A353C8B2A33}" destId="{00E53BCC-0C38-498D-B8CD-F350EC98A080}" srcOrd="1" destOrd="0" presId="urn:microsoft.com/office/officeart/2008/layout/LinedList"/>
    <dgm:cxn modelId="{F02F1C80-EE16-4E7E-9278-0265FCDF4485}" type="presParOf" srcId="{DBB402E3-1184-4B4B-9584-9A353C8B2A33}" destId="{B3651EBA-5622-4F25-9ECD-7036DBE8BF16}" srcOrd="2" destOrd="0" presId="urn:microsoft.com/office/officeart/2008/layout/LinedList"/>
    <dgm:cxn modelId="{3496FE8C-1058-4DED-8EC4-164CACCFEF4C}" type="presParOf" srcId="{8D351AE0-8D6A-479E-B738-70F38E006F01}" destId="{3DA2E76D-89CC-46B6-9D26-2D745EF42EC4}" srcOrd="14" destOrd="0" presId="urn:microsoft.com/office/officeart/2008/layout/LinedList"/>
    <dgm:cxn modelId="{0B85F53C-EC73-44F5-8AF1-E5E40B87AE73}" type="presParOf" srcId="{8D351AE0-8D6A-479E-B738-70F38E006F01}" destId="{1470DB59-0B59-4E81-AF90-D1E3B7AA8597}" srcOrd="15" destOrd="0" presId="urn:microsoft.com/office/officeart/2008/layout/LinedList"/>
    <dgm:cxn modelId="{E7A6CCBC-21F0-4759-9157-1938CFF809D3}" type="presParOf" srcId="{8D351AE0-8D6A-479E-B738-70F38E006F01}" destId="{EF205699-9DFF-4160-8A75-0CB3282BD3D5}" srcOrd="16" destOrd="0" presId="urn:microsoft.com/office/officeart/2008/layout/LinedList"/>
    <dgm:cxn modelId="{D604D2CE-1FB4-4B3E-94F9-596855E10F1E}" type="presParOf" srcId="{EF205699-9DFF-4160-8A75-0CB3282BD3D5}" destId="{2B2E5E95-DF1A-404D-9454-914665E40736}" srcOrd="0" destOrd="0" presId="urn:microsoft.com/office/officeart/2008/layout/LinedList"/>
    <dgm:cxn modelId="{CF22DBE6-5C98-41FD-93D5-F9B14A7121D4}" type="presParOf" srcId="{EF205699-9DFF-4160-8A75-0CB3282BD3D5}" destId="{8E494825-CCBD-46F8-AD75-C1CF9FA280B9}" srcOrd="1" destOrd="0" presId="urn:microsoft.com/office/officeart/2008/layout/LinedList"/>
    <dgm:cxn modelId="{6915E9F4-5B89-40E5-A851-D56EAAC48B0C}" type="presParOf" srcId="{EF205699-9DFF-4160-8A75-0CB3282BD3D5}" destId="{E1BE0CD3-E306-4EA7-9CDE-D903377A2DFD}" srcOrd="2" destOrd="0" presId="urn:microsoft.com/office/officeart/2008/layout/LinedList"/>
    <dgm:cxn modelId="{41B880D1-78EF-4425-869F-015BCE088726}" type="presParOf" srcId="{8D351AE0-8D6A-479E-B738-70F38E006F01}" destId="{0FE1D2D3-86FA-47C7-B59B-44557E1559F6}" srcOrd="17" destOrd="0" presId="urn:microsoft.com/office/officeart/2008/layout/LinedList"/>
    <dgm:cxn modelId="{65263F7C-17F4-44D5-946F-814862A1E2FA}" type="presParOf" srcId="{8D351AE0-8D6A-479E-B738-70F38E006F01}" destId="{E5858EE7-AA2B-402D-8F1A-9E4CAF2C78E3}" srcOrd="18" destOrd="0" presId="urn:microsoft.com/office/officeart/2008/layout/LinedList"/>
    <dgm:cxn modelId="{A3269170-CB1E-4D78-8147-2DDF5C838AA7}" type="presParOf" srcId="{8D351AE0-8D6A-479E-B738-70F38E006F01}" destId="{A0B65247-3BB3-4916-85EB-2882B7C9754D}" srcOrd="19" destOrd="0" presId="urn:microsoft.com/office/officeart/2008/layout/LinedList"/>
    <dgm:cxn modelId="{63A6A015-993E-4DE8-B387-13D15258E526}" type="presParOf" srcId="{A0B65247-3BB3-4916-85EB-2882B7C9754D}" destId="{9C4CF721-C090-47FA-BBEF-74550581E995}" srcOrd="0" destOrd="0" presId="urn:microsoft.com/office/officeart/2008/layout/LinedList"/>
    <dgm:cxn modelId="{EA7F07BF-8BB2-4F4E-AAEE-FB1541CB0BFE}" type="presParOf" srcId="{A0B65247-3BB3-4916-85EB-2882B7C9754D}" destId="{65A7263E-3CAC-4B13-982B-5F88AFD6B771}" srcOrd="1" destOrd="0" presId="urn:microsoft.com/office/officeart/2008/layout/LinedList"/>
    <dgm:cxn modelId="{BF97D740-F0D3-4580-A1E9-2F570F4EB221}" type="presParOf" srcId="{A0B65247-3BB3-4916-85EB-2882B7C9754D}" destId="{8F0993C4-2775-4F72-9D95-334DB526D065}" srcOrd="2" destOrd="0" presId="urn:microsoft.com/office/officeart/2008/layout/LinedList"/>
    <dgm:cxn modelId="{2DE80CB9-00BE-4E84-BE3C-AC23A6EF6FAE}" type="presParOf" srcId="{8D351AE0-8D6A-479E-B738-70F38E006F01}" destId="{77E27EED-8FA8-4FF1-993C-AB18AAA4D8B6}" srcOrd="20" destOrd="0" presId="urn:microsoft.com/office/officeart/2008/layout/LinedList"/>
    <dgm:cxn modelId="{3E1DF94B-8D67-43E2-A3CD-F1777E5108A1}" type="presParOf" srcId="{8D351AE0-8D6A-479E-B738-70F38E006F01}" destId="{9866CA95-32C9-49AA-8892-F019DE5F3C18}" srcOrd="21" destOrd="0" presId="urn:microsoft.com/office/officeart/2008/layout/LinedList"/>
    <dgm:cxn modelId="{E9EF585C-2BA9-4510-8DDB-9920DE78B5E7}" type="presParOf" srcId="{8D351AE0-8D6A-479E-B738-70F38E006F01}" destId="{4765BE3D-0A4A-4AAF-83CB-D0DA6E7049A7}" srcOrd="22" destOrd="0" presId="urn:microsoft.com/office/officeart/2008/layout/LinedList"/>
    <dgm:cxn modelId="{93EFCB32-8C9F-48DD-A7E7-096B2EBE08E3}" type="presParOf" srcId="{4765BE3D-0A4A-4AAF-83CB-D0DA6E7049A7}" destId="{28CEA36E-5533-43AD-BADA-FC9F185208D2}" srcOrd="0" destOrd="0" presId="urn:microsoft.com/office/officeart/2008/layout/LinedList"/>
    <dgm:cxn modelId="{EE2285AB-3164-412A-8E0E-82762552B7DB}" type="presParOf" srcId="{4765BE3D-0A4A-4AAF-83CB-D0DA6E7049A7}" destId="{A3BF66C3-3158-4744-9524-F2633D031102}" srcOrd="1" destOrd="0" presId="urn:microsoft.com/office/officeart/2008/layout/LinedList"/>
    <dgm:cxn modelId="{DF7DD8D3-44BB-4A56-B129-7AF0917E22A4}" type="presParOf" srcId="{4765BE3D-0A4A-4AAF-83CB-D0DA6E7049A7}" destId="{FDE914A9-7503-429C-AAC3-BFDEB8C0D40E}" srcOrd="2" destOrd="0" presId="urn:microsoft.com/office/officeart/2008/layout/LinedList"/>
    <dgm:cxn modelId="{4E1F55C0-747D-4D6F-B434-24A252D61ECD}" type="presParOf" srcId="{8D351AE0-8D6A-479E-B738-70F38E006F01}" destId="{CF8207AF-EE3A-4EBC-BB86-28C475B76587}" srcOrd="23" destOrd="0" presId="urn:microsoft.com/office/officeart/2008/layout/LinedList"/>
    <dgm:cxn modelId="{92A9402F-4EBF-490F-9F19-6B6A1915BFC6}" type="presParOf" srcId="{8D351AE0-8D6A-479E-B738-70F38E006F01}" destId="{97E4FC4D-4A62-4576-9E32-0B966A1D940A}" srcOrd="24"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DF902F-18C4-44CD-827E-D057A5BA20D6}"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pl-PL"/>
        </a:p>
      </dgm:t>
    </dgm:pt>
    <dgm:pt modelId="{8D9D43EF-3FE4-4B6D-8D5B-7CE91EA8177C}">
      <dgm:prSet custT="1"/>
      <dgm:spPr/>
      <dgm:t>
        <a:bodyPr/>
        <a:lstStyle/>
        <a:p>
          <a:r>
            <a:rPr lang="pl-PL" sz="1800" u="sng" dirty="0" smtClean="0"/>
            <a:t>Środki UE</a:t>
          </a:r>
          <a:endParaRPr lang="pl-PL" sz="1800" u="sng" dirty="0"/>
        </a:p>
      </dgm:t>
    </dgm:pt>
    <dgm:pt modelId="{95D6B407-7524-4FE8-827E-E5F224B25F4A}" type="parTrans" cxnId="{DCF57946-7CC1-43C4-BF10-4AB36631CDC2}">
      <dgm:prSet/>
      <dgm:spPr/>
      <dgm:t>
        <a:bodyPr/>
        <a:lstStyle/>
        <a:p>
          <a:endParaRPr lang="pl-PL"/>
        </a:p>
      </dgm:t>
    </dgm:pt>
    <dgm:pt modelId="{0FE907D1-9997-4A11-B968-69B84646DB09}" type="sibTrans" cxnId="{DCF57946-7CC1-43C4-BF10-4AB36631CDC2}">
      <dgm:prSet/>
      <dgm:spPr/>
      <dgm:t>
        <a:bodyPr/>
        <a:lstStyle/>
        <a:p>
          <a:endParaRPr lang="pl-PL"/>
        </a:p>
      </dgm:t>
    </dgm:pt>
    <dgm:pt modelId="{526209A3-6E74-4052-ABA4-D7380B1FA245}">
      <dgm:prSet custT="1"/>
      <dgm:spPr/>
      <dgm:t>
        <a:bodyPr/>
        <a:lstStyle/>
        <a:p>
          <a:r>
            <a:rPr lang="pl-PL" sz="1400" b="1" dirty="0" smtClean="0">
              <a:latin typeface="+mn-lt"/>
            </a:rPr>
            <a:t>PO Innowacyjny Rozwój </a:t>
          </a:r>
          <a:r>
            <a:rPr lang="pl-PL" sz="1400" dirty="0" smtClean="0">
              <a:latin typeface="+mn-lt"/>
            </a:rPr>
            <a:t>- projektów z zakresu B+R w oparciu m.in. o Krajowy Program Badań, który określa strategiczne dla państwa kierunki badań naukowych i prac rozwojowych, w tym w zakresie chorób cywilizacyjnych (m.in. układu krążenia, nowotworów złośliwych, cukrzycy, otyłości, chorób psychicznych)</a:t>
          </a:r>
        </a:p>
      </dgm:t>
    </dgm:pt>
    <dgm:pt modelId="{A92C824F-9BC1-4BC3-8DD2-801BEA304D88}" type="parTrans" cxnId="{83497788-2B64-4D1E-BEFD-21CB43AF71E0}">
      <dgm:prSet/>
      <dgm:spPr/>
      <dgm:t>
        <a:bodyPr/>
        <a:lstStyle/>
        <a:p>
          <a:endParaRPr lang="pl-PL"/>
        </a:p>
      </dgm:t>
    </dgm:pt>
    <dgm:pt modelId="{FB655185-85D5-4B1B-90E0-C762FCA4CC65}" type="sibTrans" cxnId="{83497788-2B64-4D1E-BEFD-21CB43AF71E0}">
      <dgm:prSet/>
      <dgm:spPr/>
      <dgm:t>
        <a:bodyPr/>
        <a:lstStyle/>
        <a:p>
          <a:endParaRPr lang="pl-PL"/>
        </a:p>
      </dgm:t>
    </dgm:pt>
    <dgm:pt modelId="{5B2B86F9-4D1E-45D1-9BE9-1401D8B129F2}">
      <dgm:prSet custT="1"/>
      <dgm:spPr/>
      <dgm:t>
        <a:bodyPr/>
        <a:lstStyle/>
        <a:p>
          <a:r>
            <a:rPr lang="pl-PL" sz="1400" b="1" dirty="0" smtClean="0">
              <a:latin typeface="+mn-lt"/>
            </a:rPr>
            <a:t>PO Polska Cyfrowa </a:t>
          </a:r>
          <a:r>
            <a:rPr lang="pl-PL" sz="1400" dirty="0" smtClean="0">
              <a:latin typeface="+mn-lt"/>
            </a:rPr>
            <a:t>–  e-zdrowie</a:t>
          </a:r>
        </a:p>
        <a:p>
          <a:endParaRPr lang="pl-PL" sz="1400" dirty="0">
            <a:latin typeface="+mn-lt"/>
          </a:endParaRPr>
        </a:p>
      </dgm:t>
    </dgm:pt>
    <dgm:pt modelId="{41ECB8FB-1D86-475E-BE0A-35ECEE71BF95}" type="parTrans" cxnId="{762B7490-02FA-4B4F-83E6-0E6FFD375F27}">
      <dgm:prSet/>
      <dgm:spPr/>
      <dgm:t>
        <a:bodyPr/>
        <a:lstStyle/>
        <a:p>
          <a:endParaRPr lang="pl-PL"/>
        </a:p>
      </dgm:t>
    </dgm:pt>
    <dgm:pt modelId="{0CBA006C-A638-44C7-B638-ADAC5CDECB3B}" type="sibTrans" cxnId="{762B7490-02FA-4B4F-83E6-0E6FFD375F27}">
      <dgm:prSet/>
      <dgm:spPr/>
      <dgm:t>
        <a:bodyPr/>
        <a:lstStyle/>
        <a:p>
          <a:endParaRPr lang="pl-PL"/>
        </a:p>
      </dgm:t>
    </dgm:pt>
    <dgm:pt modelId="{CA4CB390-D5B1-4DBB-9F36-60E66AC77387}">
      <dgm:prSet custT="1"/>
      <dgm:spPr/>
      <dgm:t>
        <a:bodyPr/>
        <a:lstStyle/>
        <a:p>
          <a:r>
            <a:rPr lang="pl-PL" sz="1400" b="1" dirty="0" smtClean="0">
              <a:latin typeface="+mn-lt"/>
            </a:rPr>
            <a:t>POWER </a:t>
          </a:r>
        </a:p>
        <a:p>
          <a:r>
            <a:rPr lang="pl-PL" sz="1400" dirty="0" smtClean="0">
              <a:latin typeface="+mn-lt"/>
            </a:rPr>
            <a:t>- projekty profilaktyczne ukierunkowane na przeciwdziałanie chorobom o najwyższym współczynniku zapadalności/hospitalizacji i umieralności (choroby układu krążenia, nowotworowe, urazy i zatrucia, choroby układu </a:t>
          </a:r>
          <a:r>
            <a:rPr lang="pl-PL" sz="1400" dirty="0" err="1" smtClean="0">
              <a:latin typeface="+mn-lt"/>
            </a:rPr>
            <a:t>kostno</a:t>
          </a:r>
          <a:r>
            <a:rPr lang="pl-PL" sz="1400" dirty="0" smtClean="0">
              <a:latin typeface="+mn-lt"/>
            </a:rPr>
            <a:t> – stawowego) oraz  najwyższym współczynniku absencji chorobowej (urazy i zatrucia i inne przyczyny zewnętrzne, choroby układu oddechowego, choroby układu </a:t>
          </a:r>
          <a:r>
            <a:rPr lang="pl-PL" sz="1400" dirty="0" err="1" smtClean="0">
              <a:latin typeface="+mn-lt"/>
            </a:rPr>
            <a:t>kostno</a:t>
          </a:r>
          <a:r>
            <a:rPr lang="pl-PL" sz="1400" dirty="0" smtClean="0">
              <a:latin typeface="+mn-lt"/>
            </a:rPr>
            <a:t> - stawowego) </a:t>
          </a:r>
        </a:p>
        <a:p>
          <a:r>
            <a:rPr lang="pl-PL" sz="1400" dirty="0" smtClean="0">
              <a:latin typeface="+mn-lt"/>
            </a:rPr>
            <a:t>- programy wczesnego wykrywania wad rozwojowych u noworodków</a:t>
          </a:r>
        </a:p>
        <a:p>
          <a:r>
            <a:rPr lang="pl-PL" sz="1400" dirty="0" smtClean="0">
              <a:latin typeface="+mn-lt"/>
            </a:rPr>
            <a:t>- tworzenie i rozwój alternatywnych form opieki nad osobami starszymi poprzez pilotażowe, w tym m.in. wsparcie działalności dziennych domów opieki nad osobami starszymi, szkolenia dla opiekunów (członków rodzin) w zakresie opieki nad osobami starszymi, przygotowanie i tworzenie wypożyczalni sprzętu pielęgnacyjnego</a:t>
          </a:r>
        </a:p>
        <a:p>
          <a:r>
            <a:rPr lang="pl-PL" sz="1400" dirty="0" smtClean="0">
              <a:latin typeface="+mn-lt"/>
            </a:rPr>
            <a:t>- poprawa efektywności działania podmiotów leczniczych i wyeliminowanie problemów zarządczych, poprzez m.in. wdrożenie systemu akredytacji</a:t>
          </a:r>
        </a:p>
        <a:p>
          <a:endParaRPr lang="pl-PL" sz="1200" dirty="0">
            <a:latin typeface="+mn-lt"/>
          </a:endParaRPr>
        </a:p>
      </dgm:t>
    </dgm:pt>
    <dgm:pt modelId="{11BEDFC6-4BE8-4888-8964-50C56E39BB20}" type="parTrans" cxnId="{E03DBB81-3557-47AA-880D-D75E04892809}">
      <dgm:prSet/>
      <dgm:spPr/>
      <dgm:t>
        <a:bodyPr/>
        <a:lstStyle/>
        <a:p>
          <a:endParaRPr lang="pl-PL"/>
        </a:p>
      </dgm:t>
    </dgm:pt>
    <dgm:pt modelId="{39AFDC44-365C-49DE-AB1D-C5E78F7B7DA2}" type="sibTrans" cxnId="{E03DBB81-3557-47AA-880D-D75E04892809}">
      <dgm:prSet/>
      <dgm:spPr/>
      <dgm:t>
        <a:bodyPr/>
        <a:lstStyle/>
        <a:p>
          <a:endParaRPr lang="pl-PL"/>
        </a:p>
      </dgm:t>
    </dgm:pt>
    <dgm:pt modelId="{14AD47A4-D411-4AE5-8E5C-8BED157EC482}">
      <dgm:prSet custT="1"/>
      <dgm:spPr/>
      <dgm:t>
        <a:bodyPr/>
        <a:lstStyle/>
        <a:p>
          <a:r>
            <a:rPr lang="pl-PL" sz="1400" b="1" dirty="0" smtClean="0">
              <a:latin typeface="+mn-lt"/>
            </a:rPr>
            <a:t>RPO</a:t>
          </a:r>
          <a:r>
            <a:rPr lang="pl-PL" sz="1400" dirty="0" smtClean="0">
              <a:latin typeface="+mn-lt"/>
            </a:rPr>
            <a:t> – wsparcie lokalnej i regionalnej infrastruktury ochrony zdrowia</a:t>
          </a:r>
          <a:endParaRPr lang="pl-PL" sz="1400" dirty="0">
            <a:latin typeface="+mn-lt"/>
          </a:endParaRPr>
        </a:p>
      </dgm:t>
    </dgm:pt>
    <dgm:pt modelId="{79348A8E-C8F1-44FD-9D4E-20A4E17666D5}" type="parTrans" cxnId="{0CE8C0C1-BD18-4068-9565-66E012627A95}">
      <dgm:prSet/>
      <dgm:spPr/>
      <dgm:t>
        <a:bodyPr/>
        <a:lstStyle/>
        <a:p>
          <a:endParaRPr lang="pl-PL"/>
        </a:p>
      </dgm:t>
    </dgm:pt>
    <dgm:pt modelId="{0AD97C9E-A9DD-46FE-99DE-97FB216D8160}" type="sibTrans" cxnId="{0CE8C0C1-BD18-4068-9565-66E012627A95}">
      <dgm:prSet/>
      <dgm:spPr/>
      <dgm:t>
        <a:bodyPr/>
        <a:lstStyle/>
        <a:p>
          <a:endParaRPr lang="pl-PL"/>
        </a:p>
      </dgm:t>
    </dgm:pt>
    <dgm:pt modelId="{252FB502-E74E-4690-8B9E-DBB683BC9E70}" type="pres">
      <dgm:prSet presAssocID="{A0DF902F-18C4-44CD-827E-D057A5BA20D6}" presName="vert0" presStyleCnt="0">
        <dgm:presLayoutVars>
          <dgm:dir/>
          <dgm:animOne val="branch"/>
          <dgm:animLvl val="lvl"/>
        </dgm:presLayoutVars>
      </dgm:prSet>
      <dgm:spPr/>
      <dgm:t>
        <a:bodyPr/>
        <a:lstStyle/>
        <a:p>
          <a:endParaRPr lang="pl-PL"/>
        </a:p>
      </dgm:t>
    </dgm:pt>
    <dgm:pt modelId="{D5CD1104-E540-4203-B442-7E2E726AAA6B}" type="pres">
      <dgm:prSet presAssocID="{8D9D43EF-3FE4-4B6D-8D5B-7CE91EA8177C}" presName="thickLine" presStyleLbl="alignNode1" presStyleIdx="0" presStyleCnt="1"/>
      <dgm:spPr/>
    </dgm:pt>
    <dgm:pt modelId="{464B0661-478A-4251-B19C-894506C55BDD}" type="pres">
      <dgm:prSet presAssocID="{8D9D43EF-3FE4-4B6D-8D5B-7CE91EA8177C}" presName="horz1" presStyleCnt="0"/>
      <dgm:spPr/>
    </dgm:pt>
    <dgm:pt modelId="{BDB28A70-4DE2-458B-B0CB-3D2F23C13E77}" type="pres">
      <dgm:prSet presAssocID="{8D9D43EF-3FE4-4B6D-8D5B-7CE91EA8177C}" presName="tx1" presStyleLbl="revTx" presStyleIdx="0" presStyleCnt="5" custScaleY="33252" custLinFactNeighborY="5413"/>
      <dgm:spPr/>
      <dgm:t>
        <a:bodyPr/>
        <a:lstStyle/>
        <a:p>
          <a:endParaRPr lang="pl-PL"/>
        </a:p>
      </dgm:t>
    </dgm:pt>
    <dgm:pt modelId="{31C4E008-0867-4BB3-884C-3FBB5B5B1B1D}" type="pres">
      <dgm:prSet presAssocID="{8D9D43EF-3FE4-4B6D-8D5B-7CE91EA8177C}" presName="vert1" presStyleCnt="0"/>
      <dgm:spPr/>
    </dgm:pt>
    <dgm:pt modelId="{72DF7D00-B49C-45CA-81AA-B29AA1E47842}" type="pres">
      <dgm:prSet presAssocID="{CA4CB390-D5B1-4DBB-9F36-60E66AC77387}" presName="vertSpace2a" presStyleCnt="0"/>
      <dgm:spPr/>
    </dgm:pt>
    <dgm:pt modelId="{E6410128-1C94-4E4A-A0D6-2FA5F56395C7}" type="pres">
      <dgm:prSet presAssocID="{CA4CB390-D5B1-4DBB-9F36-60E66AC77387}" presName="horz2" presStyleCnt="0"/>
      <dgm:spPr/>
    </dgm:pt>
    <dgm:pt modelId="{6AA844A1-291B-4406-92D0-D859C7ABE1DB}" type="pres">
      <dgm:prSet presAssocID="{CA4CB390-D5B1-4DBB-9F36-60E66AC77387}" presName="horzSpace2" presStyleCnt="0"/>
      <dgm:spPr/>
    </dgm:pt>
    <dgm:pt modelId="{0C73770A-7AFF-4E4D-8C43-0D9B8E98DAA1}" type="pres">
      <dgm:prSet presAssocID="{CA4CB390-D5B1-4DBB-9F36-60E66AC77387}" presName="tx2" presStyleLbl="revTx" presStyleIdx="1" presStyleCnt="5" custScaleX="97841" custScaleY="735833"/>
      <dgm:spPr/>
      <dgm:t>
        <a:bodyPr/>
        <a:lstStyle/>
        <a:p>
          <a:endParaRPr lang="pl-PL"/>
        </a:p>
      </dgm:t>
    </dgm:pt>
    <dgm:pt modelId="{DEDE8A71-978B-48C8-AD71-DC1E272038AA}" type="pres">
      <dgm:prSet presAssocID="{CA4CB390-D5B1-4DBB-9F36-60E66AC77387}" presName="vert2" presStyleCnt="0"/>
      <dgm:spPr/>
    </dgm:pt>
    <dgm:pt modelId="{8D1A0777-1B2B-4430-855B-B3B5D531B076}" type="pres">
      <dgm:prSet presAssocID="{CA4CB390-D5B1-4DBB-9F36-60E66AC77387}" presName="thinLine2b" presStyleLbl="callout" presStyleIdx="0" presStyleCnt="4"/>
      <dgm:spPr/>
    </dgm:pt>
    <dgm:pt modelId="{0CA1E140-EA50-41DA-88B0-8BD4630A0782}" type="pres">
      <dgm:prSet presAssocID="{CA4CB390-D5B1-4DBB-9F36-60E66AC77387}" presName="vertSpace2b" presStyleCnt="0"/>
      <dgm:spPr/>
    </dgm:pt>
    <dgm:pt modelId="{54C5B2E9-7FF9-4322-8074-3B614C8F7868}" type="pres">
      <dgm:prSet presAssocID="{14AD47A4-D411-4AE5-8E5C-8BED157EC482}" presName="horz2" presStyleCnt="0"/>
      <dgm:spPr/>
    </dgm:pt>
    <dgm:pt modelId="{532B3198-DACE-4157-8DA3-42EEA6F76144}" type="pres">
      <dgm:prSet presAssocID="{14AD47A4-D411-4AE5-8E5C-8BED157EC482}" presName="horzSpace2" presStyleCnt="0"/>
      <dgm:spPr/>
    </dgm:pt>
    <dgm:pt modelId="{B0019DA6-BB30-464D-BC67-826FC42D143A}" type="pres">
      <dgm:prSet presAssocID="{14AD47A4-D411-4AE5-8E5C-8BED157EC482}" presName="tx2" presStyleLbl="revTx" presStyleIdx="2" presStyleCnt="5" custScaleY="85851"/>
      <dgm:spPr/>
      <dgm:t>
        <a:bodyPr/>
        <a:lstStyle/>
        <a:p>
          <a:endParaRPr lang="pl-PL"/>
        </a:p>
      </dgm:t>
    </dgm:pt>
    <dgm:pt modelId="{57DA8434-65BA-47B5-821D-AA36DFAA5F41}" type="pres">
      <dgm:prSet presAssocID="{14AD47A4-D411-4AE5-8E5C-8BED157EC482}" presName="vert2" presStyleCnt="0"/>
      <dgm:spPr/>
    </dgm:pt>
    <dgm:pt modelId="{F629DC87-4DB8-4B4E-A52B-21CB951C0B46}" type="pres">
      <dgm:prSet presAssocID="{14AD47A4-D411-4AE5-8E5C-8BED157EC482}" presName="thinLine2b" presStyleLbl="callout" presStyleIdx="1" presStyleCnt="4"/>
      <dgm:spPr/>
    </dgm:pt>
    <dgm:pt modelId="{E7D32B8F-E48F-47A1-9B6B-ADA55D61364E}" type="pres">
      <dgm:prSet presAssocID="{14AD47A4-D411-4AE5-8E5C-8BED157EC482}" presName="vertSpace2b" presStyleCnt="0"/>
      <dgm:spPr/>
    </dgm:pt>
    <dgm:pt modelId="{398B882B-1768-4126-B22D-B748746DE637}" type="pres">
      <dgm:prSet presAssocID="{5B2B86F9-4D1E-45D1-9BE9-1401D8B129F2}" presName="horz2" presStyleCnt="0"/>
      <dgm:spPr/>
    </dgm:pt>
    <dgm:pt modelId="{2223437D-CDCF-4A71-92A5-6F2109E612A0}" type="pres">
      <dgm:prSet presAssocID="{5B2B86F9-4D1E-45D1-9BE9-1401D8B129F2}" presName="horzSpace2" presStyleCnt="0"/>
      <dgm:spPr/>
    </dgm:pt>
    <dgm:pt modelId="{AB750406-F02B-4B60-83EC-13DE24C38A26}" type="pres">
      <dgm:prSet presAssocID="{5B2B86F9-4D1E-45D1-9BE9-1401D8B129F2}" presName="tx2" presStyleLbl="revTx" presStyleIdx="3" presStyleCnt="5" custScaleY="79396"/>
      <dgm:spPr/>
      <dgm:t>
        <a:bodyPr/>
        <a:lstStyle/>
        <a:p>
          <a:endParaRPr lang="pl-PL"/>
        </a:p>
      </dgm:t>
    </dgm:pt>
    <dgm:pt modelId="{5C591630-7CF3-4B17-8511-CAD246E2C63E}" type="pres">
      <dgm:prSet presAssocID="{5B2B86F9-4D1E-45D1-9BE9-1401D8B129F2}" presName="vert2" presStyleCnt="0"/>
      <dgm:spPr/>
    </dgm:pt>
    <dgm:pt modelId="{34930853-B3E5-45E4-93CC-7EDE4E97BFAF}" type="pres">
      <dgm:prSet presAssocID="{5B2B86F9-4D1E-45D1-9BE9-1401D8B129F2}" presName="thinLine2b" presStyleLbl="callout" presStyleIdx="2" presStyleCnt="4"/>
      <dgm:spPr/>
    </dgm:pt>
    <dgm:pt modelId="{9B15C230-6AAC-4128-936D-469886B29720}" type="pres">
      <dgm:prSet presAssocID="{5B2B86F9-4D1E-45D1-9BE9-1401D8B129F2}" presName="vertSpace2b" presStyleCnt="0"/>
      <dgm:spPr/>
    </dgm:pt>
    <dgm:pt modelId="{79DBA576-C65F-4C8E-89AE-510D7105EC9F}" type="pres">
      <dgm:prSet presAssocID="{526209A3-6E74-4052-ABA4-D7380B1FA245}" presName="horz2" presStyleCnt="0"/>
      <dgm:spPr/>
    </dgm:pt>
    <dgm:pt modelId="{DFE3DA07-EE61-4AE1-B64D-2D9C429F58ED}" type="pres">
      <dgm:prSet presAssocID="{526209A3-6E74-4052-ABA4-D7380B1FA245}" presName="horzSpace2" presStyleCnt="0"/>
      <dgm:spPr/>
    </dgm:pt>
    <dgm:pt modelId="{7F716D91-FB4E-451C-8FE4-EFA66539BD4E}" type="pres">
      <dgm:prSet presAssocID="{526209A3-6E74-4052-ABA4-D7380B1FA245}" presName="tx2" presStyleLbl="revTx" presStyleIdx="4" presStyleCnt="5" custScaleY="268815" custLinFactNeighborX="308" custLinFactNeighborY="16602"/>
      <dgm:spPr/>
      <dgm:t>
        <a:bodyPr/>
        <a:lstStyle/>
        <a:p>
          <a:endParaRPr lang="pl-PL"/>
        </a:p>
      </dgm:t>
    </dgm:pt>
    <dgm:pt modelId="{9244E48F-93B6-4E87-BEE1-EC26B9825448}" type="pres">
      <dgm:prSet presAssocID="{526209A3-6E74-4052-ABA4-D7380B1FA245}" presName="vert2" presStyleCnt="0"/>
      <dgm:spPr/>
    </dgm:pt>
    <dgm:pt modelId="{43BB9F71-7E62-4692-B11F-E96D4C6F2C70}" type="pres">
      <dgm:prSet presAssocID="{526209A3-6E74-4052-ABA4-D7380B1FA245}" presName="thinLine2b" presStyleLbl="callout" presStyleIdx="3" presStyleCnt="4" custLinFactY="559262" custLinFactNeighborX="394" custLinFactNeighborY="600000"/>
      <dgm:spPr/>
    </dgm:pt>
    <dgm:pt modelId="{68AA131B-18FC-416E-B463-27FF1F9C39A1}" type="pres">
      <dgm:prSet presAssocID="{526209A3-6E74-4052-ABA4-D7380B1FA245}" presName="vertSpace2b" presStyleCnt="0"/>
      <dgm:spPr/>
    </dgm:pt>
  </dgm:ptLst>
  <dgm:cxnLst>
    <dgm:cxn modelId="{0CE8C0C1-BD18-4068-9565-66E012627A95}" srcId="{8D9D43EF-3FE4-4B6D-8D5B-7CE91EA8177C}" destId="{14AD47A4-D411-4AE5-8E5C-8BED157EC482}" srcOrd="1" destOrd="0" parTransId="{79348A8E-C8F1-44FD-9D4E-20A4E17666D5}" sibTransId="{0AD97C9E-A9DD-46FE-99DE-97FB216D8160}"/>
    <dgm:cxn modelId="{45A1F213-DCEA-4368-89CA-5B8970F2C869}" type="presOf" srcId="{A0DF902F-18C4-44CD-827E-D057A5BA20D6}" destId="{252FB502-E74E-4690-8B9E-DBB683BC9E70}" srcOrd="0" destOrd="0" presId="urn:microsoft.com/office/officeart/2008/layout/LinedList"/>
    <dgm:cxn modelId="{CD2C3C08-3DCC-4FD6-AC0E-E4DBC1E4BBE1}" type="presOf" srcId="{5B2B86F9-4D1E-45D1-9BE9-1401D8B129F2}" destId="{AB750406-F02B-4B60-83EC-13DE24C38A26}" srcOrd="0" destOrd="0" presId="urn:microsoft.com/office/officeart/2008/layout/LinedList"/>
    <dgm:cxn modelId="{9BB966C6-C26E-43F4-97C1-9C9C4206469F}" type="presOf" srcId="{526209A3-6E74-4052-ABA4-D7380B1FA245}" destId="{7F716D91-FB4E-451C-8FE4-EFA66539BD4E}" srcOrd="0" destOrd="0" presId="urn:microsoft.com/office/officeart/2008/layout/LinedList"/>
    <dgm:cxn modelId="{83497788-2B64-4D1E-BEFD-21CB43AF71E0}" srcId="{8D9D43EF-3FE4-4B6D-8D5B-7CE91EA8177C}" destId="{526209A3-6E74-4052-ABA4-D7380B1FA245}" srcOrd="3" destOrd="0" parTransId="{A92C824F-9BC1-4BC3-8DD2-801BEA304D88}" sibTransId="{FB655185-85D5-4B1B-90E0-C762FCA4CC65}"/>
    <dgm:cxn modelId="{973BDA16-A9EE-4209-9748-D98E5ED36BCC}" type="presOf" srcId="{14AD47A4-D411-4AE5-8E5C-8BED157EC482}" destId="{B0019DA6-BB30-464D-BC67-826FC42D143A}" srcOrd="0" destOrd="0" presId="urn:microsoft.com/office/officeart/2008/layout/LinedList"/>
    <dgm:cxn modelId="{DCF57946-7CC1-43C4-BF10-4AB36631CDC2}" srcId="{A0DF902F-18C4-44CD-827E-D057A5BA20D6}" destId="{8D9D43EF-3FE4-4B6D-8D5B-7CE91EA8177C}" srcOrd="0" destOrd="0" parTransId="{95D6B407-7524-4FE8-827E-E5F224B25F4A}" sibTransId="{0FE907D1-9997-4A11-B968-69B84646DB09}"/>
    <dgm:cxn modelId="{88C909D4-6574-4F96-A1F7-FB3A3B98993C}" type="presOf" srcId="{8D9D43EF-3FE4-4B6D-8D5B-7CE91EA8177C}" destId="{BDB28A70-4DE2-458B-B0CB-3D2F23C13E77}" srcOrd="0" destOrd="0" presId="urn:microsoft.com/office/officeart/2008/layout/LinedList"/>
    <dgm:cxn modelId="{762B7490-02FA-4B4F-83E6-0E6FFD375F27}" srcId="{8D9D43EF-3FE4-4B6D-8D5B-7CE91EA8177C}" destId="{5B2B86F9-4D1E-45D1-9BE9-1401D8B129F2}" srcOrd="2" destOrd="0" parTransId="{41ECB8FB-1D86-475E-BE0A-35ECEE71BF95}" sibTransId="{0CBA006C-A638-44C7-B638-ADAC5CDECB3B}"/>
    <dgm:cxn modelId="{58450C61-A322-477B-8CDB-21BC783C4031}" type="presOf" srcId="{CA4CB390-D5B1-4DBB-9F36-60E66AC77387}" destId="{0C73770A-7AFF-4E4D-8C43-0D9B8E98DAA1}" srcOrd="0" destOrd="0" presId="urn:microsoft.com/office/officeart/2008/layout/LinedList"/>
    <dgm:cxn modelId="{E03DBB81-3557-47AA-880D-D75E04892809}" srcId="{8D9D43EF-3FE4-4B6D-8D5B-7CE91EA8177C}" destId="{CA4CB390-D5B1-4DBB-9F36-60E66AC77387}" srcOrd="0" destOrd="0" parTransId="{11BEDFC6-4BE8-4888-8964-50C56E39BB20}" sibTransId="{39AFDC44-365C-49DE-AB1D-C5E78F7B7DA2}"/>
    <dgm:cxn modelId="{332359B3-5D2F-4C3E-939E-D80A1EA0F2C4}" type="presParOf" srcId="{252FB502-E74E-4690-8B9E-DBB683BC9E70}" destId="{D5CD1104-E540-4203-B442-7E2E726AAA6B}" srcOrd="0" destOrd="0" presId="urn:microsoft.com/office/officeart/2008/layout/LinedList"/>
    <dgm:cxn modelId="{24A10401-44DC-4897-827C-B2E687DC41E2}" type="presParOf" srcId="{252FB502-E74E-4690-8B9E-DBB683BC9E70}" destId="{464B0661-478A-4251-B19C-894506C55BDD}" srcOrd="1" destOrd="0" presId="urn:microsoft.com/office/officeart/2008/layout/LinedList"/>
    <dgm:cxn modelId="{8D94BE6A-4806-479D-8A17-4CBEE6B07B7F}" type="presParOf" srcId="{464B0661-478A-4251-B19C-894506C55BDD}" destId="{BDB28A70-4DE2-458B-B0CB-3D2F23C13E77}" srcOrd="0" destOrd="0" presId="urn:microsoft.com/office/officeart/2008/layout/LinedList"/>
    <dgm:cxn modelId="{041E80B5-967B-40A9-ACB2-EAEF3C2BE731}" type="presParOf" srcId="{464B0661-478A-4251-B19C-894506C55BDD}" destId="{31C4E008-0867-4BB3-884C-3FBB5B5B1B1D}" srcOrd="1" destOrd="0" presId="urn:microsoft.com/office/officeart/2008/layout/LinedList"/>
    <dgm:cxn modelId="{867C8278-1F68-4126-A95C-2D3EAD9CD997}" type="presParOf" srcId="{31C4E008-0867-4BB3-884C-3FBB5B5B1B1D}" destId="{72DF7D00-B49C-45CA-81AA-B29AA1E47842}" srcOrd="0" destOrd="0" presId="urn:microsoft.com/office/officeart/2008/layout/LinedList"/>
    <dgm:cxn modelId="{A9B8B39D-C907-4EE4-A0D7-32153AF08B83}" type="presParOf" srcId="{31C4E008-0867-4BB3-884C-3FBB5B5B1B1D}" destId="{E6410128-1C94-4E4A-A0D6-2FA5F56395C7}" srcOrd="1" destOrd="0" presId="urn:microsoft.com/office/officeart/2008/layout/LinedList"/>
    <dgm:cxn modelId="{4C96DEB3-881B-4654-A0D1-B8CEE0901A9F}" type="presParOf" srcId="{E6410128-1C94-4E4A-A0D6-2FA5F56395C7}" destId="{6AA844A1-291B-4406-92D0-D859C7ABE1DB}" srcOrd="0" destOrd="0" presId="urn:microsoft.com/office/officeart/2008/layout/LinedList"/>
    <dgm:cxn modelId="{BC40C5AE-4D99-44CC-8062-D10EC082336F}" type="presParOf" srcId="{E6410128-1C94-4E4A-A0D6-2FA5F56395C7}" destId="{0C73770A-7AFF-4E4D-8C43-0D9B8E98DAA1}" srcOrd="1" destOrd="0" presId="urn:microsoft.com/office/officeart/2008/layout/LinedList"/>
    <dgm:cxn modelId="{66C36AB7-DC16-4CD6-9BD9-8E70C739DA44}" type="presParOf" srcId="{E6410128-1C94-4E4A-A0D6-2FA5F56395C7}" destId="{DEDE8A71-978B-48C8-AD71-DC1E272038AA}" srcOrd="2" destOrd="0" presId="urn:microsoft.com/office/officeart/2008/layout/LinedList"/>
    <dgm:cxn modelId="{87AF9D54-31E2-4A8A-906C-18E30A4DF372}" type="presParOf" srcId="{31C4E008-0867-4BB3-884C-3FBB5B5B1B1D}" destId="{8D1A0777-1B2B-4430-855B-B3B5D531B076}" srcOrd="2" destOrd="0" presId="urn:microsoft.com/office/officeart/2008/layout/LinedList"/>
    <dgm:cxn modelId="{1A1CD83E-D043-40DD-9609-2465452FA84C}" type="presParOf" srcId="{31C4E008-0867-4BB3-884C-3FBB5B5B1B1D}" destId="{0CA1E140-EA50-41DA-88B0-8BD4630A0782}" srcOrd="3" destOrd="0" presId="urn:microsoft.com/office/officeart/2008/layout/LinedList"/>
    <dgm:cxn modelId="{4B9C0B93-56BF-4953-B4F5-F2D3EFB632F8}" type="presParOf" srcId="{31C4E008-0867-4BB3-884C-3FBB5B5B1B1D}" destId="{54C5B2E9-7FF9-4322-8074-3B614C8F7868}" srcOrd="4" destOrd="0" presId="urn:microsoft.com/office/officeart/2008/layout/LinedList"/>
    <dgm:cxn modelId="{3E44BB94-310D-4FA4-A5BE-D16B715CAD47}" type="presParOf" srcId="{54C5B2E9-7FF9-4322-8074-3B614C8F7868}" destId="{532B3198-DACE-4157-8DA3-42EEA6F76144}" srcOrd="0" destOrd="0" presId="urn:microsoft.com/office/officeart/2008/layout/LinedList"/>
    <dgm:cxn modelId="{81099FA0-C307-41E3-8A92-58F100FD2F00}" type="presParOf" srcId="{54C5B2E9-7FF9-4322-8074-3B614C8F7868}" destId="{B0019DA6-BB30-464D-BC67-826FC42D143A}" srcOrd="1" destOrd="0" presId="urn:microsoft.com/office/officeart/2008/layout/LinedList"/>
    <dgm:cxn modelId="{78CBA74A-BA87-41D7-99E3-73FB66D85DE3}" type="presParOf" srcId="{54C5B2E9-7FF9-4322-8074-3B614C8F7868}" destId="{57DA8434-65BA-47B5-821D-AA36DFAA5F41}" srcOrd="2" destOrd="0" presId="urn:microsoft.com/office/officeart/2008/layout/LinedList"/>
    <dgm:cxn modelId="{A9BFDE31-8E33-4778-9D68-7363F640DE77}" type="presParOf" srcId="{31C4E008-0867-4BB3-884C-3FBB5B5B1B1D}" destId="{F629DC87-4DB8-4B4E-A52B-21CB951C0B46}" srcOrd="5" destOrd="0" presId="urn:microsoft.com/office/officeart/2008/layout/LinedList"/>
    <dgm:cxn modelId="{1267EE71-3556-4B34-80C7-A66A601315FC}" type="presParOf" srcId="{31C4E008-0867-4BB3-884C-3FBB5B5B1B1D}" destId="{E7D32B8F-E48F-47A1-9B6B-ADA55D61364E}" srcOrd="6" destOrd="0" presId="urn:microsoft.com/office/officeart/2008/layout/LinedList"/>
    <dgm:cxn modelId="{ACBFD3E7-1E33-4F79-B70F-18BD7FF24CD2}" type="presParOf" srcId="{31C4E008-0867-4BB3-884C-3FBB5B5B1B1D}" destId="{398B882B-1768-4126-B22D-B748746DE637}" srcOrd="7" destOrd="0" presId="urn:microsoft.com/office/officeart/2008/layout/LinedList"/>
    <dgm:cxn modelId="{E4A228B1-D9F7-42A1-AD45-6BF71DC38ADB}" type="presParOf" srcId="{398B882B-1768-4126-B22D-B748746DE637}" destId="{2223437D-CDCF-4A71-92A5-6F2109E612A0}" srcOrd="0" destOrd="0" presId="urn:microsoft.com/office/officeart/2008/layout/LinedList"/>
    <dgm:cxn modelId="{691BE8AD-E12D-41BC-8F1D-FE3D505E38A7}" type="presParOf" srcId="{398B882B-1768-4126-B22D-B748746DE637}" destId="{AB750406-F02B-4B60-83EC-13DE24C38A26}" srcOrd="1" destOrd="0" presId="urn:microsoft.com/office/officeart/2008/layout/LinedList"/>
    <dgm:cxn modelId="{CF4A0848-4D3C-4AFE-8C5B-616935D722C4}" type="presParOf" srcId="{398B882B-1768-4126-B22D-B748746DE637}" destId="{5C591630-7CF3-4B17-8511-CAD246E2C63E}" srcOrd="2" destOrd="0" presId="urn:microsoft.com/office/officeart/2008/layout/LinedList"/>
    <dgm:cxn modelId="{DCC9EAF4-5441-4904-8F48-E9F629CCAF22}" type="presParOf" srcId="{31C4E008-0867-4BB3-884C-3FBB5B5B1B1D}" destId="{34930853-B3E5-45E4-93CC-7EDE4E97BFAF}" srcOrd="8" destOrd="0" presId="urn:microsoft.com/office/officeart/2008/layout/LinedList"/>
    <dgm:cxn modelId="{081AA210-0E41-473C-A6B9-4E4C0DA81A4E}" type="presParOf" srcId="{31C4E008-0867-4BB3-884C-3FBB5B5B1B1D}" destId="{9B15C230-6AAC-4128-936D-469886B29720}" srcOrd="9" destOrd="0" presId="urn:microsoft.com/office/officeart/2008/layout/LinedList"/>
    <dgm:cxn modelId="{AC058AF7-9EC8-492E-A4D1-2B82EC60D5A1}" type="presParOf" srcId="{31C4E008-0867-4BB3-884C-3FBB5B5B1B1D}" destId="{79DBA576-C65F-4C8E-89AE-510D7105EC9F}" srcOrd="10" destOrd="0" presId="urn:microsoft.com/office/officeart/2008/layout/LinedList"/>
    <dgm:cxn modelId="{BA1058EE-2FE1-4BCC-B675-74F31131AF85}" type="presParOf" srcId="{79DBA576-C65F-4C8E-89AE-510D7105EC9F}" destId="{DFE3DA07-EE61-4AE1-B64D-2D9C429F58ED}" srcOrd="0" destOrd="0" presId="urn:microsoft.com/office/officeart/2008/layout/LinedList"/>
    <dgm:cxn modelId="{724B2B89-5797-4F07-A0C9-F8CF436E2DD1}" type="presParOf" srcId="{79DBA576-C65F-4C8E-89AE-510D7105EC9F}" destId="{7F716D91-FB4E-451C-8FE4-EFA66539BD4E}" srcOrd="1" destOrd="0" presId="urn:microsoft.com/office/officeart/2008/layout/LinedList"/>
    <dgm:cxn modelId="{D29DBD44-D795-487F-88A2-DBE00300D06D}" type="presParOf" srcId="{79DBA576-C65F-4C8E-89AE-510D7105EC9F}" destId="{9244E48F-93B6-4E87-BEE1-EC26B9825448}" srcOrd="2" destOrd="0" presId="urn:microsoft.com/office/officeart/2008/layout/LinedList"/>
    <dgm:cxn modelId="{B7B44E52-2161-4729-871C-CD4188BABA46}" type="presParOf" srcId="{31C4E008-0867-4BB3-884C-3FBB5B5B1B1D}" destId="{43BB9F71-7E62-4692-B11F-E96D4C6F2C70}" srcOrd="11" destOrd="0" presId="urn:microsoft.com/office/officeart/2008/layout/LinedList"/>
    <dgm:cxn modelId="{2F74BF53-E5A2-4014-99E8-943BDDF2570F}" type="presParOf" srcId="{31C4E008-0867-4BB3-884C-3FBB5B5B1B1D}" destId="{68AA131B-18FC-416E-B463-27FF1F9C39A1}" srcOrd="12" destOrd="0" presId="urn:microsoft.com/office/officeart/2008/layout/Lin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DF902F-18C4-44CD-827E-D057A5BA20D6}"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pl-PL"/>
        </a:p>
      </dgm:t>
    </dgm:pt>
    <dgm:pt modelId="{FF836E33-82A3-410E-9F53-0B48E080165C}">
      <dgm:prSet custT="1"/>
      <dgm:spPr/>
      <dgm:t>
        <a:bodyPr/>
        <a:lstStyle/>
        <a:p>
          <a:r>
            <a:rPr lang="pl-PL" sz="1800" u="sng" dirty="0" smtClean="0">
              <a:latin typeface="+mn-lt"/>
            </a:rPr>
            <a:t>Inne środki zagraniczne</a:t>
          </a:r>
          <a:endParaRPr lang="pl-PL" sz="1800" u="sng" dirty="0">
            <a:latin typeface="+mn-lt"/>
          </a:endParaRPr>
        </a:p>
      </dgm:t>
    </dgm:pt>
    <dgm:pt modelId="{81F7D47A-B112-49C8-8DE7-1FBD19656E75}" type="parTrans" cxnId="{99BE9711-C624-4C8F-9660-736AD61BB23F}">
      <dgm:prSet/>
      <dgm:spPr/>
      <dgm:t>
        <a:bodyPr/>
        <a:lstStyle/>
        <a:p>
          <a:endParaRPr lang="pl-PL"/>
        </a:p>
      </dgm:t>
    </dgm:pt>
    <dgm:pt modelId="{185BCFC2-AEE8-4EAB-9C63-25DCD7F23680}" type="sibTrans" cxnId="{99BE9711-C624-4C8F-9660-736AD61BB23F}">
      <dgm:prSet/>
      <dgm:spPr/>
      <dgm:t>
        <a:bodyPr/>
        <a:lstStyle/>
        <a:p>
          <a:endParaRPr lang="pl-PL"/>
        </a:p>
      </dgm:t>
    </dgm:pt>
    <dgm:pt modelId="{EA08D84A-C171-4208-A40C-A03B4D84AEFB}">
      <dgm:prSet custT="1"/>
      <dgm:spPr/>
      <dgm:t>
        <a:bodyPr/>
        <a:lstStyle/>
        <a:p>
          <a:r>
            <a:rPr lang="pl-PL" sz="1400" b="1" dirty="0" smtClean="0">
              <a:latin typeface="+mn-lt"/>
            </a:rPr>
            <a:t>NMF oraz MF EOG </a:t>
          </a:r>
        </a:p>
        <a:p>
          <a:r>
            <a:rPr lang="pl-PL" sz="1400" dirty="0" smtClean="0">
              <a:latin typeface="+mn-lt"/>
            </a:rPr>
            <a:t>- profilaktyka chorób nowotworowych mająca na celu zmniejszenie wskaźnika zachorowalności i śmiertelności z powodu nowotworów w Polsce</a:t>
          </a:r>
        </a:p>
        <a:p>
          <a:r>
            <a:rPr lang="pl-PL" sz="1400" dirty="0" smtClean="0">
              <a:latin typeface="+mn-lt"/>
            </a:rPr>
            <a:t>- lepsze dostosowanie opieki zdrowotnej w celu sprostania potrzebom szybko rosnącej populacji osób przewlekle chorych i niesamodzielnych oraz osób starszych</a:t>
          </a:r>
        </a:p>
        <a:p>
          <a:r>
            <a:rPr lang="pl-PL" sz="1400" dirty="0" smtClean="0">
              <a:latin typeface="+mn-lt"/>
            </a:rPr>
            <a:t>- poprawa opieki perinatalnej - świadczenia z zakresu profilaktyki, diagnostyka i leczenie </a:t>
          </a:r>
          <a:br>
            <a:rPr lang="pl-PL" sz="1400" dirty="0" smtClean="0">
              <a:latin typeface="+mn-lt"/>
            </a:rPr>
          </a:br>
          <a:r>
            <a:rPr lang="pl-PL" sz="1400" dirty="0" smtClean="0">
              <a:latin typeface="+mn-lt"/>
            </a:rPr>
            <a:t>w celu zwiększenia liczby urodzeń</a:t>
          </a:r>
          <a:endParaRPr lang="pl-PL" sz="1400" dirty="0">
            <a:latin typeface="+mn-lt"/>
          </a:endParaRPr>
        </a:p>
      </dgm:t>
    </dgm:pt>
    <dgm:pt modelId="{E63CB3EC-EF1A-4D35-B5D1-CB475A91B701}" type="parTrans" cxnId="{D745ECC7-0A48-4781-A0DC-215A13465D62}">
      <dgm:prSet/>
      <dgm:spPr/>
      <dgm:t>
        <a:bodyPr/>
        <a:lstStyle/>
        <a:p>
          <a:endParaRPr lang="pl-PL"/>
        </a:p>
      </dgm:t>
    </dgm:pt>
    <dgm:pt modelId="{393ABBB7-094F-4466-9DE8-923FE2CD7A9E}" type="sibTrans" cxnId="{D745ECC7-0A48-4781-A0DC-215A13465D62}">
      <dgm:prSet/>
      <dgm:spPr/>
      <dgm:t>
        <a:bodyPr/>
        <a:lstStyle/>
        <a:p>
          <a:endParaRPr lang="pl-PL"/>
        </a:p>
      </dgm:t>
    </dgm:pt>
    <dgm:pt modelId="{252FB502-E74E-4690-8B9E-DBB683BC9E70}" type="pres">
      <dgm:prSet presAssocID="{A0DF902F-18C4-44CD-827E-D057A5BA20D6}" presName="vert0" presStyleCnt="0">
        <dgm:presLayoutVars>
          <dgm:dir/>
          <dgm:animOne val="branch"/>
          <dgm:animLvl val="lvl"/>
        </dgm:presLayoutVars>
      </dgm:prSet>
      <dgm:spPr/>
      <dgm:t>
        <a:bodyPr/>
        <a:lstStyle/>
        <a:p>
          <a:endParaRPr lang="pl-PL"/>
        </a:p>
      </dgm:t>
    </dgm:pt>
    <dgm:pt modelId="{F0D21113-FE2A-47C4-AB8B-5B136241DC8F}" type="pres">
      <dgm:prSet presAssocID="{FF836E33-82A3-410E-9F53-0B48E080165C}" presName="thickLine" presStyleLbl="alignNode1" presStyleIdx="0" presStyleCnt="1" custLinFactNeighborY="10193"/>
      <dgm:spPr/>
    </dgm:pt>
    <dgm:pt modelId="{D91F120C-11BF-4F80-8641-C70ED7BA0513}" type="pres">
      <dgm:prSet presAssocID="{FF836E33-82A3-410E-9F53-0B48E080165C}" presName="horz1" presStyleCnt="0"/>
      <dgm:spPr/>
    </dgm:pt>
    <dgm:pt modelId="{794361D7-B8A8-4017-A35F-6D4EE3CF43C0}" type="pres">
      <dgm:prSet presAssocID="{FF836E33-82A3-410E-9F53-0B48E080165C}" presName="tx1" presStyleLbl="revTx" presStyleIdx="0" presStyleCnt="2" custScaleY="39073" custLinFactNeighborY="4881"/>
      <dgm:spPr/>
      <dgm:t>
        <a:bodyPr/>
        <a:lstStyle/>
        <a:p>
          <a:endParaRPr lang="pl-PL"/>
        </a:p>
      </dgm:t>
    </dgm:pt>
    <dgm:pt modelId="{A14D15E9-5F03-428B-AED3-91C3925ACBB0}" type="pres">
      <dgm:prSet presAssocID="{FF836E33-82A3-410E-9F53-0B48E080165C}" presName="vert1" presStyleCnt="0"/>
      <dgm:spPr/>
    </dgm:pt>
    <dgm:pt modelId="{57004896-27E4-4020-BE3F-C331C4FB9FF4}" type="pres">
      <dgm:prSet presAssocID="{EA08D84A-C171-4208-A40C-A03B4D84AEFB}" presName="vertSpace2a" presStyleCnt="0"/>
      <dgm:spPr/>
    </dgm:pt>
    <dgm:pt modelId="{91620C44-FC06-48B3-9BDB-2E0652447038}" type="pres">
      <dgm:prSet presAssocID="{EA08D84A-C171-4208-A40C-A03B4D84AEFB}" presName="horz2" presStyleCnt="0"/>
      <dgm:spPr/>
    </dgm:pt>
    <dgm:pt modelId="{41537AAF-49E6-4A9D-B6C7-081281482628}" type="pres">
      <dgm:prSet presAssocID="{EA08D84A-C171-4208-A40C-A03B4D84AEFB}" presName="horzSpace2" presStyleCnt="0"/>
      <dgm:spPr/>
    </dgm:pt>
    <dgm:pt modelId="{F05BF748-9071-4C43-B955-BDBA8BAF164D}" type="pres">
      <dgm:prSet presAssocID="{EA08D84A-C171-4208-A40C-A03B4D84AEFB}" presName="tx2" presStyleLbl="revTx" presStyleIdx="1" presStyleCnt="2" custScaleY="39869" custLinFactNeighborX="683" custLinFactNeighborY="4098"/>
      <dgm:spPr/>
      <dgm:t>
        <a:bodyPr/>
        <a:lstStyle/>
        <a:p>
          <a:endParaRPr lang="pl-PL"/>
        </a:p>
      </dgm:t>
    </dgm:pt>
    <dgm:pt modelId="{2521E139-027E-4974-98A8-471F9F4E4A88}" type="pres">
      <dgm:prSet presAssocID="{EA08D84A-C171-4208-A40C-A03B4D84AEFB}" presName="vert2" presStyleCnt="0"/>
      <dgm:spPr/>
    </dgm:pt>
    <dgm:pt modelId="{451AF682-1B73-47B7-AB4F-74DA2AC537DE}" type="pres">
      <dgm:prSet presAssocID="{EA08D84A-C171-4208-A40C-A03B4D84AEFB}" presName="thinLine2b" presStyleLbl="callout" presStyleIdx="0" presStyleCnt="1" custLinFactY="200000" custLinFactNeighborX="427" custLinFactNeighborY="248862"/>
      <dgm:spPr/>
    </dgm:pt>
    <dgm:pt modelId="{8D39139E-49C2-46CC-ACC4-2ABD9A877826}" type="pres">
      <dgm:prSet presAssocID="{EA08D84A-C171-4208-A40C-A03B4D84AEFB}" presName="vertSpace2b" presStyleCnt="0"/>
      <dgm:spPr/>
    </dgm:pt>
  </dgm:ptLst>
  <dgm:cxnLst>
    <dgm:cxn modelId="{344BE991-F3BC-4C56-A208-173EB72ADF86}" type="presOf" srcId="{EA08D84A-C171-4208-A40C-A03B4D84AEFB}" destId="{F05BF748-9071-4C43-B955-BDBA8BAF164D}" srcOrd="0" destOrd="0" presId="urn:microsoft.com/office/officeart/2008/layout/LinedList"/>
    <dgm:cxn modelId="{99BE9711-C624-4C8F-9660-736AD61BB23F}" srcId="{A0DF902F-18C4-44CD-827E-D057A5BA20D6}" destId="{FF836E33-82A3-410E-9F53-0B48E080165C}" srcOrd="0" destOrd="0" parTransId="{81F7D47A-B112-49C8-8DE7-1FBD19656E75}" sibTransId="{185BCFC2-AEE8-4EAB-9C63-25DCD7F23680}"/>
    <dgm:cxn modelId="{6C83F88D-FFD0-40AE-A70B-40E2359A4B85}" type="presOf" srcId="{A0DF902F-18C4-44CD-827E-D057A5BA20D6}" destId="{252FB502-E74E-4690-8B9E-DBB683BC9E70}" srcOrd="0" destOrd="0" presId="urn:microsoft.com/office/officeart/2008/layout/LinedList"/>
    <dgm:cxn modelId="{D745ECC7-0A48-4781-A0DC-215A13465D62}" srcId="{FF836E33-82A3-410E-9F53-0B48E080165C}" destId="{EA08D84A-C171-4208-A40C-A03B4D84AEFB}" srcOrd="0" destOrd="0" parTransId="{E63CB3EC-EF1A-4D35-B5D1-CB475A91B701}" sibTransId="{393ABBB7-094F-4466-9DE8-923FE2CD7A9E}"/>
    <dgm:cxn modelId="{0B388374-B08D-49D8-B506-96C778EB8485}" type="presOf" srcId="{FF836E33-82A3-410E-9F53-0B48E080165C}" destId="{794361D7-B8A8-4017-A35F-6D4EE3CF43C0}" srcOrd="0" destOrd="0" presId="urn:microsoft.com/office/officeart/2008/layout/LinedList"/>
    <dgm:cxn modelId="{AF7681E8-573C-4DB8-8350-91F49279B30D}" type="presParOf" srcId="{252FB502-E74E-4690-8B9E-DBB683BC9E70}" destId="{F0D21113-FE2A-47C4-AB8B-5B136241DC8F}" srcOrd="0" destOrd="0" presId="urn:microsoft.com/office/officeart/2008/layout/LinedList"/>
    <dgm:cxn modelId="{1CD2E075-7667-4E61-8431-2F161D8111BA}" type="presParOf" srcId="{252FB502-E74E-4690-8B9E-DBB683BC9E70}" destId="{D91F120C-11BF-4F80-8641-C70ED7BA0513}" srcOrd="1" destOrd="0" presId="urn:microsoft.com/office/officeart/2008/layout/LinedList"/>
    <dgm:cxn modelId="{BFA030AE-B73D-4C17-83DE-ED8CC3523D2C}" type="presParOf" srcId="{D91F120C-11BF-4F80-8641-C70ED7BA0513}" destId="{794361D7-B8A8-4017-A35F-6D4EE3CF43C0}" srcOrd="0" destOrd="0" presId="urn:microsoft.com/office/officeart/2008/layout/LinedList"/>
    <dgm:cxn modelId="{13674512-D18C-4BEC-9712-D032A397E254}" type="presParOf" srcId="{D91F120C-11BF-4F80-8641-C70ED7BA0513}" destId="{A14D15E9-5F03-428B-AED3-91C3925ACBB0}" srcOrd="1" destOrd="0" presId="urn:microsoft.com/office/officeart/2008/layout/LinedList"/>
    <dgm:cxn modelId="{E22E50A6-A57C-43CB-B552-D1C4A4807BAA}" type="presParOf" srcId="{A14D15E9-5F03-428B-AED3-91C3925ACBB0}" destId="{57004896-27E4-4020-BE3F-C331C4FB9FF4}" srcOrd="0" destOrd="0" presId="urn:microsoft.com/office/officeart/2008/layout/LinedList"/>
    <dgm:cxn modelId="{4693D363-78E5-4A56-8776-13CAFB26A2AE}" type="presParOf" srcId="{A14D15E9-5F03-428B-AED3-91C3925ACBB0}" destId="{91620C44-FC06-48B3-9BDB-2E0652447038}" srcOrd="1" destOrd="0" presId="urn:microsoft.com/office/officeart/2008/layout/LinedList"/>
    <dgm:cxn modelId="{44BBE8E6-3CA5-446F-BC69-FA0321D5E3D3}" type="presParOf" srcId="{91620C44-FC06-48B3-9BDB-2E0652447038}" destId="{41537AAF-49E6-4A9D-B6C7-081281482628}" srcOrd="0" destOrd="0" presId="urn:microsoft.com/office/officeart/2008/layout/LinedList"/>
    <dgm:cxn modelId="{3366C518-9CC6-4FB9-B7AB-1335B1A74CFB}" type="presParOf" srcId="{91620C44-FC06-48B3-9BDB-2E0652447038}" destId="{F05BF748-9071-4C43-B955-BDBA8BAF164D}" srcOrd="1" destOrd="0" presId="urn:microsoft.com/office/officeart/2008/layout/LinedList"/>
    <dgm:cxn modelId="{17CE044C-F672-435D-ACA4-C152DBAD90C7}" type="presParOf" srcId="{91620C44-FC06-48B3-9BDB-2E0652447038}" destId="{2521E139-027E-4974-98A8-471F9F4E4A88}" srcOrd="2" destOrd="0" presId="urn:microsoft.com/office/officeart/2008/layout/LinedList"/>
    <dgm:cxn modelId="{33CD6AF5-7786-4858-A42C-A772D4D2C9E5}" type="presParOf" srcId="{A14D15E9-5F03-428B-AED3-91C3925ACBB0}" destId="{451AF682-1B73-47B7-AB4F-74DA2AC537DE}" srcOrd="2" destOrd="0" presId="urn:microsoft.com/office/officeart/2008/layout/LinedList"/>
    <dgm:cxn modelId="{FEE2910A-4042-427E-A168-7248527FE926}" type="presParOf" srcId="{A14D15E9-5F03-428B-AED3-91C3925ACBB0}" destId="{8D39139E-49C2-46CC-ACC4-2ABD9A877826}" srcOrd="3" destOrd="0" presId="urn:microsoft.com/office/officeart/2008/layout/Lin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C733B9-96D4-4AED-B2B5-792D46266378}"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pl-PL"/>
        </a:p>
      </dgm:t>
    </dgm:pt>
    <dgm:pt modelId="{A2E76831-A4EF-4550-A861-7A2209888A14}">
      <dgm:prSet custT="1"/>
      <dgm:spPr/>
      <dgm:t>
        <a:bodyPr/>
        <a:lstStyle/>
        <a:p>
          <a:pPr rtl="0"/>
          <a:r>
            <a:rPr lang="pl-PL" sz="2000" dirty="0" smtClean="0"/>
            <a:t>Poziom centralny</a:t>
          </a:r>
          <a:endParaRPr lang="pl-PL" sz="2000" dirty="0"/>
        </a:p>
      </dgm:t>
    </dgm:pt>
    <dgm:pt modelId="{5ABD1F88-EDCA-4C45-BF81-80C16C522235}" type="parTrans" cxnId="{DDA95823-C9C6-48B4-8A0E-C64F6B5D3571}">
      <dgm:prSet/>
      <dgm:spPr/>
      <dgm:t>
        <a:bodyPr/>
        <a:lstStyle/>
        <a:p>
          <a:endParaRPr lang="pl-PL"/>
        </a:p>
      </dgm:t>
    </dgm:pt>
    <dgm:pt modelId="{0DF4C728-E25A-4E22-B934-9B74C4B32B92}" type="sibTrans" cxnId="{DDA95823-C9C6-48B4-8A0E-C64F6B5D3571}">
      <dgm:prSet/>
      <dgm:spPr/>
      <dgm:t>
        <a:bodyPr/>
        <a:lstStyle/>
        <a:p>
          <a:endParaRPr lang="pl-PL"/>
        </a:p>
      </dgm:t>
    </dgm:pt>
    <dgm:pt modelId="{17933B92-00D8-4338-895C-9326FA1D1530}">
      <dgm:prSet custT="1"/>
      <dgm:spPr/>
      <dgm:t>
        <a:bodyPr/>
        <a:lstStyle/>
        <a:p>
          <a:pPr rtl="0"/>
          <a:r>
            <a:rPr lang="pl-PL" sz="2000" dirty="0" smtClean="0"/>
            <a:t>Poziom regionalny</a:t>
          </a:r>
          <a:endParaRPr lang="pl-PL" sz="2000" dirty="0"/>
        </a:p>
      </dgm:t>
    </dgm:pt>
    <dgm:pt modelId="{478419E9-404D-4915-BF00-23B7CE2C597B}" type="parTrans" cxnId="{74848424-D4A5-4871-8CD8-06C0D21C5673}">
      <dgm:prSet/>
      <dgm:spPr/>
      <dgm:t>
        <a:bodyPr/>
        <a:lstStyle/>
        <a:p>
          <a:endParaRPr lang="pl-PL"/>
        </a:p>
      </dgm:t>
    </dgm:pt>
    <dgm:pt modelId="{7243CD6B-E29D-4903-B95A-52992C378118}" type="sibTrans" cxnId="{74848424-D4A5-4871-8CD8-06C0D21C5673}">
      <dgm:prSet/>
      <dgm:spPr/>
      <dgm:t>
        <a:bodyPr/>
        <a:lstStyle/>
        <a:p>
          <a:endParaRPr lang="pl-PL"/>
        </a:p>
      </dgm:t>
    </dgm:pt>
    <dgm:pt modelId="{64C32D29-1F45-4792-B938-07949A45EDFD}">
      <dgm:prSet/>
      <dgm:spPr/>
      <dgm:t>
        <a:bodyPr/>
        <a:lstStyle/>
        <a:p>
          <a:pPr rtl="0"/>
          <a:r>
            <a:rPr lang="pl-PL" dirty="0" smtClean="0">
              <a:latin typeface="+mn-lt"/>
            </a:rPr>
            <a:t>Wsparcie infrastruktury ratownictwa medycznego</a:t>
          </a:r>
          <a:endParaRPr lang="pl-PL" dirty="0">
            <a:latin typeface="+mn-lt"/>
          </a:endParaRPr>
        </a:p>
      </dgm:t>
    </dgm:pt>
    <dgm:pt modelId="{89D50E1A-BC59-4DD7-8552-810DF0A5CD12}" type="parTrans" cxnId="{71D1875C-59B1-4FF5-B033-2B2D8DACA111}">
      <dgm:prSet/>
      <dgm:spPr/>
      <dgm:t>
        <a:bodyPr/>
        <a:lstStyle/>
        <a:p>
          <a:endParaRPr lang="pl-PL"/>
        </a:p>
      </dgm:t>
    </dgm:pt>
    <dgm:pt modelId="{8D6D2906-9754-403A-B3FB-0A0B3C3CE031}" type="sibTrans" cxnId="{71D1875C-59B1-4FF5-B033-2B2D8DACA111}">
      <dgm:prSet/>
      <dgm:spPr/>
      <dgm:t>
        <a:bodyPr/>
        <a:lstStyle/>
        <a:p>
          <a:endParaRPr lang="pl-PL"/>
        </a:p>
      </dgm:t>
    </dgm:pt>
    <dgm:pt modelId="{63773727-4998-4F72-BDF6-EB2EF711F15E}">
      <dgm:prSet/>
      <dgm:spPr/>
      <dgm:t>
        <a:bodyPr/>
        <a:lstStyle/>
        <a:p>
          <a:pPr rtl="0"/>
          <a:r>
            <a:rPr lang="pl-PL" dirty="0" smtClean="0">
              <a:latin typeface="+mn-lt"/>
            </a:rPr>
            <a:t>Wsparcie infrastruktury ponadregionalnych podmiotów leczniczych</a:t>
          </a:r>
          <a:endParaRPr lang="pl-PL" dirty="0">
            <a:latin typeface="+mn-lt"/>
          </a:endParaRPr>
        </a:p>
      </dgm:t>
    </dgm:pt>
    <dgm:pt modelId="{3A4542EB-4E00-44AE-8805-F531C19D7952}" type="parTrans" cxnId="{73286B66-B518-485A-9332-877122824E20}">
      <dgm:prSet/>
      <dgm:spPr/>
      <dgm:t>
        <a:bodyPr/>
        <a:lstStyle/>
        <a:p>
          <a:endParaRPr lang="pl-PL"/>
        </a:p>
      </dgm:t>
    </dgm:pt>
    <dgm:pt modelId="{CAF98647-29AE-4B5D-8FAD-DADA0D13044D}" type="sibTrans" cxnId="{73286B66-B518-485A-9332-877122824E20}">
      <dgm:prSet/>
      <dgm:spPr/>
      <dgm:t>
        <a:bodyPr/>
        <a:lstStyle/>
        <a:p>
          <a:endParaRPr lang="pl-PL"/>
        </a:p>
      </dgm:t>
    </dgm:pt>
    <dgm:pt modelId="{FAE39C7F-E908-4F31-9571-62450BAA3AA6}">
      <dgm:prSet/>
      <dgm:spPr/>
      <dgm:t>
        <a:bodyPr/>
        <a:lstStyle/>
        <a:p>
          <a:pPr rtl="0"/>
          <a:r>
            <a:rPr lang="pl-PL" smtClean="0">
              <a:latin typeface="+mn-lt"/>
            </a:rPr>
            <a:t>Wsparcie infrastruktury lokalnych i regionalnych podmiotów leczniczych</a:t>
          </a:r>
          <a:endParaRPr lang="pl-PL" dirty="0">
            <a:latin typeface="+mn-lt"/>
          </a:endParaRPr>
        </a:p>
      </dgm:t>
    </dgm:pt>
    <dgm:pt modelId="{222FC343-BA22-4D6B-AC76-D4FFFDC91B26}" type="parTrans" cxnId="{03917E08-EFC8-4F1E-B4D4-1A78CFB2D352}">
      <dgm:prSet/>
      <dgm:spPr/>
      <dgm:t>
        <a:bodyPr/>
        <a:lstStyle/>
        <a:p>
          <a:endParaRPr lang="pl-PL"/>
        </a:p>
      </dgm:t>
    </dgm:pt>
    <dgm:pt modelId="{0FD3CC5A-352C-47A4-B593-C5538421CC59}" type="sibTrans" cxnId="{03917E08-EFC8-4F1E-B4D4-1A78CFB2D352}">
      <dgm:prSet/>
      <dgm:spPr/>
      <dgm:t>
        <a:bodyPr/>
        <a:lstStyle/>
        <a:p>
          <a:endParaRPr lang="pl-PL"/>
        </a:p>
      </dgm:t>
    </dgm:pt>
    <dgm:pt modelId="{61C6919D-7315-4F5F-9F2D-825E040282FB}" type="pres">
      <dgm:prSet presAssocID="{6EC733B9-96D4-4AED-B2B5-792D46266378}" presName="Name0" presStyleCnt="0">
        <dgm:presLayoutVars>
          <dgm:dir/>
          <dgm:animLvl val="lvl"/>
          <dgm:resizeHandles val="exact"/>
        </dgm:presLayoutVars>
      </dgm:prSet>
      <dgm:spPr/>
      <dgm:t>
        <a:bodyPr/>
        <a:lstStyle/>
        <a:p>
          <a:endParaRPr lang="pl-PL"/>
        </a:p>
      </dgm:t>
    </dgm:pt>
    <dgm:pt modelId="{3F467E3E-953C-4A3B-BB45-5B91AAB3E29B}" type="pres">
      <dgm:prSet presAssocID="{A2E76831-A4EF-4550-A861-7A2209888A14}" presName="linNode" presStyleCnt="0"/>
      <dgm:spPr/>
    </dgm:pt>
    <dgm:pt modelId="{B7EEBCBB-8431-4BAB-8915-CEE80E42938D}" type="pres">
      <dgm:prSet presAssocID="{A2E76831-A4EF-4550-A861-7A2209888A14}" presName="parentText" presStyleLbl="node1" presStyleIdx="0" presStyleCnt="2" custScaleX="67728">
        <dgm:presLayoutVars>
          <dgm:chMax val="1"/>
          <dgm:bulletEnabled val="1"/>
        </dgm:presLayoutVars>
      </dgm:prSet>
      <dgm:spPr/>
      <dgm:t>
        <a:bodyPr/>
        <a:lstStyle/>
        <a:p>
          <a:endParaRPr lang="pl-PL"/>
        </a:p>
      </dgm:t>
    </dgm:pt>
    <dgm:pt modelId="{4267F17A-CEE0-4941-BAEA-859D39B70410}" type="pres">
      <dgm:prSet presAssocID="{A2E76831-A4EF-4550-A861-7A2209888A14}" presName="descendantText" presStyleLbl="alignAccFollowNode1" presStyleIdx="0" presStyleCnt="2">
        <dgm:presLayoutVars>
          <dgm:bulletEnabled val="1"/>
        </dgm:presLayoutVars>
      </dgm:prSet>
      <dgm:spPr/>
      <dgm:t>
        <a:bodyPr/>
        <a:lstStyle/>
        <a:p>
          <a:endParaRPr lang="pl-PL"/>
        </a:p>
      </dgm:t>
    </dgm:pt>
    <dgm:pt modelId="{9DCB7F90-05F4-40B8-8B38-3A437E700B00}" type="pres">
      <dgm:prSet presAssocID="{0DF4C728-E25A-4E22-B934-9B74C4B32B92}" presName="sp" presStyleCnt="0"/>
      <dgm:spPr/>
    </dgm:pt>
    <dgm:pt modelId="{CBA67259-E5C2-49E3-AAA8-3A300367F5FF}" type="pres">
      <dgm:prSet presAssocID="{17933B92-00D8-4338-895C-9326FA1D1530}" presName="linNode" presStyleCnt="0"/>
      <dgm:spPr/>
    </dgm:pt>
    <dgm:pt modelId="{D0C57099-DB01-48F5-AC75-62C64974D90E}" type="pres">
      <dgm:prSet presAssocID="{17933B92-00D8-4338-895C-9326FA1D1530}" presName="parentText" presStyleLbl="node1" presStyleIdx="1" presStyleCnt="2" custScaleX="67728">
        <dgm:presLayoutVars>
          <dgm:chMax val="1"/>
          <dgm:bulletEnabled val="1"/>
        </dgm:presLayoutVars>
      </dgm:prSet>
      <dgm:spPr/>
      <dgm:t>
        <a:bodyPr/>
        <a:lstStyle/>
        <a:p>
          <a:endParaRPr lang="pl-PL"/>
        </a:p>
      </dgm:t>
    </dgm:pt>
    <dgm:pt modelId="{A939C3A8-812E-4DEC-877B-195FA5954EAF}" type="pres">
      <dgm:prSet presAssocID="{17933B92-00D8-4338-895C-9326FA1D1530}" presName="descendantText" presStyleLbl="alignAccFollowNode1" presStyleIdx="1" presStyleCnt="2">
        <dgm:presLayoutVars>
          <dgm:bulletEnabled val="1"/>
        </dgm:presLayoutVars>
      </dgm:prSet>
      <dgm:spPr/>
      <dgm:t>
        <a:bodyPr/>
        <a:lstStyle/>
        <a:p>
          <a:endParaRPr lang="pl-PL"/>
        </a:p>
      </dgm:t>
    </dgm:pt>
  </dgm:ptLst>
  <dgm:cxnLst>
    <dgm:cxn modelId="{71D1875C-59B1-4FF5-B033-2B2D8DACA111}" srcId="{A2E76831-A4EF-4550-A861-7A2209888A14}" destId="{64C32D29-1F45-4792-B938-07949A45EDFD}" srcOrd="1" destOrd="0" parTransId="{89D50E1A-BC59-4DD7-8552-810DF0A5CD12}" sibTransId="{8D6D2906-9754-403A-B3FB-0A0B3C3CE031}"/>
    <dgm:cxn modelId="{73286B66-B518-485A-9332-877122824E20}" srcId="{A2E76831-A4EF-4550-A861-7A2209888A14}" destId="{63773727-4998-4F72-BDF6-EB2EF711F15E}" srcOrd="0" destOrd="0" parTransId="{3A4542EB-4E00-44AE-8805-F531C19D7952}" sibTransId="{CAF98647-29AE-4B5D-8FAD-DADA0D13044D}"/>
    <dgm:cxn modelId="{03917E08-EFC8-4F1E-B4D4-1A78CFB2D352}" srcId="{17933B92-00D8-4338-895C-9326FA1D1530}" destId="{FAE39C7F-E908-4F31-9571-62450BAA3AA6}" srcOrd="0" destOrd="0" parTransId="{222FC343-BA22-4D6B-AC76-D4FFFDC91B26}" sibTransId="{0FD3CC5A-352C-47A4-B593-C5538421CC59}"/>
    <dgm:cxn modelId="{91C4D9A0-1D59-4B94-B66F-1C2B42B0AD67}" type="presOf" srcId="{64C32D29-1F45-4792-B938-07949A45EDFD}" destId="{4267F17A-CEE0-4941-BAEA-859D39B70410}" srcOrd="0" destOrd="1" presId="urn:microsoft.com/office/officeart/2005/8/layout/vList5"/>
    <dgm:cxn modelId="{1BBD7E35-2A17-4E33-BB8E-BFC88DC3B694}" type="presOf" srcId="{63773727-4998-4F72-BDF6-EB2EF711F15E}" destId="{4267F17A-CEE0-4941-BAEA-859D39B70410}" srcOrd="0" destOrd="0" presId="urn:microsoft.com/office/officeart/2005/8/layout/vList5"/>
    <dgm:cxn modelId="{6DA5CEA3-5805-4B58-9C45-9D30A4A4EFAF}" type="presOf" srcId="{FAE39C7F-E908-4F31-9571-62450BAA3AA6}" destId="{A939C3A8-812E-4DEC-877B-195FA5954EAF}" srcOrd="0" destOrd="0" presId="urn:microsoft.com/office/officeart/2005/8/layout/vList5"/>
    <dgm:cxn modelId="{DDA95823-C9C6-48B4-8A0E-C64F6B5D3571}" srcId="{6EC733B9-96D4-4AED-B2B5-792D46266378}" destId="{A2E76831-A4EF-4550-A861-7A2209888A14}" srcOrd="0" destOrd="0" parTransId="{5ABD1F88-EDCA-4C45-BF81-80C16C522235}" sibTransId="{0DF4C728-E25A-4E22-B934-9B74C4B32B92}"/>
    <dgm:cxn modelId="{74848424-D4A5-4871-8CD8-06C0D21C5673}" srcId="{6EC733B9-96D4-4AED-B2B5-792D46266378}" destId="{17933B92-00D8-4338-895C-9326FA1D1530}" srcOrd="1" destOrd="0" parTransId="{478419E9-404D-4915-BF00-23B7CE2C597B}" sibTransId="{7243CD6B-E29D-4903-B95A-52992C378118}"/>
    <dgm:cxn modelId="{39924E50-6420-4637-8C6F-1A82ACB35B68}" type="presOf" srcId="{A2E76831-A4EF-4550-A861-7A2209888A14}" destId="{B7EEBCBB-8431-4BAB-8915-CEE80E42938D}" srcOrd="0" destOrd="0" presId="urn:microsoft.com/office/officeart/2005/8/layout/vList5"/>
    <dgm:cxn modelId="{3245D3C6-7B33-4530-8AB7-F6EE42C74C35}" type="presOf" srcId="{17933B92-00D8-4338-895C-9326FA1D1530}" destId="{D0C57099-DB01-48F5-AC75-62C64974D90E}" srcOrd="0" destOrd="0" presId="urn:microsoft.com/office/officeart/2005/8/layout/vList5"/>
    <dgm:cxn modelId="{9064888A-32D6-43EE-8BA5-A0221C45EF59}" type="presOf" srcId="{6EC733B9-96D4-4AED-B2B5-792D46266378}" destId="{61C6919D-7315-4F5F-9F2D-825E040282FB}" srcOrd="0" destOrd="0" presId="urn:microsoft.com/office/officeart/2005/8/layout/vList5"/>
    <dgm:cxn modelId="{C9E4A3C4-D776-41D2-A2FC-67F0DAA6B70A}" type="presParOf" srcId="{61C6919D-7315-4F5F-9F2D-825E040282FB}" destId="{3F467E3E-953C-4A3B-BB45-5B91AAB3E29B}" srcOrd="0" destOrd="0" presId="urn:microsoft.com/office/officeart/2005/8/layout/vList5"/>
    <dgm:cxn modelId="{42BA5BAF-3133-42C2-940B-31D9BF28DE7C}" type="presParOf" srcId="{3F467E3E-953C-4A3B-BB45-5B91AAB3E29B}" destId="{B7EEBCBB-8431-4BAB-8915-CEE80E42938D}" srcOrd="0" destOrd="0" presId="urn:microsoft.com/office/officeart/2005/8/layout/vList5"/>
    <dgm:cxn modelId="{40DF488D-D182-4B99-9493-5C531D76CA8D}" type="presParOf" srcId="{3F467E3E-953C-4A3B-BB45-5B91AAB3E29B}" destId="{4267F17A-CEE0-4941-BAEA-859D39B70410}" srcOrd="1" destOrd="0" presId="urn:microsoft.com/office/officeart/2005/8/layout/vList5"/>
    <dgm:cxn modelId="{595FC1B5-60CC-40B6-A1F5-9DB5906C2F5C}" type="presParOf" srcId="{61C6919D-7315-4F5F-9F2D-825E040282FB}" destId="{9DCB7F90-05F4-40B8-8B38-3A437E700B00}" srcOrd="1" destOrd="0" presId="urn:microsoft.com/office/officeart/2005/8/layout/vList5"/>
    <dgm:cxn modelId="{927787D4-84DF-453B-87B9-5D2F39E6D9FB}" type="presParOf" srcId="{61C6919D-7315-4F5F-9F2D-825E040282FB}" destId="{CBA67259-E5C2-49E3-AAA8-3A300367F5FF}" srcOrd="2" destOrd="0" presId="urn:microsoft.com/office/officeart/2005/8/layout/vList5"/>
    <dgm:cxn modelId="{88434245-B7F7-4927-8063-B466D4A119A6}" type="presParOf" srcId="{CBA67259-E5C2-49E3-AAA8-3A300367F5FF}" destId="{D0C57099-DB01-48F5-AC75-62C64974D90E}" srcOrd="0" destOrd="0" presId="urn:microsoft.com/office/officeart/2005/8/layout/vList5"/>
    <dgm:cxn modelId="{69A0BCC6-6BB0-4CBE-9CA6-9A101C550E36}" type="presParOf" srcId="{CBA67259-E5C2-49E3-AAA8-3A300367F5FF}" destId="{A939C3A8-812E-4DEC-877B-195FA5954EAF}"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7A2E52-D32D-47DD-BF61-9EC7FF78B3DB}"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pl-PL"/>
        </a:p>
      </dgm:t>
    </dgm:pt>
    <dgm:pt modelId="{433EBAFB-0028-4900-A77E-E3A4ADEB3A52}">
      <dgm:prSet custT="1"/>
      <dgm:spPr/>
      <dgm:t>
        <a:bodyPr/>
        <a:lstStyle/>
        <a:p>
          <a:pPr rtl="0"/>
          <a:r>
            <a:rPr lang="pl-PL" sz="1600" b="1" dirty="0" smtClean="0"/>
            <a:t>CT 9. Wspieranie włączenia społecznego i walka z ubóstwem </a:t>
          </a:r>
          <a:endParaRPr lang="pl-PL" sz="1600" b="1" dirty="0"/>
        </a:p>
      </dgm:t>
    </dgm:pt>
    <dgm:pt modelId="{228D35E5-87A2-43AD-9B74-78FFA31A7EB6}" type="parTrans" cxnId="{E6594F45-A852-4E95-B8F8-BCE313D0E0CC}">
      <dgm:prSet/>
      <dgm:spPr/>
      <dgm:t>
        <a:bodyPr/>
        <a:lstStyle/>
        <a:p>
          <a:endParaRPr lang="pl-PL"/>
        </a:p>
      </dgm:t>
    </dgm:pt>
    <dgm:pt modelId="{BD5BD9AA-71F1-45C4-8E36-4A8CA9EA8D82}" type="sibTrans" cxnId="{E6594F45-A852-4E95-B8F8-BCE313D0E0CC}">
      <dgm:prSet/>
      <dgm:spPr/>
      <dgm:t>
        <a:bodyPr/>
        <a:lstStyle/>
        <a:p>
          <a:endParaRPr lang="pl-PL"/>
        </a:p>
      </dgm:t>
    </dgm:pt>
    <dgm:pt modelId="{BCC6EBBC-2A95-4940-A812-B9C0462ACAF9}">
      <dgm:prSet custT="1"/>
      <dgm:spPr/>
      <dgm:t>
        <a:bodyPr/>
        <a:lstStyle/>
        <a:p>
          <a:pPr algn="just" rtl="0"/>
          <a:r>
            <a:rPr lang="pl-PL" sz="1400" dirty="0" smtClean="0"/>
            <a:t>PI 9.1. Inwestycje w infrastrukturę zdrowotną i społeczną, które przyczyniają się do rozwoju krajowego, regionalnego i lokalnego, zmniejszania nierówności w zakresie stanu zdrowia oraz przejścia z usług instytucjonalnych na poziomie społeczności lokalnych </a:t>
          </a:r>
          <a:endParaRPr lang="pl-PL" sz="1400" dirty="0"/>
        </a:p>
      </dgm:t>
    </dgm:pt>
    <dgm:pt modelId="{9056F451-83D8-452A-90B3-ADA22FD4F9D9}" type="parTrans" cxnId="{FCB3CD0A-886A-4E6D-8337-A1D17E504B57}">
      <dgm:prSet/>
      <dgm:spPr/>
      <dgm:t>
        <a:bodyPr/>
        <a:lstStyle/>
        <a:p>
          <a:endParaRPr lang="pl-PL"/>
        </a:p>
      </dgm:t>
    </dgm:pt>
    <dgm:pt modelId="{8EEF2E5A-8EE8-4B73-A185-91C45E7CE354}" type="sibTrans" cxnId="{FCB3CD0A-886A-4E6D-8337-A1D17E504B57}">
      <dgm:prSet/>
      <dgm:spPr/>
      <dgm:t>
        <a:bodyPr/>
        <a:lstStyle/>
        <a:p>
          <a:endParaRPr lang="pl-PL"/>
        </a:p>
      </dgm:t>
    </dgm:pt>
    <dgm:pt modelId="{16C945A8-C03C-4807-8E06-3321E19ACBD4}">
      <dgm:prSet custT="1"/>
      <dgm:spPr/>
      <dgm:t>
        <a:bodyPr/>
        <a:lstStyle/>
        <a:p>
          <a:pPr marL="0" indent="0" algn="just" defTabSz="1074738" rtl="0"/>
          <a:r>
            <a:rPr lang="pl-PL" sz="1200" dirty="0" smtClean="0"/>
            <a:t>EUROPA 2020</a:t>
          </a:r>
          <a:endParaRPr lang="pl-PL" sz="1200" dirty="0"/>
        </a:p>
      </dgm:t>
    </dgm:pt>
    <dgm:pt modelId="{A9E263BF-4220-4894-BAC2-B8DB628092C6}" type="parTrans" cxnId="{07BB9F35-AF99-476B-8521-8F33B0703904}">
      <dgm:prSet/>
      <dgm:spPr/>
      <dgm:t>
        <a:bodyPr/>
        <a:lstStyle/>
        <a:p>
          <a:endParaRPr lang="pl-PL"/>
        </a:p>
      </dgm:t>
    </dgm:pt>
    <dgm:pt modelId="{C26DBF5D-7763-418D-9DC7-84A1879D4B2F}" type="sibTrans" cxnId="{07BB9F35-AF99-476B-8521-8F33B0703904}">
      <dgm:prSet/>
      <dgm:spPr/>
      <dgm:t>
        <a:bodyPr/>
        <a:lstStyle/>
        <a:p>
          <a:endParaRPr lang="pl-PL"/>
        </a:p>
      </dgm:t>
    </dgm:pt>
    <dgm:pt modelId="{56C2BB73-6203-4C7A-A5EE-027A0E318EE8}">
      <dgm:prSet custT="1"/>
      <dgm:spPr/>
      <dgm:t>
        <a:bodyPr/>
        <a:lstStyle/>
        <a:p>
          <a:pPr marL="0" indent="0" algn="just" defTabSz="1074738" rtl="0"/>
          <a:r>
            <a:rPr lang="en-GB" sz="1200" dirty="0" smtClean="0"/>
            <a:t>Investing in Health, accompanying the Communication "Towards social investment for growth and cohesion" </a:t>
          </a:r>
          <a:r>
            <a:rPr lang="pl-PL" sz="1200" dirty="0" smtClean="0"/>
            <a:t>(2013)</a:t>
          </a:r>
          <a:endParaRPr lang="pl-PL" sz="1200" dirty="0"/>
        </a:p>
      </dgm:t>
    </dgm:pt>
    <dgm:pt modelId="{3EB96040-D6E2-4CA7-B515-2020CBEA1855}" type="parTrans" cxnId="{57E3EF3A-1CC6-4A7F-97F1-98E20BCA802B}">
      <dgm:prSet/>
      <dgm:spPr/>
      <dgm:t>
        <a:bodyPr/>
        <a:lstStyle/>
        <a:p>
          <a:endParaRPr lang="pl-PL"/>
        </a:p>
      </dgm:t>
    </dgm:pt>
    <dgm:pt modelId="{4F516BB2-17F9-421A-9DC6-DA7B719B865A}" type="sibTrans" cxnId="{57E3EF3A-1CC6-4A7F-97F1-98E20BCA802B}">
      <dgm:prSet/>
      <dgm:spPr/>
      <dgm:t>
        <a:bodyPr/>
        <a:lstStyle/>
        <a:p>
          <a:endParaRPr lang="pl-PL"/>
        </a:p>
      </dgm:t>
    </dgm:pt>
    <dgm:pt modelId="{4965F2F5-E841-4804-A67B-42C732EF5751}" type="pres">
      <dgm:prSet presAssocID="{727A2E52-D32D-47DD-BF61-9EC7FF78B3DB}" presName="outerComposite" presStyleCnt="0">
        <dgm:presLayoutVars>
          <dgm:chMax val="5"/>
          <dgm:dir/>
          <dgm:resizeHandles val="exact"/>
        </dgm:presLayoutVars>
      </dgm:prSet>
      <dgm:spPr/>
      <dgm:t>
        <a:bodyPr/>
        <a:lstStyle/>
        <a:p>
          <a:endParaRPr lang="pl-PL"/>
        </a:p>
      </dgm:t>
    </dgm:pt>
    <dgm:pt modelId="{9C121D79-BE89-4982-AF35-BA5F013F2BFD}" type="pres">
      <dgm:prSet presAssocID="{727A2E52-D32D-47DD-BF61-9EC7FF78B3DB}" presName="dummyMaxCanvas" presStyleCnt="0">
        <dgm:presLayoutVars/>
      </dgm:prSet>
      <dgm:spPr/>
    </dgm:pt>
    <dgm:pt modelId="{505A9DEE-8C76-4D26-95B0-D5D31BE272C8}" type="pres">
      <dgm:prSet presAssocID="{727A2E52-D32D-47DD-BF61-9EC7FF78B3DB}" presName="FourNodes_1" presStyleLbl="node1" presStyleIdx="0" presStyleCnt="4">
        <dgm:presLayoutVars>
          <dgm:bulletEnabled val="1"/>
        </dgm:presLayoutVars>
      </dgm:prSet>
      <dgm:spPr/>
      <dgm:t>
        <a:bodyPr/>
        <a:lstStyle/>
        <a:p>
          <a:endParaRPr lang="pl-PL"/>
        </a:p>
      </dgm:t>
    </dgm:pt>
    <dgm:pt modelId="{45249E28-6708-48F0-87F2-968648526D4D}" type="pres">
      <dgm:prSet presAssocID="{727A2E52-D32D-47DD-BF61-9EC7FF78B3DB}" presName="FourNodes_2" presStyleLbl="node1" presStyleIdx="1" presStyleCnt="4">
        <dgm:presLayoutVars>
          <dgm:bulletEnabled val="1"/>
        </dgm:presLayoutVars>
      </dgm:prSet>
      <dgm:spPr/>
      <dgm:t>
        <a:bodyPr/>
        <a:lstStyle/>
        <a:p>
          <a:endParaRPr lang="pl-PL"/>
        </a:p>
      </dgm:t>
    </dgm:pt>
    <dgm:pt modelId="{90789A1C-D0A0-4448-8A05-25E17F8201B7}" type="pres">
      <dgm:prSet presAssocID="{727A2E52-D32D-47DD-BF61-9EC7FF78B3DB}" presName="FourNodes_3" presStyleLbl="node1" presStyleIdx="2" presStyleCnt="4">
        <dgm:presLayoutVars>
          <dgm:bulletEnabled val="1"/>
        </dgm:presLayoutVars>
      </dgm:prSet>
      <dgm:spPr/>
      <dgm:t>
        <a:bodyPr/>
        <a:lstStyle/>
        <a:p>
          <a:endParaRPr lang="pl-PL"/>
        </a:p>
      </dgm:t>
    </dgm:pt>
    <dgm:pt modelId="{B0337D6C-6023-4EEE-9139-3670FE0BD05B}" type="pres">
      <dgm:prSet presAssocID="{727A2E52-D32D-47DD-BF61-9EC7FF78B3DB}" presName="FourNodes_4" presStyleLbl="node1" presStyleIdx="3" presStyleCnt="4">
        <dgm:presLayoutVars>
          <dgm:bulletEnabled val="1"/>
        </dgm:presLayoutVars>
      </dgm:prSet>
      <dgm:spPr/>
      <dgm:t>
        <a:bodyPr/>
        <a:lstStyle/>
        <a:p>
          <a:endParaRPr lang="pl-PL"/>
        </a:p>
      </dgm:t>
    </dgm:pt>
    <dgm:pt modelId="{AD28296A-BFEC-48DC-90E6-C7231AD37E0A}" type="pres">
      <dgm:prSet presAssocID="{727A2E52-D32D-47DD-BF61-9EC7FF78B3DB}" presName="FourConn_1-2" presStyleLbl="fgAccFollowNode1" presStyleIdx="0" presStyleCnt="3">
        <dgm:presLayoutVars>
          <dgm:bulletEnabled val="1"/>
        </dgm:presLayoutVars>
      </dgm:prSet>
      <dgm:spPr/>
      <dgm:t>
        <a:bodyPr/>
        <a:lstStyle/>
        <a:p>
          <a:endParaRPr lang="pl-PL"/>
        </a:p>
      </dgm:t>
    </dgm:pt>
    <dgm:pt modelId="{4C24D1C5-E082-4729-8A16-0632269EF671}" type="pres">
      <dgm:prSet presAssocID="{727A2E52-D32D-47DD-BF61-9EC7FF78B3DB}" presName="FourConn_2-3" presStyleLbl="fgAccFollowNode1" presStyleIdx="1" presStyleCnt="3">
        <dgm:presLayoutVars>
          <dgm:bulletEnabled val="1"/>
        </dgm:presLayoutVars>
      </dgm:prSet>
      <dgm:spPr/>
      <dgm:t>
        <a:bodyPr/>
        <a:lstStyle/>
        <a:p>
          <a:endParaRPr lang="pl-PL"/>
        </a:p>
      </dgm:t>
    </dgm:pt>
    <dgm:pt modelId="{B1434E87-3A27-4545-BB65-AA310C366E2D}" type="pres">
      <dgm:prSet presAssocID="{727A2E52-D32D-47DD-BF61-9EC7FF78B3DB}" presName="FourConn_3-4" presStyleLbl="fgAccFollowNode1" presStyleIdx="2" presStyleCnt="3">
        <dgm:presLayoutVars>
          <dgm:bulletEnabled val="1"/>
        </dgm:presLayoutVars>
      </dgm:prSet>
      <dgm:spPr/>
      <dgm:t>
        <a:bodyPr/>
        <a:lstStyle/>
        <a:p>
          <a:endParaRPr lang="pl-PL"/>
        </a:p>
      </dgm:t>
    </dgm:pt>
    <dgm:pt modelId="{9BAD34A8-DD4C-4672-B225-F30244C76199}" type="pres">
      <dgm:prSet presAssocID="{727A2E52-D32D-47DD-BF61-9EC7FF78B3DB}" presName="FourNodes_1_text" presStyleLbl="node1" presStyleIdx="3" presStyleCnt="4">
        <dgm:presLayoutVars>
          <dgm:bulletEnabled val="1"/>
        </dgm:presLayoutVars>
      </dgm:prSet>
      <dgm:spPr/>
      <dgm:t>
        <a:bodyPr/>
        <a:lstStyle/>
        <a:p>
          <a:endParaRPr lang="pl-PL"/>
        </a:p>
      </dgm:t>
    </dgm:pt>
    <dgm:pt modelId="{E4074BA6-0CC1-4D1F-9895-85DDB66B3B51}" type="pres">
      <dgm:prSet presAssocID="{727A2E52-D32D-47DD-BF61-9EC7FF78B3DB}" presName="FourNodes_2_text" presStyleLbl="node1" presStyleIdx="3" presStyleCnt="4">
        <dgm:presLayoutVars>
          <dgm:bulletEnabled val="1"/>
        </dgm:presLayoutVars>
      </dgm:prSet>
      <dgm:spPr/>
      <dgm:t>
        <a:bodyPr/>
        <a:lstStyle/>
        <a:p>
          <a:endParaRPr lang="pl-PL"/>
        </a:p>
      </dgm:t>
    </dgm:pt>
    <dgm:pt modelId="{98EB4C4D-07F2-473E-9163-81E467C30FE9}" type="pres">
      <dgm:prSet presAssocID="{727A2E52-D32D-47DD-BF61-9EC7FF78B3DB}" presName="FourNodes_3_text" presStyleLbl="node1" presStyleIdx="3" presStyleCnt="4">
        <dgm:presLayoutVars>
          <dgm:bulletEnabled val="1"/>
        </dgm:presLayoutVars>
      </dgm:prSet>
      <dgm:spPr/>
      <dgm:t>
        <a:bodyPr/>
        <a:lstStyle/>
        <a:p>
          <a:endParaRPr lang="pl-PL"/>
        </a:p>
      </dgm:t>
    </dgm:pt>
    <dgm:pt modelId="{F455F8E7-C364-4B21-AC11-A991243C568B}" type="pres">
      <dgm:prSet presAssocID="{727A2E52-D32D-47DD-BF61-9EC7FF78B3DB}" presName="FourNodes_4_text" presStyleLbl="node1" presStyleIdx="3" presStyleCnt="4">
        <dgm:presLayoutVars>
          <dgm:bulletEnabled val="1"/>
        </dgm:presLayoutVars>
      </dgm:prSet>
      <dgm:spPr/>
      <dgm:t>
        <a:bodyPr/>
        <a:lstStyle/>
        <a:p>
          <a:endParaRPr lang="pl-PL"/>
        </a:p>
      </dgm:t>
    </dgm:pt>
  </dgm:ptLst>
  <dgm:cxnLst>
    <dgm:cxn modelId="{7F75737D-02F4-45F3-8A05-63DD52BFD7F7}" type="presOf" srcId="{16C945A8-C03C-4807-8E06-3321E19ACBD4}" destId="{90789A1C-D0A0-4448-8A05-25E17F8201B7}" srcOrd="0" destOrd="0" presId="urn:microsoft.com/office/officeart/2005/8/layout/vProcess5"/>
    <dgm:cxn modelId="{11023823-0F25-4498-B95A-D6F398762B49}" type="presOf" srcId="{56C2BB73-6203-4C7A-A5EE-027A0E318EE8}" destId="{B0337D6C-6023-4EEE-9139-3670FE0BD05B}" srcOrd="0" destOrd="0" presId="urn:microsoft.com/office/officeart/2005/8/layout/vProcess5"/>
    <dgm:cxn modelId="{6DBD78B1-4B0C-4314-A9E6-5E698C6F1B28}" type="presOf" srcId="{56C2BB73-6203-4C7A-A5EE-027A0E318EE8}" destId="{F455F8E7-C364-4B21-AC11-A991243C568B}" srcOrd="1" destOrd="0" presId="urn:microsoft.com/office/officeart/2005/8/layout/vProcess5"/>
    <dgm:cxn modelId="{DA72B055-7BFE-4525-9981-D90BA02FA93C}" type="presOf" srcId="{BD5BD9AA-71F1-45C4-8E36-4A8CA9EA8D82}" destId="{AD28296A-BFEC-48DC-90E6-C7231AD37E0A}" srcOrd="0" destOrd="0" presId="urn:microsoft.com/office/officeart/2005/8/layout/vProcess5"/>
    <dgm:cxn modelId="{3129A63E-CE23-4BC7-B8B7-787A44FC157F}" type="presOf" srcId="{16C945A8-C03C-4807-8E06-3321E19ACBD4}" destId="{98EB4C4D-07F2-473E-9163-81E467C30FE9}" srcOrd="1" destOrd="0" presId="urn:microsoft.com/office/officeart/2005/8/layout/vProcess5"/>
    <dgm:cxn modelId="{691E4EA2-F24D-47A0-9BA7-519E30860FB3}" type="presOf" srcId="{BCC6EBBC-2A95-4940-A812-B9C0462ACAF9}" destId="{E4074BA6-0CC1-4D1F-9895-85DDB66B3B51}" srcOrd="1" destOrd="0" presId="urn:microsoft.com/office/officeart/2005/8/layout/vProcess5"/>
    <dgm:cxn modelId="{FCB3CD0A-886A-4E6D-8337-A1D17E504B57}" srcId="{727A2E52-D32D-47DD-BF61-9EC7FF78B3DB}" destId="{BCC6EBBC-2A95-4940-A812-B9C0462ACAF9}" srcOrd="1" destOrd="0" parTransId="{9056F451-83D8-452A-90B3-ADA22FD4F9D9}" sibTransId="{8EEF2E5A-8EE8-4B73-A185-91C45E7CE354}"/>
    <dgm:cxn modelId="{57E3EF3A-1CC6-4A7F-97F1-98E20BCA802B}" srcId="{727A2E52-D32D-47DD-BF61-9EC7FF78B3DB}" destId="{56C2BB73-6203-4C7A-A5EE-027A0E318EE8}" srcOrd="3" destOrd="0" parTransId="{3EB96040-D6E2-4CA7-B515-2020CBEA1855}" sibTransId="{4F516BB2-17F9-421A-9DC6-DA7B719B865A}"/>
    <dgm:cxn modelId="{441D7354-788A-46F7-B6CD-28172AAB1E6A}" type="presOf" srcId="{8EEF2E5A-8EE8-4B73-A185-91C45E7CE354}" destId="{4C24D1C5-E082-4729-8A16-0632269EF671}" srcOrd="0" destOrd="0" presId="urn:microsoft.com/office/officeart/2005/8/layout/vProcess5"/>
    <dgm:cxn modelId="{454048CB-33BC-4428-AD99-24004328D598}" type="presOf" srcId="{433EBAFB-0028-4900-A77E-E3A4ADEB3A52}" destId="{505A9DEE-8C76-4D26-95B0-D5D31BE272C8}" srcOrd="0" destOrd="0" presId="urn:microsoft.com/office/officeart/2005/8/layout/vProcess5"/>
    <dgm:cxn modelId="{A3AE0630-EDA6-42FF-A43F-FCA75DC04045}" type="presOf" srcId="{BCC6EBBC-2A95-4940-A812-B9C0462ACAF9}" destId="{45249E28-6708-48F0-87F2-968648526D4D}" srcOrd="0" destOrd="0" presId="urn:microsoft.com/office/officeart/2005/8/layout/vProcess5"/>
    <dgm:cxn modelId="{C391130D-A4CE-4798-9F1E-9AA0F17AB727}" type="presOf" srcId="{C26DBF5D-7763-418D-9DC7-84A1879D4B2F}" destId="{B1434E87-3A27-4545-BB65-AA310C366E2D}" srcOrd="0" destOrd="0" presId="urn:microsoft.com/office/officeart/2005/8/layout/vProcess5"/>
    <dgm:cxn modelId="{E6594F45-A852-4E95-B8F8-BCE313D0E0CC}" srcId="{727A2E52-D32D-47DD-BF61-9EC7FF78B3DB}" destId="{433EBAFB-0028-4900-A77E-E3A4ADEB3A52}" srcOrd="0" destOrd="0" parTransId="{228D35E5-87A2-43AD-9B74-78FFA31A7EB6}" sibTransId="{BD5BD9AA-71F1-45C4-8E36-4A8CA9EA8D82}"/>
    <dgm:cxn modelId="{C6FA7866-F708-4EBD-BBF3-1D4AEA3ADC25}" type="presOf" srcId="{433EBAFB-0028-4900-A77E-E3A4ADEB3A52}" destId="{9BAD34A8-DD4C-4672-B225-F30244C76199}" srcOrd="1" destOrd="0" presId="urn:microsoft.com/office/officeart/2005/8/layout/vProcess5"/>
    <dgm:cxn modelId="{07BB9F35-AF99-476B-8521-8F33B0703904}" srcId="{727A2E52-D32D-47DD-BF61-9EC7FF78B3DB}" destId="{16C945A8-C03C-4807-8E06-3321E19ACBD4}" srcOrd="2" destOrd="0" parTransId="{A9E263BF-4220-4894-BAC2-B8DB628092C6}" sibTransId="{C26DBF5D-7763-418D-9DC7-84A1879D4B2F}"/>
    <dgm:cxn modelId="{E5853BC6-2EF1-44AD-8E3B-305DDB03B34D}" type="presOf" srcId="{727A2E52-D32D-47DD-BF61-9EC7FF78B3DB}" destId="{4965F2F5-E841-4804-A67B-42C732EF5751}" srcOrd="0" destOrd="0" presId="urn:microsoft.com/office/officeart/2005/8/layout/vProcess5"/>
    <dgm:cxn modelId="{117C38DB-D27E-41F7-BACD-D270800AD101}" type="presParOf" srcId="{4965F2F5-E841-4804-A67B-42C732EF5751}" destId="{9C121D79-BE89-4982-AF35-BA5F013F2BFD}" srcOrd="0" destOrd="0" presId="urn:microsoft.com/office/officeart/2005/8/layout/vProcess5"/>
    <dgm:cxn modelId="{DA99DF64-76E0-42C5-A113-D66BFD452607}" type="presParOf" srcId="{4965F2F5-E841-4804-A67B-42C732EF5751}" destId="{505A9DEE-8C76-4D26-95B0-D5D31BE272C8}" srcOrd="1" destOrd="0" presId="urn:microsoft.com/office/officeart/2005/8/layout/vProcess5"/>
    <dgm:cxn modelId="{A84306AB-2D18-449C-8BBA-88CA11F866C1}" type="presParOf" srcId="{4965F2F5-E841-4804-A67B-42C732EF5751}" destId="{45249E28-6708-48F0-87F2-968648526D4D}" srcOrd="2" destOrd="0" presId="urn:microsoft.com/office/officeart/2005/8/layout/vProcess5"/>
    <dgm:cxn modelId="{6B7D9DDE-DD67-47EB-9693-25F4F3472836}" type="presParOf" srcId="{4965F2F5-E841-4804-A67B-42C732EF5751}" destId="{90789A1C-D0A0-4448-8A05-25E17F8201B7}" srcOrd="3" destOrd="0" presId="urn:microsoft.com/office/officeart/2005/8/layout/vProcess5"/>
    <dgm:cxn modelId="{0A3E761C-9DCE-43E5-B826-0C4BAF3AC539}" type="presParOf" srcId="{4965F2F5-E841-4804-A67B-42C732EF5751}" destId="{B0337D6C-6023-4EEE-9139-3670FE0BD05B}" srcOrd="4" destOrd="0" presId="urn:microsoft.com/office/officeart/2005/8/layout/vProcess5"/>
    <dgm:cxn modelId="{20C25D8A-5FC1-4189-8313-DCCD5AF9DD5E}" type="presParOf" srcId="{4965F2F5-E841-4804-A67B-42C732EF5751}" destId="{AD28296A-BFEC-48DC-90E6-C7231AD37E0A}" srcOrd="5" destOrd="0" presId="urn:microsoft.com/office/officeart/2005/8/layout/vProcess5"/>
    <dgm:cxn modelId="{AF9E16D0-7793-42A5-9C6D-E146BBD524B7}" type="presParOf" srcId="{4965F2F5-E841-4804-A67B-42C732EF5751}" destId="{4C24D1C5-E082-4729-8A16-0632269EF671}" srcOrd="6" destOrd="0" presId="urn:microsoft.com/office/officeart/2005/8/layout/vProcess5"/>
    <dgm:cxn modelId="{5CCEFCCC-4B9A-4714-8B59-0E723AB0E7BE}" type="presParOf" srcId="{4965F2F5-E841-4804-A67B-42C732EF5751}" destId="{B1434E87-3A27-4545-BB65-AA310C366E2D}" srcOrd="7" destOrd="0" presId="urn:microsoft.com/office/officeart/2005/8/layout/vProcess5"/>
    <dgm:cxn modelId="{1839E3C8-BB53-45F4-BF10-FEBA67E8E9D3}" type="presParOf" srcId="{4965F2F5-E841-4804-A67B-42C732EF5751}" destId="{9BAD34A8-DD4C-4672-B225-F30244C76199}" srcOrd="8" destOrd="0" presId="urn:microsoft.com/office/officeart/2005/8/layout/vProcess5"/>
    <dgm:cxn modelId="{4206498C-7315-4CCA-946C-5F618468E5C7}" type="presParOf" srcId="{4965F2F5-E841-4804-A67B-42C732EF5751}" destId="{E4074BA6-0CC1-4D1F-9895-85DDB66B3B51}" srcOrd="9" destOrd="0" presId="urn:microsoft.com/office/officeart/2005/8/layout/vProcess5"/>
    <dgm:cxn modelId="{378E12BD-C0C3-4DD5-87F3-90656AF01697}" type="presParOf" srcId="{4965F2F5-E841-4804-A67B-42C732EF5751}" destId="{98EB4C4D-07F2-473E-9163-81E467C30FE9}" srcOrd="10" destOrd="0" presId="urn:microsoft.com/office/officeart/2005/8/layout/vProcess5"/>
    <dgm:cxn modelId="{28934217-D041-4FE1-99A0-98F5D163D47A}" type="presParOf" srcId="{4965F2F5-E841-4804-A67B-42C732EF5751}" destId="{F455F8E7-C364-4B21-AC11-A991243C568B}" srcOrd="11" destOrd="0" presId="urn:microsoft.com/office/officeart/2005/8/layout/vProcess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DDF1AC-5A96-47D7-B3D2-60D2A71DC2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FCBD43C4-0F13-4B0C-9713-BF228E122705}">
      <dgm:prSet/>
      <dgm:spPr/>
      <dgm:t>
        <a:bodyPr/>
        <a:lstStyle/>
        <a:p>
          <a:pPr algn="just" rtl="0"/>
          <a:r>
            <a:rPr lang="pl-PL" dirty="0" smtClean="0"/>
            <a:t>Polacy dobrze oceniają dostępność do podstawowej opieki zdrowotnej </a:t>
          </a:r>
          <a:endParaRPr lang="pl-PL" dirty="0"/>
        </a:p>
      </dgm:t>
    </dgm:pt>
    <dgm:pt modelId="{CD3D213B-9A55-4B6D-A1A0-BDA143BDF57C}" type="parTrans" cxnId="{CBFF327E-D5C5-4C55-A979-E6FE3A649101}">
      <dgm:prSet/>
      <dgm:spPr/>
      <dgm:t>
        <a:bodyPr/>
        <a:lstStyle/>
        <a:p>
          <a:endParaRPr lang="pl-PL"/>
        </a:p>
      </dgm:t>
    </dgm:pt>
    <dgm:pt modelId="{4F059D84-3801-44F8-B028-DF4F8B1CE0FA}" type="sibTrans" cxnId="{CBFF327E-D5C5-4C55-A979-E6FE3A649101}">
      <dgm:prSet/>
      <dgm:spPr/>
      <dgm:t>
        <a:bodyPr/>
        <a:lstStyle/>
        <a:p>
          <a:endParaRPr lang="pl-PL"/>
        </a:p>
      </dgm:t>
    </dgm:pt>
    <dgm:pt modelId="{C87AF21C-C457-48C3-BC51-119E1B15756F}">
      <dgm:prSet/>
      <dgm:spPr/>
      <dgm:t>
        <a:bodyPr/>
        <a:lstStyle/>
        <a:p>
          <a:pPr algn="just" rtl="0"/>
          <a:r>
            <a:rPr lang="pl-PL" dirty="0" smtClean="0"/>
            <a:t>Znacznie gorzej wypada ocena dostępności usług specjalistycznych i szpitalnych, </a:t>
          </a:r>
          <a:br>
            <a:rPr lang="pl-PL" dirty="0" smtClean="0"/>
          </a:br>
          <a:r>
            <a:rPr lang="pl-PL" dirty="0" smtClean="0"/>
            <a:t>a jako największe bariery wskazywane są długie listy oczekujących, ograniczony czas wizyt, a w przypadku mieszkańców terenów wiejskich – odległość terytorialna i braki informacyjne</a:t>
          </a:r>
          <a:endParaRPr lang="pl-PL" dirty="0"/>
        </a:p>
      </dgm:t>
    </dgm:pt>
    <dgm:pt modelId="{9A368860-0FBE-4C0D-AFF2-1B57D2A2B4C0}" type="parTrans" cxnId="{BE45B487-2167-44A4-8BF4-8B797D9E255A}">
      <dgm:prSet/>
      <dgm:spPr/>
      <dgm:t>
        <a:bodyPr/>
        <a:lstStyle/>
        <a:p>
          <a:endParaRPr lang="pl-PL"/>
        </a:p>
      </dgm:t>
    </dgm:pt>
    <dgm:pt modelId="{839903E6-8C02-4A03-80E7-62385BDABCD5}" type="sibTrans" cxnId="{BE45B487-2167-44A4-8BF4-8B797D9E255A}">
      <dgm:prSet/>
      <dgm:spPr/>
      <dgm:t>
        <a:bodyPr/>
        <a:lstStyle/>
        <a:p>
          <a:endParaRPr lang="pl-PL"/>
        </a:p>
      </dgm:t>
    </dgm:pt>
    <dgm:pt modelId="{EABBD5DF-8A6F-4608-B99F-EEFCB3ECCD93}" type="pres">
      <dgm:prSet presAssocID="{37DDF1AC-5A96-47D7-B3D2-60D2A71DC203}" presName="Name0" presStyleCnt="0">
        <dgm:presLayoutVars>
          <dgm:dir/>
          <dgm:animLvl val="lvl"/>
          <dgm:resizeHandles val="exact"/>
        </dgm:presLayoutVars>
      </dgm:prSet>
      <dgm:spPr/>
      <dgm:t>
        <a:bodyPr/>
        <a:lstStyle/>
        <a:p>
          <a:endParaRPr lang="pl-PL"/>
        </a:p>
      </dgm:t>
    </dgm:pt>
    <dgm:pt modelId="{E2B86F39-75E6-43A3-99ED-B120520433FD}" type="pres">
      <dgm:prSet presAssocID="{FCBD43C4-0F13-4B0C-9713-BF228E122705}" presName="linNode" presStyleCnt="0"/>
      <dgm:spPr/>
    </dgm:pt>
    <dgm:pt modelId="{FD2DF458-7BE7-4281-A66A-DFA3BDA6CEF1}" type="pres">
      <dgm:prSet presAssocID="{FCBD43C4-0F13-4B0C-9713-BF228E122705}" presName="parentText" presStyleLbl="node1" presStyleIdx="0" presStyleCnt="2" custScaleX="272634">
        <dgm:presLayoutVars>
          <dgm:chMax val="1"/>
          <dgm:bulletEnabled val="1"/>
        </dgm:presLayoutVars>
      </dgm:prSet>
      <dgm:spPr/>
      <dgm:t>
        <a:bodyPr/>
        <a:lstStyle/>
        <a:p>
          <a:endParaRPr lang="pl-PL"/>
        </a:p>
      </dgm:t>
    </dgm:pt>
    <dgm:pt modelId="{09759F1F-ACD2-493D-8352-BAFA69806499}" type="pres">
      <dgm:prSet presAssocID="{4F059D84-3801-44F8-B028-DF4F8B1CE0FA}" presName="sp" presStyleCnt="0"/>
      <dgm:spPr/>
    </dgm:pt>
    <dgm:pt modelId="{0ED8DDF1-F4F7-4B31-9D28-B645A180FBDB}" type="pres">
      <dgm:prSet presAssocID="{C87AF21C-C457-48C3-BC51-119E1B15756F}" presName="linNode" presStyleCnt="0"/>
      <dgm:spPr/>
    </dgm:pt>
    <dgm:pt modelId="{3DA43F58-D62A-4E49-B66E-1418B2F770FB}" type="pres">
      <dgm:prSet presAssocID="{C87AF21C-C457-48C3-BC51-119E1B15756F}" presName="parentText" presStyleLbl="node1" presStyleIdx="1" presStyleCnt="2" custScaleX="272634">
        <dgm:presLayoutVars>
          <dgm:chMax val="1"/>
          <dgm:bulletEnabled val="1"/>
        </dgm:presLayoutVars>
      </dgm:prSet>
      <dgm:spPr/>
      <dgm:t>
        <a:bodyPr/>
        <a:lstStyle/>
        <a:p>
          <a:endParaRPr lang="pl-PL"/>
        </a:p>
      </dgm:t>
    </dgm:pt>
  </dgm:ptLst>
  <dgm:cxnLst>
    <dgm:cxn modelId="{DBDCEE70-106B-416A-9725-9EC753F4498E}" type="presOf" srcId="{C87AF21C-C457-48C3-BC51-119E1B15756F}" destId="{3DA43F58-D62A-4E49-B66E-1418B2F770FB}" srcOrd="0" destOrd="0" presId="urn:microsoft.com/office/officeart/2005/8/layout/vList5"/>
    <dgm:cxn modelId="{CBFF327E-D5C5-4C55-A979-E6FE3A649101}" srcId="{37DDF1AC-5A96-47D7-B3D2-60D2A71DC203}" destId="{FCBD43C4-0F13-4B0C-9713-BF228E122705}" srcOrd="0" destOrd="0" parTransId="{CD3D213B-9A55-4B6D-A1A0-BDA143BDF57C}" sibTransId="{4F059D84-3801-44F8-B028-DF4F8B1CE0FA}"/>
    <dgm:cxn modelId="{BE45B487-2167-44A4-8BF4-8B797D9E255A}" srcId="{37DDF1AC-5A96-47D7-B3D2-60D2A71DC203}" destId="{C87AF21C-C457-48C3-BC51-119E1B15756F}" srcOrd="1" destOrd="0" parTransId="{9A368860-0FBE-4C0D-AFF2-1B57D2A2B4C0}" sibTransId="{839903E6-8C02-4A03-80E7-62385BDABCD5}"/>
    <dgm:cxn modelId="{15AE0A7E-DFB6-4343-B541-7BA3A1B7D0D4}" type="presOf" srcId="{37DDF1AC-5A96-47D7-B3D2-60D2A71DC203}" destId="{EABBD5DF-8A6F-4608-B99F-EEFCB3ECCD93}" srcOrd="0" destOrd="0" presId="urn:microsoft.com/office/officeart/2005/8/layout/vList5"/>
    <dgm:cxn modelId="{B165F720-712A-4B34-859F-AC8A7EB002C9}" type="presOf" srcId="{FCBD43C4-0F13-4B0C-9713-BF228E122705}" destId="{FD2DF458-7BE7-4281-A66A-DFA3BDA6CEF1}" srcOrd="0" destOrd="0" presId="urn:microsoft.com/office/officeart/2005/8/layout/vList5"/>
    <dgm:cxn modelId="{0364A547-518D-4ABC-A3FF-4C63C3A68374}" type="presParOf" srcId="{EABBD5DF-8A6F-4608-B99F-EEFCB3ECCD93}" destId="{E2B86F39-75E6-43A3-99ED-B120520433FD}" srcOrd="0" destOrd="0" presId="urn:microsoft.com/office/officeart/2005/8/layout/vList5"/>
    <dgm:cxn modelId="{3AA2BCF5-9780-4122-9E84-F1F42517579E}" type="presParOf" srcId="{E2B86F39-75E6-43A3-99ED-B120520433FD}" destId="{FD2DF458-7BE7-4281-A66A-DFA3BDA6CEF1}" srcOrd="0" destOrd="0" presId="urn:microsoft.com/office/officeart/2005/8/layout/vList5"/>
    <dgm:cxn modelId="{EFF11E14-4862-4B07-A8B3-714042B8B25E}" type="presParOf" srcId="{EABBD5DF-8A6F-4608-B99F-EEFCB3ECCD93}" destId="{09759F1F-ACD2-493D-8352-BAFA69806499}" srcOrd="1" destOrd="0" presId="urn:microsoft.com/office/officeart/2005/8/layout/vList5"/>
    <dgm:cxn modelId="{A813A97F-2E8A-4821-A685-0F38E1046CD9}" type="presParOf" srcId="{EABBD5DF-8A6F-4608-B99F-EEFCB3ECCD93}" destId="{0ED8DDF1-F4F7-4B31-9D28-B645A180FBDB}" srcOrd="2" destOrd="0" presId="urn:microsoft.com/office/officeart/2005/8/layout/vList5"/>
    <dgm:cxn modelId="{262311FC-CDFF-44B3-9C83-3A0C3B95AB61}" type="presParOf" srcId="{0ED8DDF1-F4F7-4B31-9D28-B645A180FBDB}" destId="{3DA43F58-D62A-4E49-B66E-1418B2F770FB}" srcOrd="0"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1CE180-0396-48DA-AC14-EA224239FEFC}" type="doc">
      <dgm:prSet loTypeId="urn:microsoft.com/office/officeart/2005/8/layout/bList2#1" loCatId="picture" qsTypeId="urn:microsoft.com/office/officeart/2005/8/quickstyle/simple1" qsCatId="simple" csTypeId="urn:microsoft.com/office/officeart/2005/8/colors/accent1_2" csCatId="accent1" phldr="1"/>
      <dgm:spPr/>
      <dgm:t>
        <a:bodyPr/>
        <a:lstStyle/>
        <a:p>
          <a:endParaRPr lang="pl-PL"/>
        </a:p>
      </dgm:t>
    </dgm:pt>
    <dgm:pt modelId="{4F8156E1-5432-461D-BBDE-24D21953AEE2}">
      <dgm:prSet custT="1"/>
      <dgm:spPr/>
      <dgm:t>
        <a:bodyPr/>
        <a:lstStyle/>
        <a:p>
          <a:pPr algn="l" rtl="0"/>
          <a:r>
            <a:rPr lang="pl-PL" sz="1400" dirty="0" smtClean="0"/>
            <a:t>obniżenie o 1% częstości występowania zakażeń szpitalnych powoduje zmniejszenie kosztów lecznictwa szpitalnego </a:t>
          </a:r>
          <a:br>
            <a:rPr lang="pl-PL" sz="1400" dirty="0" smtClean="0"/>
          </a:br>
          <a:r>
            <a:rPr lang="pl-PL" sz="1400" dirty="0" smtClean="0"/>
            <a:t>o 7-10%</a:t>
          </a:r>
          <a:endParaRPr lang="pl-PL" sz="1400" dirty="0"/>
        </a:p>
      </dgm:t>
    </dgm:pt>
    <dgm:pt modelId="{572E625B-4128-4C88-9DF1-3BC9022FA0F6}" type="parTrans" cxnId="{08094AE2-FA8E-484F-B663-35085B360EA6}">
      <dgm:prSet/>
      <dgm:spPr/>
      <dgm:t>
        <a:bodyPr/>
        <a:lstStyle/>
        <a:p>
          <a:endParaRPr lang="pl-PL"/>
        </a:p>
      </dgm:t>
    </dgm:pt>
    <dgm:pt modelId="{96EEAFC0-7098-4772-9182-C2BDE4F272F6}" type="sibTrans" cxnId="{08094AE2-FA8E-484F-B663-35085B360EA6}">
      <dgm:prSet/>
      <dgm:spPr/>
      <dgm:t>
        <a:bodyPr/>
        <a:lstStyle/>
        <a:p>
          <a:endParaRPr lang="pl-PL"/>
        </a:p>
      </dgm:t>
    </dgm:pt>
    <dgm:pt modelId="{F05513FE-1636-4B36-B09C-CB8762282217}">
      <dgm:prSet/>
      <dgm:spPr/>
      <dgm:t>
        <a:bodyPr/>
        <a:lstStyle/>
        <a:p>
          <a:r>
            <a:rPr lang="pl-PL" dirty="0" smtClean="0"/>
            <a:t>Większość budynków szpitali ponadregionalnych powstała </a:t>
          </a:r>
          <a:r>
            <a:rPr lang="pl-PL" b="1" dirty="0" smtClean="0"/>
            <a:t>w latach 50-60 XX wieku </a:t>
          </a:r>
          <a:r>
            <a:rPr lang="pl-PL" dirty="0" smtClean="0"/>
            <a:t>lub wcześniej, a przeprowadzane prace remontowe pozwalały jedynie na fragmentaryczne odtwarzanie infrastruktury</a:t>
          </a:r>
          <a:endParaRPr lang="pl-PL" dirty="0"/>
        </a:p>
      </dgm:t>
    </dgm:pt>
    <dgm:pt modelId="{C42DA5D2-637C-416F-80F6-E74E29B8CF47}" type="parTrans" cxnId="{5F43D37A-C6AE-45AD-98B8-DDB1D2E5C134}">
      <dgm:prSet/>
      <dgm:spPr/>
      <dgm:t>
        <a:bodyPr/>
        <a:lstStyle/>
        <a:p>
          <a:endParaRPr lang="pl-PL"/>
        </a:p>
      </dgm:t>
    </dgm:pt>
    <dgm:pt modelId="{4EB710C4-D0B5-4BB1-8647-E46983E1C664}" type="sibTrans" cxnId="{5F43D37A-C6AE-45AD-98B8-DDB1D2E5C134}">
      <dgm:prSet/>
      <dgm:spPr/>
      <dgm:t>
        <a:bodyPr/>
        <a:lstStyle/>
        <a:p>
          <a:endParaRPr lang="pl-PL"/>
        </a:p>
      </dgm:t>
    </dgm:pt>
    <dgm:pt modelId="{46A8A485-E041-4935-9D4B-D763E40FDB6B}">
      <dgm:prSet/>
      <dgm:spPr/>
      <dgm:t>
        <a:bodyPr/>
        <a:lstStyle/>
        <a:p>
          <a:endParaRPr lang="pl-PL" dirty="0"/>
        </a:p>
      </dgm:t>
    </dgm:pt>
    <dgm:pt modelId="{9E69930A-EB77-45A6-9FE5-1CC6B53AC9D2}" type="parTrans" cxnId="{D5A903B0-1B14-4214-923F-4D4FF7BC307E}">
      <dgm:prSet/>
      <dgm:spPr/>
      <dgm:t>
        <a:bodyPr/>
        <a:lstStyle/>
        <a:p>
          <a:endParaRPr lang="pl-PL"/>
        </a:p>
      </dgm:t>
    </dgm:pt>
    <dgm:pt modelId="{531E2EA2-5128-4B2D-B5B6-4E9ED10DE9ED}" type="sibTrans" cxnId="{D5A903B0-1B14-4214-923F-4D4FF7BC307E}">
      <dgm:prSet/>
      <dgm:spPr/>
      <dgm:t>
        <a:bodyPr/>
        <a:lstStyle/>
        <a:p>
          <a:endParaRPr lang="pl-PL"/>
        </a:p>
      </dgm:t>
    </dgm:pt>
    <dgm:pt modelId="{8BF5BDA8-D4FE-498A-A919-0AA10E6D3AF6}">
      <dgm:prSet/>
      <dgm:spPr/>
      <dgm:t>
        <a:bodyPr/>
        <a:lstStyle/>
        <a:p>
          <a:r>
            <a:rPr lang="pl-PL" dirty="0" smtClean="0"/>
            <a:t>Infrastruktura w większości przypadków </a:t>
          </a:r>
          <a:r>
            <a:rPr lang="pl-PL" b="1" dirty="0" smtClean="0"/>
            <a:t>nie spełnia standardów europejskich</a:t>
          </a:r>
          <a:r>
            <a:rPr lang="pl-PL" dirty="0" smtClean="0"/>
            <a:t> i wymaga remontów, w tym także dostosowania do potrzeb osób niepełnosprawnych i niesamodzielnych</a:t>
          </a:r>
          <a:endParaRPr lang="pl-PL" dirty="0"/>
        </a:p>
      </dgm:t>
    </dgm:pt>
    <dgm:pt modelId="{7B73CF14-01D0-4B57-9D4C-4850E15AD783}" type="parTrans" cxnId="{18455AA9-809A-4BCB-81B7-D2E7C46B3DFA}">
      <dgm:prSet/>
      <dgm:spPr/>
      <dgm:t>
        <a:bodyPr/>
        <a:lstStyle/>
        <a:p>
          <a:endParaRPr lang="pl-PL"/>
        </a:p>
      </dgm:t>
    </dgm:pt>
    <dgm:pt modelId="{B1CF3E21-F320-4D64-B68B-66A79988A6FD}" type="sibTrans" cxnId="{18455AA9-809A-4BCB-81B7-D2E7C46B3DFA}">
      <dgm:prSet/>
      <dgm:spPr/>
      <dgm:t>
        <a:bodyPr/>
        <a:lstStyle/>
        <a:p>
          <a:endParaRPr lang="pl-PL"/>
        </a:p>
      </dgm:t>
    </dgm:pt>
    <dgm:pt modelId="{A7B20110-A045-4B7C-8A19-6C013B906BB7}">
      <dgm:prSet/>
      <dgm:spPr/>
      <dgm:t>
        <a:bodyPr/>
        <a:lstStyle/>
        <a:p>
          <a:endParaRPr lang="pl-PL" dirty="0"/>
        </a:p>
      </dgm:t>
    </dgm:pt>
    <dgm:pt modelId="{0F00653C-C8AA-453F-82CD-9E95EC55CDE6}" type="parTrans" cxnId="{E94CF0B9-032A-4ADA-86D8-D83939329FCA}">
      <dgm:prSet/>
      <dgm:spPr/>
      <dgm:t>
        <a:bodyPr/>
        <a:lstStyle/>
        <a:p>
          <a:endParaRPr lang="pl-PL"/>
        </a:p>
      </dgm:t>
    </dgm:pt>
    <dgm:pt modelId="{9CD023DD-96A7-4B7B-9BA4-3BFCB13161A6}" type="sibTrans" cxnId="{E94CF0B9-032A-4ADA-86D8-D83939329FCA}">
      <dgm:prSet/>
      <dgm:spPr/>
      <dgm:t>
        <a:bodyPr/>
        <a:lstStyle/>
        <a:p>
          <a:endParaRPr lang="pl-PL"/>
        </a:p>
      </dgm:t>
    </dgm:pt>
    <dgm:pt modelId="{5C50DC6F-9328-45FC-9D61-33B15F5FB5F5}" type="pres">
      <dgm:prSet presAssocID="{9E1CE180-0396-48DA-AC14-EA224239FEFC}" presName="diagram" presStyleCnt="0">
        <dgm:presLayoutVars>
          <dgm:dir/>
          <dgm:animLvl val="lvl"/>
          <dgm:resizeHandles val="exact"/>
        </dgm:presLayoutVars>
      </dgm:prSet>
      <dgm:spPr/>
      <dgm:t>
        <a:bodyPr/>
        <a:lstStyle/>
        <a:p>
          <a:endParaRPr lang="pl-PL"/>
        </a:p>
      </dgm:t>
    </dgm:pt>
    <dgm:pt modelId="{8EF68A1E-1705-4C03-81A8-770B929E5AF9}" type="pres">
      <dgm:prSet presAssocID="{4F8156E1-5432-461D-BBDE-24D21953AEE2}" presName="compNode" presStyleCnt="0"/>
      <dgm:spPr/>
    </dgm:pt>
    <dgm:pt modelId="{71A59B5B-BBF3-4D41-BAE3-2A925F411A49}" type="pres">
      <dgm:prSet presAssocID="{4F8156E1-5432-461D-BBDE-24D21953AEE2}" presName="childRect" presStyleLbl="bgAcc1" presStyleIdx="0" presStyleCnt="1" custScaleX="242538">
        <dgm:presLayoutVars>
          <dgm:bulletEnabled val="1"/>
        </dgm:presLayoutVars>
      </dgm:prSet>
      <dgm:spPr/>
      <dgm:t>
        <a:bodyPr/>
        <a:lstStyle/>
        <a:p>
          <a:endParaRPr lang="pl-PL"/>
        </a:p>
      </dgm:t>
    </dgm:pt>
    <dgm:pt modelId="{8B701D71-6D04-492C-B652-ECD018B60714}" type="pres">
      <dgm:prSet presAssocID="{4F8156E1-5432-461D-BBDE-24D21953AEE2}" presName="parentText" presStyleLbl="node1" presStyleIdx="0" presStyleCnt="0">
        <dgm:presLayoutVars>
          <dgm:chMax val="0"/>
          <dgm:bulletEnabled val="1"/>
        </dgm:presLayoutVars>
      </dgm:prSet>
      <dgm:spPr/>
      <dgm:t>
        <a:bodyPr/>
        <a:lstStyle/>
        <a:p>
          <a:endParaRPr lang="pl-PL"/>
        </a:p>
      </dgm:t>
    </dgm:pt>
    <dgm:pt modelId="{7CC71D29-34BA-4EA1-A3D2-3D5D8A7667E2}" type="pres">
      <dgm:prSet presAssocID="{4F8156E1-5432-461D-BBDE-24D21953AEE2}" presName="parentRect" presStyleLbl="alignNode1" presStyleIdx="0" presStyleCnt="1" custScaleX="118211" custScaleY="140864" custLinFactNeighborX="-2080" custLinFactNeighborY="8419"/>
      <dgm:spPr/>
      <dgm:t>
        <a:bodyPr/>
        <a:lstStyle/>
        <a:p>
          <a:endParaRPr lang="pl-PL"/>
        </a:p>
      </dgm:t>
    </dgm:pt>
    <dgm:pt modelId="{CA790D5C-AF17-4ADA-A8E1-49EC5A9D65D3}" type="pres">
      <dgm:prSet presAssocID="{4F8156E1-5432-461D-BBDE-24D21953AEE2}" presName="adorn" presStyleLbl="fgAccFollowNode1" presStyleIdx="0" presStyleCnt="1" custScaleX="256108" custScaleY="228858" custLinFactNeighborX="71152" custLinFactNeighborY="6088"/>
      <dgm:spPr>
        <a:blipFill rotWithShape="1">
          <a:blip xmlns:r="http://schemas.openxmlformats.org/officeDocument/2006/relationships" r:embed="rId1"/>
          <a:stretch>
            <a:fillRect/>
          </a:stretch>
        </a:blipFill>
      </dgm:spPr>
      <dgm:t>
        <a:bodyPr/>
        <a:lstStyle/>
        <a:p>
          <a:endParaRPr lang="pl-PL"/>
        </a:p>
      </dgm:t>
    </dgm:pt>
  </dgm:ptLst>
  <dgm:cxnLst>
    <dgm:cxn modelId="{D2CE55CE-3896-44CE-BEA3-2C90203E24AF}" type="presOf" srcId="{4F8156E1-5432-461D-BBDE-24D21953AEE2}" destId="{8B701D71-6D04-492C-B652-ECD018B60714}" srcOrd="0" destOrd="0" presId="urn:microsoft.com/office/officeart/2005/8/layout/bList2#1"/>
    <dgm:cxn modelId="{D5A903B0-1B14-4214-923F-4D4FF7BC307E}" srcId="{4F8156E1-5432-461D-BBDE-24D21953AEE2}" destId="{46A8A485-E041-4935-9D4B-D763E40FDB6B}" srcOrd="3" destOrd="0" parTransId="{9E69930A-EB77-45A6-9FE5-1CC6B53AC9D2}" sibTransId="{531E2EA2-5128-4B2D-B5B6-4E9ED10DE9ED}"/>
    <dgm:cxn modelId="{18455AA9-809A-4BCB-81B7-D2E7C46B3DFA}" srcId="{4F8156E1-5432-461D-BBDE-24D21953AEE2}" destId="{8BF5BDA8-D4FE-498A-A919-0AA10E6D3AF6}" srcOrd="2" destOrd="0" parTransId="{7B73CF14-01D0-4B57-9D4C-4850E15AD783}" sibTransId="{B1CF3E21-F320-4D64-B68B-66A79988A6FD}"/>
    <dgm:cxn modelId="{08094AE2-FA8E-484F-B663-35085B360EA6}" srcId="{9E1CE180-0396-48DA-AC14-EA224239FEFC}" destId="{4F8156E1-5432-461D-BBDE-24D21953AEE2}" srcOrd="0" destOrd="0" parTransId="{572E625B-4128-4C88-9DF1-3BC9022FA0F6}" sibTransId="{96EEAFC0-7098-4772-9182-C2BDE4F272F6}"/>
    <dgm:cxn modelId="{015C1214-9876-46E4-A247-C78F6D2FDBC2}" type="presOf" srcId="{9E1CE180-0396-48DA-AC14-EA224239FEFC}" destId="{5C50DC6F-9328-45FC-9D61-33B15F5FB5F5}" srcOrd="0" destOrd="0" presId="urn:microsoft.com/office/officeart/2005/8/layout/bList2#1"/>
    <dgm:cxn modelId="{EE478220-D298-4BB7-9A6B-DCB985EE7EE7}" type="presOf" srcId="{8BF5BDA8-D4FE-498A-A919-0AA10E6D3AF6}" destId="{71A59B5B-BBF3-4D41-BAE3-2A925F411A49}" srcOrd="0" destOrd="2" presId="urn:microsoft.com/office/officeart/2005/8/layout/bList2#1"/>
    <dgm:cxn modelId="{5F43D37A-C6AE-45AD-98B8-DDB1D2E5C134}" srcId="{4F8156E1-5432-461D-BBDE-24D21953AEE2}" destId="{F05513FE-1636-4B36-B09C-CB8762282217}" srcOrd="0" destOrd="0" parTransId="{C42DA5D2-637C-416F-80F6-E74E29B8CF47}" sibTransId="{4EB710C4-D0B5-4BB1-8647-E46983E1C664}"/>
    <dgm:cxn modelId="{E4D34CD9-6810-41F4-9F2B-DB3FA342FC6E}" type="presOf" srcId="{4F8156E1-5432-461D-BBDE-24D21953AEE2}" destId="{7CC71D29-34BA-4EA1-A3D2-3D5D8A7667E2}" srcOrd="1" destOrd="0" presId="urn:microsoft.com/office/officeart/2005/8/layout/bList2#1"/>
    <dgm:cxn modelId="{6E0D285F-AAD7-42A3-8406-D38C88E6AF8B}" type="presOf" srcId="{A7B20110-A045-4B7C-8A19-6C013B906BB7}" destId="{71A59B5B-BBF3-4D41-BAE3-2A925F411A49}" srcOrd="0" destOrd="1" presId="urn:microsoft.com/office/officeart/2005/8/layout/bList2#1"/>
    <dgm:cxn modelId="{E94CF0B9-032A-4ADA-86D8-D83939329FCA}" srcId="{4F8156E1-5432-461D-BBDE-24D21953AEE2}" destId="{A7B20110-A045-4B7C-8A19-6C013B906BB7}" srcOrd="1" destOrd="0" parTransId="{0F00653C-C8AA-453F-82CD-9E95EC55CDE6}" sibTransId="{9CD023DD-96A7-4B7B-9BA4-3BFCB13161A6}"/>
    <dgm:cxn modelId="{E2000161-3843-425D-9C29-E056C6894AE3}" type="presOf" srcId="{F05513FE-1636-4B36-B09C-CB8762282217}" destId="{71A59B5B-BBF3-4D41-BAE3-2A925F411A49}" srcOrd="0" destOrd="0" presId="urn:microsoft.com/office/officeart/2005/8/layout/bList2#1"/>
    <dgm:cxn modelId="{86F5052C-75AA-4CE6-9732-DA09F0A6FA24}" type="presOf" srcId="{46A8A485-E041-4935-9D4B-D763E40FDB6B}" destId="{71A59B5B-BBF3-4D41-BAE3-2A925F411A49}" srcOrd="0" destOrd="3" presId="urn:microsoft.com/office/officeart/2005/8/layout/bList2#1"/>
    <dgm:cxn modelId="{93C62CFB-9264-443A-8281-896CCA467722}" type="presParOf" srcId="{5C50DC6F-9328-45FC-9D61-33B15F5FB5F5}" destId="{8EF68A1E-1705-4C03-81A8-770B929E5AF9}" srcOrd="0" destOrd="0" presId="urn:microsoft.com/office/officeart/2005/8/layout/bList2#1"/>
    <dgm:cxn modelId="{560FC686-0E2F-4969-ABDE-8BB2EC9FAAB0}" type="presParOf" srcId="{8EF68A1E-1705-4C03-81A8-770B929E5AF9}" destId="{71A59B5B-BBF3-4D41-BAE3-2A925F411A49}" srcOrd="0" destOrd="0" presId="urn:microsoft.com/office/officeart/2005/8/layout/bList2#1"/>
    <dgm:cxn modelId="{97142DEA-4639-4C66-8BA3-06603D24DB21}" type="presParOf" srcId="{8EF68A1E-1705-4C03-81A8-770B929E5AF9}" destId="{8B701D71-6D04-492C-B652-ECD018B60714}" srcOrd="1" destOrd="0" presId="urn:microsoft.com/office/officeart/2005/8/layout/bList2#1"/>
    <dgm:cxn modelId="{FFA940BA-74F9-4BB8-8B5E-1C8E85E56B81}" type="presParOf" srcId="{8EF68A1E-1705-4C03-81A8-770B929E5AF9}" destId="{7CC71D29-34BA-4EA1-A3D2-3D5D8A7667E2}" srcOrd="2" destOrd="0" presId="urn:microsoft.com/office/officeart/2005/8/layout/bList2#1"/>
    <dgm:cxn modelId="{08CC819C-92CE-4AAA-B7F4-0254499B30DB}" type="presParOf" srcId="{8EF68A1E-1705-4C03-81A8-770B929E5AF9}" destId="{CA790D5C-AF17-4ADA-A8E1-49EC5A9D65D3}" srcOrd="3" destOrd="0" presId="urn:microsoft.com/office/officeart/2005/8/layout/bList2#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4FF5D8-1460-4F38-99DA-08FEA3956E87}" type="doc">
      <dgm:prSet loTypeId="urn:microsoft.com/office/officeart/2008/layout/CaptionedPictures" loCatId="picture" qsTypeId="urn:microsoft.com/office/officeart/2009/2/quickstyle/3d8" qsCatId="3D" csTypeId="urn:microsoft.com/office/officeart/2005/8/colors/accent1_2" csCatId="accent1" phldr="1"/>
      <dgm:spPr/>
      <dgm:t>
        <a:bodyPr/>
        <a:lstStyle/>
        <a:p>
          <a:endParaRPr lang="pl-PL"/>
        </a:p>
      </dgm:t>
    </dgm:pt>
    <dgm:pt modelId="{90615519-9ECC-436C-8EE6-09AF9BCAEF40}">
      <dgm:prSet/>
      <dgm:spPr>
        <a:blipFill rotWithShape="0">
          <a:blip xmlns:r="http://schemas.openxmlformats.org/officeDocument/2006/relationships" r:embed="rId1"/>
          <a:stretch>
            <a:fillRect/>
          </a:stretch>
        </a:blipFill>
      </dgm:spPr>
      <dgm:t>
        <a:bodyPr/>
        <a:lstStyle/>
        <a:p>
          <a:pPr rtl="0"/>
          <a:endParaRPr lang="pl-PL" dirty="0"/>
        </a:p>
      </dgm:t>
    </dgm:pt>
    <dgm:pt modelId="{59DEE23C-D031-4D9B-97F3-79C51CE3691B}" type="sibTrans" cxnId="{AC297CFB-1CAE-4FE7-A2BE-86BF17EB2FC7}">
      <dgm:prSet/>
      <dgm:spPr/>
      <dgm:t>
        <a:bodyPr/>
        <a:lstStyle/>
        <a:p>
          <a:endParaRPr lang="pl-PL"/>
        </a:p>
      </dgm:t>
    </dgm:pt>
    <dgm:pt modelId="{6576A397-B73D-41F8-ADFE-CF12BD9B22F3}" type="parTrans" cxnId="{AC297CFB-1CAE-4FE7-A2BE-86BF17EB2FC7}">
      <dgm:prSet/>
      <dgm:spPr/>
      <dgm:t>
        <a:bodyPr/>
        <a:lstStyle/>
        <a:p>
          <a:endParaRPr lang="pl-PL"/>
        </a:p>
      </dgm:t>
    </dgm:pt>
    <dgm:pt modelId="{B1D9DF7F-1BBF-4EB1-8D22-4F6BF9BF9978}" type="pres">
      <dgm:prSet presAssocID="{894FF5D8-1460-4F38-99DA-08FEA3956E87}" presName="Name0" presStyleCnt="0">
        <dgm:presLayoutVars>
          <dgm:chMax/>
          <dgm:chPref/>
          <dgm:dir/>
        </dgm:presLayoutVars>
      </dgm:prSet>
      <dgm:spPr/>
      <dgm:t>
        <a:bodyPr/>
        <a:lstStyle/>
        <a:p>
          <a:endParaRPr lang="pl-PL"/>
        </a:p>
      </dgm:t>
    </dgm:pt>
    <dgm:pt modelId="{8572F2A8-29CC-4A02-A1C3-85EAB0ECEFD8}" type="pres">
      <dgm:prSet presAssocID="{90615519-9ECC-436C-8EE6-09AF9BCAEF40}" presName="composite" presStyleCnt="0">
        <dgm:presLayoutVars>
          <dgm:chMax val="1"/>
          <dgm:chPref val="1"/>
        </dgm:presLayoutVars>
      </dgm:prSet>
      <dgm:spPr/>
    </dgm:pt>
    <dgm:pt modelId="{6D2EA07E-C27C-4B7C-BD35-7A8BA3677637}" type="pres">
      <dgm:prSet presAssocID="{90615519-9ECC-436C-8EE6-09AF9BCAEF40}" presName="Accent" presStyleLbl="trAlignAcc1" presStyleIdx="0" presStyleCnt="1">
        <dgm:presLayoutVars>
          <dgm:chMax val="0"/>
          <dgm:chPref val="0"/>
        </dgm:presLayoutVars>
      </dgm:prSet>
      <dgm:spPr/>
    </dgm:pt>
    <dgm:pt modelId="{26C6ED0D-31BA-42E5-9852-371EF5AC0B84}" type="pres">
      <dgm:prSet presAssocID="{90615519-9ECC-436C-8EE6-09AF9BCAEF40}" presName="Image" presStyleLbl="alignImgPlace1" presStyleIdx="0" presStyleCnt="1">
        <dgm:presLayoutVars>
          <dgm:chMax val="0"/>
          <dgm:chPref val="0"/>
        </dgm:presLayoutVars>
      </dgm:prSet>
      <dgm:spPr/>
    </dgm:pt>
    <dgm:pt modelId="{A52B3F10-C0D2-400F-ACDC-C44269A552E5}" type="pres">
      <dgm:prSet presAssocID="{90615519-9ECC-436C-8EE6-09AF9BCAEF40}" presName="ChildComposite" presStyleCnt="0"/>
      <dgm:spPr/>
    </dgm:pt>
    <dgm:pt modelId="{5A9EE489-69F6-40A8-83FF-6BA7ECAD686A}" type="pres">
      <dgm:prSet presAssocID="{90615519-9ECC-436C-8EE6-09AF9BCAEF40}" presName="Child" presStyleLbl="node1" presStyleIdx="0" presStyleCnt="0">
        <dgm:presLayoutVars>
          <dgm:chMax val="0"/>
          <dgm:chPref val="0"/>
          <dgm:bulletEnabled val="1"/>
        </dgm:presLayoutVars>
      </dgm:prSet>
      <dgm:spPr/>
    </dgm:pt>
    <dgm:pt modelId="{9611DBCD-06BD-4EA8-8682-8747FF22F81B}" type="pres">
      <dgm:prSet presAssocID="{90615519-9ECC-436C-8EE6-09AF9BCAEF40}" presName="Parent" presStyleLbl="revTx" presStyleIdx="0" presStyleCnt="1" custScaleX="250548" custScaleY="532667" custLinFactY="-47394" custLinFactNeighborX="11222" custLinFactNeighborY="-100000">
        <dgm:presLayoutVars>
          <dgm:chMax val="1"/>
          <dgm:chPref val="0"/>
          <dgm:bulletEnabled val="1"/>
        </dgm:presLayoutVars>
      </dgm:prSet>
      <dgm:spPr/>
      <dgm:t>
        <a:bodyPr/>
        <a:lstStyle/>
        <a:p>
          <a:endParaRPr lang="pl-PL"/>
        </a:p>
      </dgm:t>
    </dgm:pt>
  </dgm:ptLst>
  <dgm:cxnLst>
    <dgm:cxn modelId="{AC297CFB-1CAE-4FE7-A2BE-86BF17EB2FC7}" srcId="{894FF5D8-1460-4F38-99DA-08FEA3956E87}" destId="{90615519-9ECC-436C-8EE6-09AF9BCAEF40}" srcOrd="0" destOrd="0" parTransId="{6576A397-B73D-41F8-ADFE-CF12BD9B22F3}" sibTransId="{59DEE23C-D031-4D9B-97F3-79C51CE3691B}"/>
    <dgm:cxn modelId="{25824A05-5666-4FA7-89FE-51BFF9745AFF}" type="presOf" srcId="{90615519-9ECC-436C-8EE6-09AF9BCAEF40}" destId="{9611DBCD-06BD-4EA8-8682-8747FF22F81B}" srcOrd="0" destOrd="0" presId="urn:microsoft.com/office/officeart/2008/layout/CaptionedPictures"/>
    <dgm:cxn modelId="{DD01781F-8AAD-469B-BC09-763DB99F8608}" type="presOf" srcId="{894FF5D8-1460-4F38-99DA-08FEA3956E87}" destId="{B1D9DF7F-1BBF-4EB1-8D22-4F6BF9BF9978}" srcOrd="0" destOrd="0" presId="urn:microsoft.com/office/officeart/2008/layout/CaptionedPictures"/>
    <dgm:cxn modelId="{FC976B19-52CB-46FC-971C-E2F3E0692733}" type="presParOf" srcId="{B1D9DF7F-1BBF-4EB1-8D22-4F6BF9BF9978}" destId="{8572F2A8-29CC-4A02-A1C3-85EAB0ECEFD8}" srcOrd="0" destOrd="0" presId="urn:microsoft.com/office/officeart/2008/layout/CaptionedPictures"/>
    <dgm:cxn modelId="{8E37BC21-58E3-4074-9628-C5D7FF242409}" type="presParOf" srcId="{8572F2A8-29CC-4A02-A1C3-85EAB0ECEFD8}" destId="{6D2EA07E-C27C-4B7C-BD35-7A8BA3677637}" srcOrd="0" destOrd="0" presId="urn:microsoft.com/office/officeart/2008/layout/CaptionedPictures"/>
    <dgm:cxn modelId="{50E5271C-65F7-47B3-A561-434C49899FFF}" type="presParOf" srcId="{8572F2A8-29CC-4A02-A1C3-85EAB0ECEFD8}" destId="{26C6ED0D-31BA-42E5-9852-371EF5AC0B84}" srcOrd="1" destOrd="0" presId="urn:microsoft.com/office/officeart/2008/layout/CaptionedPictures"/>
    <dgm:cxn modelId="{20FBD323-EBA0-4214-9FD4-6490EBD0DB84}" type="presParOf" srcId="{8572F2A8-29CC-4A02-A1C3-85EAB0ECEFD8}" destId="{A52B3F10-C0D2-400F-ACDC-C44269A552E5}" srcOrd="2" destOrd="0" presId="urn:microsoft.com/office/officeart/2008/layout/CaptionedPictures"/>
    <dgm:cxn modelId="{2BAB865E-FF00-4CBD-9F8A-2AACCBA5AB4D}" type="presParOf" srcId="{A52B3F10-C0D2-400F-ACDC-C44269A552E5}" destId="{5A9EE489-69F6-40A8-83FF-6BA7ECAD686A}" srcOrd="0" destOrd="0" presId="urn:microsoft.com/office/officeart/2008/layout/CaptionedPictures"/>
    <dgm:cxn modelId="{431CEDF5-6AD6-4579-ACE6-B8E6D49E4C2E}" type="presParOf" srcId="{A52B3F10-C0D2-400F-ACDC-C44269A552E5}" destId="{9611DBCD-06BD-4EA8-8682-8747FF22F81B}" srcOrd="1" destOrd="0" presId="urn:microsoft.com/office/officeart/2008/layout/CaptionedPicture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57D136-686F-4BCF-8954-EE8E857A0743}" type="doc">
      <dgm:prSet loTypeId="urn:microsoft.com/office/officeart/2005/8/layout/hList7#2" loCatId="relationship" qsTypeId="urn:microsoft.com/office/officeart/2005/8/quickstyle/3d3" qsCatId="3D" csTypeId="urn:microsoft.com/office/officeart/2005/8/colors/accent1_2" csCatId="accent1" phldr="1"/>
      <dgm:spPr/>
      <dgm:t>
        <a:bodyPr/>
        <a:lstStyle/>
        <a:p>
          <a:endParaRPr lang="pl-PL"/>
        </a:p>
      </dgm:t>
    </dgm:pt>
    <dgm:pt modelId="{15F53BE2-D612-4FEA-A4C0-4D5A7F2FC403}">
      <dgm:prSet/>
      <dgm:spPr/>
      <dgm:t>
        <a:bodyPr/>
        <a:lstStyle/>
        <a:p>
          <a:pPr rtl="0"/>
          <a:r>
            <a:rPr lang="pl-PL" dirty="0" smtClean="0"/>
            <a:t>Ratownictwo Medyczne </a:t>
          </a:r>
          <a:endParaRPr lang="pl-PL" dirty="0"/>
        </a:p>
      </dgm:t>
    </dgm:pt>
    <dgm:pt modelId="{3CC18B9F-1AF9-41FE-90B6-F2E09AA338F0}" type="parTrans" cxnId="{2D2D72DC-3862-432C-8739-678ADFF03923}">
      <dgm:prSet/>
      <dgm:spPr/>
      <dgm:t>
        <a:bodyPr/>
        <a:lstStyle/>
        <a:p>
          <a:endParaRPr lang="pl-PL"/>
        </a:p>
      </dgm:t>
    </dgm:pt>
    <dgm:pt modelId="{2C900381-85A6-4408-BF89-AD496B4315F0}" type="sibTrans" cxnId="{2D2D72DC-3862-432C-8739-678ADFF03923}">
      <dgm:prSet/>
      <dgm:spPr/>
      <dgm:t>
        <a:bodyPr/>
        <a:lstStyle/>
        <a:p>
          <a:endParaRPr lang="pl-PL"/>
        </a:p>
      </dgm:t>
    </dgm:pt>
    <dgm:pt modelId="{165C8081-6D41-4A46-994D-82854FABEB1B}">
      <dgm:prSet/>
      <dgm:spPr/>
      <dgm:t>
        <a:bodyPr/>
        <a:lstStyle/>
        <a:p>
          <a:pPr rtl="0"/>
          <a:r>
            <a:rPr lang="pl-PL" dirty="0" smtClean="0"/>
            <a:t>Ponadregionalna infrastruktura </a:t>
          </a:r>
          <a:br>
            <a:rPr lang="pl-PL" dirty="0" smtClean="0"/>
          </a:br>
          <a:r>
            <a:rPr lang="pl-PL" dirty="0" smtClean="0"/>
            <a:t>ochrony zdrowia</a:t>
          </a:r>
          <a:endParaRPr lang="pl-PL" dirty="0"/>
        </a:p>
      </dgm:t>
    </dgm:pt>
    <dgm:pt modelId="{3299D87C-59D9-42EE-83B9-61952BEDA0D4}" type="parTrans" cxnId="{3F51A1C7-248D-4099-8E81-832BF50BA119}">
      <dgm:prSet/>
      <dgm:spPr/>
      <dgm:t>
        <a:bodyPr/>
        <a:lstStyle/>
        <a:p>
          <a:endParaRPr lang="pl-PL"/>
        </a:p>
      </dgm:t>
    </dgm:pt>
    <dgm:pt modelId="{4D2F0BEA-7CA4-4DD8-B9F7-AEB966147E79}" type="sibTrans" cxnId="{3F51A1C7-248D-4099-8E81-832BF50BA119}">
      <dgm:prSet/>
      <dgm:spPr/>
      <dgm:t>
        <a:bodyPr/>
        <a:lstStyle/>
        <a:p>
          <a:endParaRPr lang="pl-PL"/>
        </a:p>
      </dgm:t>
    </dgm:pt>
    <dgm:pt modelId="{DA832D6A-525D-49F0-97C6-3E35AF639F3D}" type="pres">
      <dgm:prSet presAssocID="{4D57D136-686F-4BCF-8954-EE8E857A0743}" presName="Name0" presStyleCnt="0">
        <dgm:presLayoutVars>
          <dgm:dir/>
          <dgm:resizeHandles val="exact"/>
        </dgm:presLayoutVars>
      </dgm:prSet>
      <dgm:spPr/>
      <dgm:t>
        <a:bodyPr/>
        <a:lstStyle/>
        <a:p>
          <a:endParaRPr lang="pl-PL"/>
        </a:p>
      </dgm:t>
    </dgm:pt>
    <dgm:pt modelId="{F5E36195-AE2A-489F-8717-314F37D4DF5C}" type="pres">
      <dgm:prSet presAssocID="{4D57D136-686F-4BCF-8954-EE8E857A0743}" presName="fgShape" presStyleLbl="fgShp" presStyleIdx="0" presStyleCnt="1"/>
      <dgm:spPr/>
    </dgm:pt>
    <dgm:pt modelId="{C0B191F1-95C6-434E-A132-75075499E2B6}" type="pres">
      <dgm:prSet presAssocID="{4D57D136-686F-4BCF-8954-EE8E857A0743}" presName="linComp" presStyleCnt="0"/>
      <dgm:spPr/>
    </dgm:pt>
    <dgm:pt modelId="{1ED58D0F-432E-4124-9235-14E36CAB7A0A}" type="pres">
      <dgm:prSet presAssocID="{15F53BE2-D612-4FEA-A4C0-4D5A7F2FC403}" presName="compNode" presStyleCnt="0"/>
      <dgm:spPr/>
    </dgm:pt>
    <dgm:pt modelId="{2C11B09C-A7D8-4AD8-B67C-D8DC103B4354}" type="pres">
      <dgm:prSet presAssocID="{15F53BE2-D612-4FEA-A4C0-4D5A7F2FC403}" presName="bkgdShape" presStyleLbl="node1" presStyleIdx="0" presStyleCnt="2"/>
      <dgm:spPr/>
      <dgm:t>
        <a:bodyPr/>
        <a:lstStyle/>
        <a:p>
          <a:endParaRPr lang="pl-PL"/>
        </a:p>
      </dgm:t>
    </dgm:pt>
    <dgm:pt modelId="{7A3043EB-B05B-4CDF-B655-BCCDFCF456FF}" type="pres">
      <dgm:prSet presAssocID="{15F53BE2-D612-4FEA-A4C0-4D5A7F2FC403}" presName="nodeTx" presStyleLbl="node1" presStyleIdx="0" presStyleCnt="2">
        <dgm:presLayoutVars>
          <dgm:bulletEnabled val="1"/>
        </dgm:presLayoutVars>
      </dgm:prSet>
      <dgm:spPr/>
      <dgm:t>
        <a:bodyPr/>
        <a:lstStyle/>
        <a:p>
          <a:endParaRPr lang="pl-PL"/>
        </a:p>
      </dgm:t>
    </dgm:pt>
    <dgm:pt modelId="{30177114-80EF-4BEE-A13C-6316EE63D767}" type="pres">
      <dgm:prSet presAssocID="{15F53BE2-D612-4FEA-A4C0-4D5A7F2FC403}" presName="invisiNode" presStyleLbl="node1" presStyleIdx="0" presStyleCnt="2"/>
      <dgm:spPr/>
    </dgm:pt>
    <dgm:pt modelId="{F6B47BE8-82F0-4CF4-97D4-F9232702CF2D}" type="pres">
      <dgm:prSet presAssocID="{15F53BE2-D612-4FEA-A4C0-4D5A7F2FC403}" presName="imagNode" presStyleLbl="fgImgPlace1" presStyleIdx="0" presStyleCnt="2" custScaleX="133436" custScaleY="126141"/>
      <dgm:spPr>
        <a:blipFill rotWithShape="0">
          <a:blip xmlns:r="http://schemas.openxmlformats.org/officeDocument/2006/relationships" r:embed="rId1"/>
          <a:stretch>
            <a:fillRect/>
          </a:stretch>
        </a:blipFill>
      </dgm:spPr>
    </dgm:pt>
    <dgm:pt modelId="{6DDEACED-629A-428D-AEEB-CE2669D2C8F3}" type="pres">
      <dgm:prSet presAssocID="{2C900381-85A6-4408-BF89-AD496B4315F0}" presName="sibTrans" presStyleLbl="sibTrans2D1" presStyleIdx="0" presStyleCnt="0"/>
      <dgm:spPr/>
      <dgm:t>
        <a:bodyPr/>
        <a:lstStyle/>
        <a:p>
          <a:endParaRPr lang="pl-PL"/>
        </a:p>
      </dgm:t>
    </dgm:pt>
    <dgm:pt modelId="{0966F532-FD94-4055-97BC-5B068605FB89}" type="pres">
      <dgm:prSet presAssocID="{165C8081-6D41-4A46-994D-82854FABEB1B}" presName="compNode" presStyleCnt="0"/>
      <dgm:spPr/>
    </dgm:pt>
    <dgm:pt modelId="{DEAC06D1-9696-40FE-8E36-0B5A14A82631}" type="pres">
      <dgm:prSet presAssocID="{165C8081-6D41-4A46-994D-82854FABEB1B}" presName="bkgdShape" presStyleLbl="node1" presStyleIdx="1" presStyleCnt="2"/>
      <dgm:spPr/>
      <dgm:t>
        <a:bodyPr/>
        <a:lstStyle/>
        <a:p>
          <a:endParaRPr lang="pl-PL"/>
        </a:p>
      </dgm:t>
    </dgm:pt>
    <dgm:pt modelId="{5AE2B34B-99E6-436F-8DBC-5590A3367929}" type="pres">
      <dgm:prSet presAssocID="{165C8081-6D41-4A46-994D-82854FABEB1B}" presName="nodeTx" presStyleLbl="node1" presStyleIdx="1" presStyleCnt="2">
        <dgm:presLayoutVars>
          <dgm:bulletEnabled val="1"/>
        </dgm:presLayoutVars>
      </dgm:prSet>
      <dgm:spPr/>
      <dgm:t>
        <a:bodyPr/>
        <a:lstStyle/>
        <a:p>
          <a:endParaRPr lang="pl-PL"/>
        </a:p>
      </dgm:t>
    </dgm:pt>
    <dgm:pt modelId="{8282EBE2-E5A7-4B32-9FC1-3FC005158D4C}" type="pres">
      <dgm:prSet presAssocID="{165C8081-6D41-4A46-994D-82854FABEB1B}" presName="invisiNode" presStyleLbl="node1" presStyleIdx="1" presStyleCnt="2"/>
      <dgm:spPr/>
    </dgm:pt>
    <dgm:pt modelId="{08855412-E82F-4B52-9426-7CCA4F6BCEDC}" type="pres">
      <dgm:prSet presAssocID="{165C8081-6D41-4A46-994D-82854FABEB1B}" presName="imagNode" presStyleLbl="fgImgPlace1" presStyleIdx="1" presStyleCnt="2" custScaleX="129986" custScaleY="126442"/>
      <dgm:spPr>
        <a:blipFill rotWithShape="0">
          <a:blip xmlns:r="http://schemas.openxmlformats.org/officeDocument/2006/relationships" r:embed="rId2"/>
          <a:stretch>
            <a:fillRect/>
          </a:stretch>
        </a:blipFill>
      </dgm:spPr>
    </dgm:pt>
  </dgm:ptLst>
  <dgm:cxnLst>
    <dgm:cxn modelId="{3F51A1C7-248D-4099-8E81-832BF50BA119}" srcId="{4D57D136-686F-4BCF-8954-EE8E857A0743}" destId="{165C8081-6D41-4A46-994D-82854FABEB1B}" srcOrd="1" destOrd="0" parTransId="{3299D87C-59D9-42EE-83B9-61952BEDA0D4}" sibTransId="{4D2F0BEA-7CA4-4DD8-B9F7-AEB966147E79}"/>
    <dgm:cxn modelId="{EFE54DBB-90F2-4679-9679-6B1C61F52A05}" type="presOf" srcId="{165C8081-6D41-4A46-994D-82854FABEB1B}" destId="{DEAC06D1-9696-40FE-8E36-0B5A14A82631}" srcOrd="0" destOrd="0" presId="urn:microsoft.com/office/officeart/2005/8/layout/hList7#2"/>
    <dgm:cxn modelId="{DB84C5E8-3E39-44B8-B061-994D4E01B30A}" type="presOf" srcId="{2C900381-85A6-4408-BF89-AD496B4315F0}" destId="{6DDEACED-629A-428D-AEEB-CE2669D2C8F3}" srcOrd="0" destOrd="0" presId="urn:microsoft.com/office/officeart/2005/8/layout/hList7#2"/>
    <dgm:cxn modelId="{503B0DA2-3C1F-482F-BB96-49E94C1EE370}" type="presOf" srcId="{165C8081-6D41-4A46-994D-82854FABEB1B}" destId="{5AE2B34B-99E6-436F-8DBC-5590A3367929}" srcOrd="1" destOrd="0" presId="urn:microsoft.com/office/officeart/2005/8/layout/hList7#2"/>
    <dgm:cxn modelId="{45601706-D7B1-4DF6-B1A9-F385B95FC321}" type="presOf" srcId="{15F53BE2-D612-4FEA-A4C0-4D5A7F2FC403}" destId="{7A3043EB-B05B-4CDF-B655-BCCDFCF456FF}" srcOrd="1" destOrd="0" presId="urn:microsoft.com/office/officeart/2005/8/layout/hList7#2"/>
    <dgm:cxn modelId="{2D2D72DC-3862-432C-8739-678ADFF03923}" srcId="{4D57D136-686F-4BCF-8954-EE8E857A0743}" destId="{15F53BE2-D612-4FEA-A4C0-4D5A7F2FC403}" srcOrd="0" destOrd="0" parTransId="{3CC18B9F-1AF9-41FE-90B6-F2E09AA338F0}" sibTransId="{2C900381-85A6-4408-BF89-AD496B4315F0}"/>
    <dgm:cxn modelId="{3BC1AAB8-AC71-47F2-9628-B83E0164FB27}" type="presOf" srcId="{4D57D136-686F-4BCF-8954-EE8E857A0743}" destId="{DA832D6A-525D-49F0-97C6-3E35AF639F3D}" srcOrd="0" destOrd="0" presId="urn:microsoft.com/office/officeart/2005/8/layout/hList7#2"/>
    <dgm:cxn modelId="{498757E8-F375-419C-9388-78D853EE9E7B}" type="presOf" srcId="{15F53BE2-D612-4FEA-A4C0-4D5A7F2FC403}" destId="{2C11B09C-A7D8-4AD8-B67C-D8DC103B4354}" srcOrd="0" destOrd="0" presId="urn:microsoft.com/office/officeart/2005/8/layout/hList7#2"/>
    <dgm:cxn modelId="{75AC315A-B316-4F3A-9E31-1408B7925C0A}" type="presParOf" srcId="{DA832D6A-525D-49F0-97C6-3E35AF639F3D}" destId="{F5E36195-AE2A-489F-8717-314F37D4DF5C}" srcOrd="0" destOrd="0" presId="urn:microsoft.com/office/officeart/2005/8/layout/hList7#2"/>
    <dgm:cxn modelId="{2D36D128-EAB5-4A9D-8397-3FDCACB2C580}" type="presParOf" srcId="{DA832D6A-525D-49F0-97C6-3E35AF639F3D}" destId="{C0B191F1-95C6-434E-A132-75075499E2B6}" srcOrd="1" destOrd="0" presId="urn:microsoft.com/office/officeart/2005/8/layout/hList7#2"/>
    <dgm:cxn modelId="{39B393F3-7A9C-46CE-A2A5-343D342D1EEE}" type="presParOf" srcId="{C0B191F1-95C6-434E-A132-75075499E2B6}" destId="{1ED58D0F-432E-4124-9235-14E36CAB7A0A}" srcOrd="0" destOrd="0" presId="urn:microsoft.com/office/officeart/2005/8/layout/hList7#2"/>
    <dgm:cxn modelId="{32A9361B-4024-425A-B160-D97ED9F5E2C1}" type="presParOf" srcId="{1ED58D0F-432E-4124-9235-14E36CAB7A0A}" destId="{2C11B09C-A7D8-4AD8-B67C-D8DC103B4354}" srcOrd="0" destOrd="0" presId="urn:microsoft.com/office/officeart/2005/8/layout/hList7#2"/>
    <dgm:cxn modelId="{157CA430-CEE1-4E01-ADED-FBE5BAEC0964}" type="presParOf" srcId="{1ED58D0F-432E-4124-9235-14E36CAB7A0A}" destId="{7A3043EB-B05B-4CDF-B655-BCCDFCF456FF}" srcOrd="1" destOrd="0" presId="urn:microsoft.com/office/officeart/2005/8/layout/hList7#2"/>
    <dgm:cxn modelId="{E8CAF471-3D4E-4080-AB6D-A712476DDF20}" type="presParOf" srcId="{1ED58D0F-432E-4124-9235-14E36CAB7A0A}" destId="{30177114-80EF-4BEE-A13C-6316EE63D767}" srcOrd="2" destOrd="0" presId="urn:microsoft.com/office/officeart/2005/8/layout/hList7#2"/>
    <dgm:cxn modelId="{32208CF6-E9E9-4DBB-BF9E-663A318E9A92}" type="presParOf" srcId="{1ED58D0F-432E-4124-9235-14E36CAB7A0A}" destId="{F6B47BE8-82F0-4CF4-97D4-F9232702CF2D}" srcOrd="3" destOrd="0" presId="urn:microsoft.com/office/officeart/2005/8/layout/hList7#2"/>
    <dgm:cxn modelId="{13078732-339B-4FDD-A4A7-5CB94C383DBD}" type="presParOf" srcId="{C0B191F1-95C6-434E-A132-75075499E2B6}" destId="{6DDEACED-629A-428D-AEEB-CE2669D2C8F3}" srcOrd="1" destOrd="0" presId="urn:microsoft.com/office/officeart/2005/8/layout/hList7#2"/>
    <dgm:cxn modelId="{EEA6A20C-554C-42AC-993B-A9D559873418}" type="presParOf" srcId="{C0B191F1-95C6-434E-A132-75075499E2B6}" destId="{0966F532-FD94-4055-97BC-5B068605FB89}" srcOrd="2" destOrd="0" presId="urn:microsoft.com/office/officeart/2005/8/layout/hList7#2"/>
    <dgm:cxn modelId="{7AEB6D13-0B6A-420C-9417-2224A8F6AE7B}" type="presParOf" srcId="{0966F532-FD94-4055-97BC-5B068605FB89}" destId="{DEAC06D1-9696-40FE-8E36-0B5A14A82631}" srcOrd="0" destOrd="0" presId="urn:microsoft.com/office/officeart/2005/8/layout/hList7#2"/>
    <dgm:cxn modelId="{B464118E-7E8F-4364-939C-4C184491E201}" type="presParOf" srcId="{0966F532-FD94-4055-97BC-5B068605FB89}" destId="{5AE2B34B-99E6-436F-8DBC-5590A3367929}" srcOrd="1" destOrd="0" presId="urn:microsoft.com/office/officeart/2005/8/layout/hList7#2"/>
    <dgm:cxn modelId="{A23EE1EF-AD37-4755-B6A8-FAA7AE2F08FC}" type="presParOf" srcId="{0966F532-FD94-4055-97BC-5B068605FB89}" destId="{8282EBE2-E5A7-4B32-9FC1-3FC005158D4C}" srcOrd="2" destOrd="0" presId="urn:microsoft.com/office/officeart/2005/8/layout/hList7#2"/>
    <dgm:cxn modelId="{8345F6E5-792A-4014-9F69-B47E13AC8B31}" type="presParOf" srcId="{0966F532-FD94-4055-97BC-5B068605FB89}" destId="{08855412-E82F-4B52-9426-7CCA4F6BCEDC}" srcOrd="3" destOrd="0" presId="urn:microsoft.com/office/officeart/2005/8/layout/hList7#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167C74-C7CD-487C-A5B4-8D2E5522B11C}"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pl-PL"/>
        </a:p>
      </dgm:t>
    </dgm:pt>
    <dgm:pt modelId="{6EE9D3E8-EACB-4726-AA2C-E058635E070E}">
      <dgm:prSet/>
      <dgm:spPr/>
      <dgm:t>
        <a:bodyPr/>
        <a:lstStyle/>
        <a:p>
          <a:pPr rtl="0"/>
          <a:r>
            <a:rPr lang="pl-PL" b="1" dirty="0" smtClean="0"/>
            <a:t>Działanie 1 - </a:t>
          </a:r>
          <a:r>
            <a:rPr lang="pl-PL" dirty="0" smtClean="0"/>
            <a:t>Wzmocnienie infrastruktury ratownictwa medycznego</a:t>
          </a:r>
          <a:endParaRPr lang="pl-PL" dirty="0"/>
        </a:p>
      </dgm:t>
    </dgm:pt>
    <dgm:pt modelId="{61CB7C1E-D8B5-4500-B513-6274F38DD221}" type="parTrans" cxnId="{3540161F-5519-460C-85B8-C26470EC2F4F}">
      <dgm:prSet/>
      <dgm:spPr/>
      <dgm:t>
        <a:bodyPr/>
        <a:lstStyle/>
        <a:p>
          <a:endParaRPr lang="pl-PL"/>
        </a:p>
      </dgm:t>
    </dgm:pt>
    <dgm:pt modelId="{0CA659FC-E906-48CB-8A99-8DDBFCA717DB}" type="sibTrans" cxnId="{3540161F-5519-460C-85B8-C26470EC2F4F}">
      <dgm:prSet/>
      <dgm:spPr/>
      <dgm:t>
        <a:bodyPr/>
        <a:lstStyle/>
        <a:p>
          <a:endParaRPr lang="pl-PL"/>
        </a:p>
      </dgm:t>
    </dgm:pt>
    <dgm:pt modelId="{0BBF37B9-D1DC-4DAF-AF34-7E923E918D35}">
      <dgm:prSet custT="1"/>
      <dgm:spPr/>
      <dgm:t>
        <a:bodyPr/>
        <a:lstStyle/>
        <a:p>
          <a:pPr algn="just"/>
          <a:r>
            <a:rPr lang="pl-PL" sz="1600" dirty="0" smtClean="0"/>
            <a:t>Wsparcie </a:t>
          </a:r>
          <a:r>
            <a:rPr lang="pl-PL" sz="1600" b="1" dirty="0" smtClean="0"/>
            <a:t>istniejących szpitalnych oddziałów ratunkowych</a:t>
          </a:r>
          <a:r>
            <a:rPr lang="pl-PL" sz="1600" dirty="0" smtClean="0"/>
            <a:t>, ze szczególnym uwzględnieniem stanowisk wstępnej intensywnej terapii (remont, doposażenie)</a:t>
          </a:r>
          <a:endParaRPr lang="pl-PL" sz="1600" dirty="0"/>
        </a:p>
      </dgm:t>
    </dgm:pt>
    <dgm:pt modelId="{7D3B2895-9131-4EE5-A168-5AF1C309FF98}" type="parTrans" cxnId="{6A28862D-3E8A-4D71-A563-ACE73649BE4B}">
      <dgm:prSet/>
      <dgm:spPr/>
      <dgm:t>
        <a:bodyPr/>
        <a:lstStyle/>
        <a:p>
          <a:endParaRPr lang="pl-PL"/>
        </a:p>
      </dgm:t>
    </dgm:pt>
    <dgm:pt modelId="{EFBAFEA7-0A63-4C33-99A4-2558466B3FA0}" type="sibTrans" cxnId="{6A28862D-3E8A-4D71-A563-ACE73649BE4B}">
      <dgm:prSet/>
      <dgm:spPr/>
      <dgm:t>
        <a:bodyPr/>
        <a:lstStyle/>
        <a:p>
          <a:endParaRPr lang="pl-PL"/>
        </a:p>
      </dgm:t>
    </dgm:pt>
    <dgm:pt modelId="{A25844FF-4072-4FA4-A6B5-084FFE5B9295}">
      <dgm:prSet custT="1"/>
      <dgm:spPr/>
      <dgm:t>
        <a:bodyPr/>
        <a:lstStyle/>
        <a:p>
          <a:pPr algn="just"/>
          <a:r>
            <a:rPr lang="pl-PL" sz="1600" dirty="0" smtClean="0"/>
            <a:t>Wsparcie </a:t>
          </a:r>
          <a:r>
            <a:rPr lang="pl-PL" sz="1600" b="1" dirty="0" smtClean="0"/>
            <a:t>istniejących centrów urazowych </a:t>
          </a:r>
          <a:r>
            <a:rPr lang="pl-PL" sz="1600" dirty="0" smtClean="0"/>
            <a:t>(remont, doposażenie)</a:t>
          </a:r>
          <a:endParaRPr lang="pl-PL" sz="1600" dirty="0"/>
        </a:p>
      </dgm:t>
    </dgm:pt>
    <dgm:pt modelId="{1FDE80BC-7D4A-4D66-8C4F-C740D1711AD4}" type="parTrans" cxnId="{C1B10501-9257-44D5-8CA0-53FA6B31A141}">
      <dgm:prSet/>
      <dgm:spPr/>
      <dgm:t>
        <a:bodyPr/>
        <a:lstStyle/>
        <a:p>
          <a:endParaRPr lang="pl-PL"/>
        </a:p>
      </dgm:t>
    </dgm:pt>
    <dgm:pt modelId="{30F7D548-B6B1-4D94-9F65-3BA0B35D5584}" type="sibTrans" cxnId="{C1B10501-9257-44D5-8CA0-53FA6B31A141}">
      <dgm:prSet/>
      <dgm:spPr/>
      <dgm:t>
        <a:bodyPr/>
        <a:lstStyle/>
        <a:p>
          <a:endParaRPr lang="pl-PL"/>
        </a:p>
      </dgm:t>
    </dgm:pt>
    <dgm:pt modelId="{0179845D-8E69-489D-A99D-59365CA48064}">
      <dgm:prSet custT="1"/>
      <dgm:spPr/>
      <dgm:t>
        <a:bodyPr/>
        <a:lstStyle/>
        <a:p>
          <a:pPr algn="just"/>
          <a:r>
            <a:rPr lang="pl-PL" sz="1600" dirty="0" smtClean="0"/>
            <a:t>Utworzenie </a:t>
          </a:r>
          <a:r>
            <a:rPr lang="pl-PL" sz="1600" b="1" dirty="0" smtClean="0"/>
            <a:t>nowych centrów urazowych </a:t>
          </a:r>
          <a:r>
            <a:rPr lang="pl-PL" sz="1600" b="0" dirty="0" smtClean="0"/>
            <a:t>(roboty budowlane, wyposażenie)</a:t>
          </a:r>
          <a:endParaRPr lang="pl-PL" sz="1600" b="1" dirty="0"/>
        </a:p>
      </dgm:t>
    </dgm:pt>
    <dgm:pt modelId="{ED8827E2-2135-4611-878A-DBE10E321AF5}" type="parTrans" cxnId="{D000A79A-3B04-4057-884A-C7B9D5384738}">
      <dgm:prSet/>
      <dgm:spPr/>
      <dgm:t>
        <a:bodyPr/>
        <a:lstStyle/>
        <a:p>
          <a:endParaRPr lang="pl-PL"/>
        </a:p>
      </dgm:t>
    </dgm:pt>
    <dgm:pt modelId="{0C4330BE-6269-4331-ABEB-6141508CD42F}" type="sibTrans" cxnId="{D000A79A-3B04-4057-884A-C7B9D5384738}">
      <dgm:prSet/>
      <dgm:spPr/>
      <dgm:t>
        <a:bodyPr/>
        <a:lstStyle/>
        <a:p>
          <a:endParaRPr lang="pl-PL"/>
        </a:p>
      </dgm:t>
    </dgm:pt>
    <dgm:pt modelId="{276B469B-9E2C-4ABB-8303-1C35068F80CD}">
      <dgm:prSet custT="1"/>
      <dgm:spPr/>
      <dgm:t>
        <a:bodyPr/>
        <a:lstStyle/>
        <a:p>
          <a:pPr algn="just"/>
          <a:r>
            <a:rPr lang="pl-PL" sz="1600" dirty="0" smtClean="0">
              <a:latin typeface="+mn-lt"/>
            </a:rPr>
            <a:t>Wsparcie przyszpitalnych całodobowych </a:t>
          </a:r>
          <a:r>
            <a:rPr lang="pl-PL" sz="1600" b="1" dirty="0" smtClean="0">
              <a:latin typeface="+mn-lt"/>
            </a:rPr>
            <a:t>lotnisk lub lądowisk dla śmigłowców </a:t>
          </a:r>
          <a:r>
            <a:rPr lang="pl-PL" sz="1600" dirty="0" smtClean="0">
              <a:latin typeface="+mn-lt"/>
            </a:rPr>
            <a:t>przy SOR oraz jednostkach organizacyjnych szpitali wyspecjalizowanych w zakresie udzielania świadczeń zdrowotnych niezbędnych dla ratownictwa medycznego </a:t>
          </a:r>
          <a:endParaRPr lang="pl-PL" sz="1600" dirty="0">
            <a:latin typeface="+mn-lt"/>
          </a:endParaRPr>
        </a:p>
      </dgm:t>
    </dgm:pt>
    <dgm:pt modelId="{B30B46A1-FDF2-4317-AE20-3D66E3D1E256}" type="parTrans" cxnId="{C5CF525E-171C-4468-94A7-7F57AA8D4779}">
      <dgm:prSet/>
      <dgm:spPr/>
      <dgm:t>
        <a:bodyPr/>
        <a:lstStyle/>
        <a:p>
          <a:endParaRPr lang="pl-PL"/>
        </a:p>
      </dgm:t>
    </dgm:pt>
    <dgm:pt modelId="{BD3C2294-79A1-42F9-8A57-E58135C24626}" type="sibTrans" cxnId="{C5CF525E-171C-4468-94A7-7F57AA8D4779}">
      <dgm:prSet/>
      <dgm:spPr/>
      <dgm:t>
        <a:bodyPr/>
        <a:lstStyle/>
        <a:p>
          <a:endParaRPr lang="pl-PL"/>
        </a:p>
      </dgm:t>
    </dgm:pt>
    <dgm:pt modelId="{773911CD-65D4-4EB9-AA9A-D13ECF371F4E}">
      <dgm:prSet custT="1"/>
      <dgm:spPr/>
      <dgm:t>
        <a:bodyPr/>
        <a:lstStyle/>
        <a:p>
          <a:pPr algn="just"/>
          <a:r>
            <a:rPr lang="pl-PL" sz="1600" dirty="0" smtClean="0">
              <a:latin typeface="+mn-lt"/>
            </a:rPr>
            <a:t>Wsparcie </a:t>
          </a:r>
          <a:r>
            <a:rPr lang="pl-PL" sz="1600" b="1" dirty="0" smtClean="0">
              <a:latin typeface="+mn-lt"/>
            </a:rPr>
            <a:t>baz lotniczego pogotowia ratunkowego </a:t>
          </a:r>
          <a:r>
            <a:rPr lang="pl-PL" sz="1600" dirty="0" smtClean="0">
              <a:latin typeface="+mn-lt"/>
            </a:rPr>
            <a:t>oraz wyposażenie śmigłowców ratowniczych w sprzęt umożliwiający loty w trudnych warunkach atmosferycznych </a:t>
          </a:r>
          <a:br>
            <a:rPr lang="pl-PL" sz="1600" dirty="0" smtClean="0">
              <a:latin typeface="+mn-lt"/>
            </a:rPr>
          </a:br>
          <a:r>
            <a:rPr lang="pl-PL" sz="1600" dirty="0" smtClean="0">
              <a:latin typeface="+mn-lt"/>
            </a:rPr>
            <a:t>i w nocy</a:t>
          </a:r>
          <a:endParaRPr lang="pl-PL" sz="1600" dirty="0">
            <a:latin typeface="+mn-lt"/>
          </a:endParaRPr>
        </a:p>
      </dgm:t>
    </dgm:pt>
    <dgm:pt modelId="{C70CA903-36E4-425E-91A1-07A33E58FF72}" type="parTrans" cxnId="{05ABC7CA-5BF2-47B2-A5A8-9E68CE2E6E1A}">
      <dgm:prSet/>
      <dgm:spPr/>
      <dgm:t>
        <a:bodyPr/>
        <a:lstStyle/>
        <a:p>
          <a:endParaRPr lang="pl-PL"/>
        </a:p>
      </dgm:t>
    </dgm:pt>
    <dgm:pt modelId="{5F8CF3E6-976E-43F3-9B48-5EB34B761847}" type="sibTrans" cxnId="{05ABC7CA-5BF2-47B2-A5A8-9E68CE2E6E1A}">
      <dgm:prSet/>
      <dgm:spPr/>
      <dgm:t>
        <a:bodyPr/>
        <a:lstStyle/>
        <a:p>
          <a:endParaRPr lang="pl-PL"/>
        </a:p>
      </dgm:t>
    </dgm:pt>
    <dgm:pt modelId="{784EFA02-6E3B-4D1F-888E-6251A189324E}">
      <dgm:prSet custT="1"/>
      <dgm:spPr/>
      <dgm:t>
        <a:bodyPr/>
        <a:lstStyle/>
        <a:p>
          <a:pPr algn="l"/>
          <a:endParaRPr lang="pl-PL" sz="1600" dirty="0"/>
        </a:p>
      </dgm:t>
    </dgm:pt>
    <dgm:pt modelId="{8ABB82E0-DD68-487B-9186-ADD1DA8EBDB8}" type="parTrans" cxnId="{0BF20A68-E97F-422E-B8E9-EF542A7F5197}">
      <dgm:prSet/>
      <dgm:spPr/>
      <dgm:t>
        <a:bodyPr/>
        <a:lstStyle/>
        <a:p>
          <a:endParaRPr lang="pl-PL"/>
        </a:p>
      </dgm:t>
    </dgm:pt>
    <dgm:pt modelId="{C8BD02A9-5ABB-4A08-A459-EB6FF8D41018}" type="sibTrans" cxnId="{0BF20A68-E97F-422E-B8E9-EF542A7F5197}">
      <dgm:prSet/>
      <dgm:spPr/>
      <dgm:t>
        <a:bodyPr/>
        <a:lstStyle/>
        <a:p>
          <a:endParaRPr lang="pl-PL"/>
        </a:p>
      </dgm:t>
    </dgm:pt>
    <dgm:pt modelId="{47AB2719-6930-495D-91B7-54C5D2C4486E}">
      <dgm:prSet custT="1"/>
      <dgm:spPr/>
      <dgm:t>
        <a:bodyPr/>
        <a:lstStyle/>
        <a:p>
          <a:pPr algn="just"/>
          <a:r>
            <a:rPr lang="pl-PL" sz="1600" dirty="0" smtClean="0"/>
            <a:t>Utworzenie </a:t>
          </a:r>
          <a:r>
            <a:rPr lang="pl-PL" sz="1600" b="1" dirty="0" smtClean="0"/>
            <a:t>nowych szpitalnych oddziałów ratunkowych </a:t>
          </a:r>
          <a:r>
            <a:rPr lang="pl-PL" sz="1600" b="0" dirty="0" smtClean="0"/>
            <a:t>(roboty budowlane, wyposażenie)</a:t>
          </a:r>
          <a:endParaRPr lang="pl-PL" sz="1600" b="0" dirty="0"/>
        </a:p>
      </dgm:t>
    </dgm:pt>
    <dgm:pt modelId="{EA503F32-11FA-4EE1-AAD9-8FF7F5404A0B}" type="sibTrans" cxnId="{E1C04061-6DFA-4A3F-A588-5D88A7F56D1E}">
      <dgm:prSet/>
      <dgm:spPr/>
      <dgm:t>
        <a:bodyPr/>
        <a:lstStyle/>
        <a:p>
          <a:endParaRPr lang="pl-PL"/>
        </a:p>
      </dgm:t>
    </dgm:pt>
    <dgm:pt modelId="{8F5FA236-4078-4E08-95B5-ED9283406814}" type="parTrans" cxnId="{E1C04061-6DFA-4A3F-A588-5D88A7F56D1E}">
      <dgm:prSet/>
      <dgm:spPr/>
      <dgm:t>
        <a:bodyPr/>
        <a:lstStyle/>
        <a:p>
          <a:endParaRPr lang="pl-PL"/>
        </a:p>
      </dgm:t>
    </dgm:pt>
    <dgm:pt modelId="{74515211-313C-49B2-90EF-082CAD48ECFF}" type="pres">
      <dgm:prSet presAssocID="{F6167C74-C7CD-487C-A5B4-8D2E5522B11C}" presName="linear" presStyleCnt="0">
        <dgm:presLayoutVars>
          <dgm:dir/>
          <dgm:animLvl val="lvl"/>
          <dgm:resizeHandles val="exact"/>
        </dgm:presLayoutVars>
      </dgm:prSet>
      <dgm:spPr/>
      <dgm:t>
        <a:bodyPr/>
        <a:lstStyle/>
        <a:p>
          <a:endParaRPr lang="pl-PL"/>
        </a:p>
      </dgm:t>
    </dgm:pt>
    <dgm:pt modelId="{86A2EF03-4494-426F-BF9E-8F5697CE0749}" type="pres">
      <dgm:prSet presAssocID="{6EE9D3E8-EACB-4726-AA2C-E058635E070E}" presName="parentLin" presStyleCnt="0"/>
      <dgm:spPr/>
      <dgm:t>
        <a:bodyPr/>
        <a:lstStyle/>
        <a:p>
          <a:endParaRPr lang="pl-PL"/>
        </a:p>
      </dgm:t>
    </dgm:pt>
    <dgm:pt modelId="{56EFA9D5-2D76-4A6E-B0D0-9E35E2A463C4}" type="pres">
      <dgm:prSet presAssocID="{6EE9D3E8-EACB-4726-AA2C-E058635E070E}" presName="parentLeftMargin" presStyleLbl="node1" presStyleIdx="0" presStyleCnt="1"/>
      <dgm:spPr/>
      <dgm:t>
        <a:bodyPr/>
        <a:lstStyle/>
        <a:p>
          <a:endParaRPr lang="pl-PL"/>
        </a:p>
      </dgm:t>
    </dgm:pt>
    <dgm:pt modelId="{7FB06DAC-73A6-4609-B469-68E1DDD70223}" type="pres">
      <dgm:prSet presAssocID="{6EE9D3E8-EACB-4726-AA2C-E058635E070E}" presName="parentText" presStyleLbl="node1" presStyleIdx="0" presStyleCnt="1" custLinFactNeighborX="6649" custLinFactNeighborY="56751">
        <dgm:presLayoutVars>
          <dgm:chMax val="0"/>
          <dgm:bulletEnabled val="1"/>
        </dgm:presLayoutVars>
      </dgm:prSet>
      <dgm:spPr/>
      <dgm:t>
        <a:bodyPr/>
        <a:lstStyle/>
        <a:p>
          <a:endParaRPr lang="pl-PL"/>
        </a:p>
      </dgm:t>
    </dgm:pt>
    <dgm:pt modelId="{97E0D856-2576-4EE3-9058-CB437A2206C2}" type="pres">
      <dgm:prSet presAssocID="{6EE9D3E8-EACB-4726-AA2C-E058635E070E}" presName="negativeSpace" presStyleCnt="0"/>
      <dgm:spPr/>
      <dgm:t>
        <a:bodyPr/>
        <a:lstStyle/>
        <a:p>
          <a:endParaRPr lang="pl-PL"/>
        </a:p>
      </dgm:t>
    </dgm:pt>
    <dgm:pt modelId="{25D2E274-F4C9-42C4-BBCC-9A8A6B834224}" type="pres">
      <dgm:prSet presAssocID="{6EE9D3E8-EACB-4726-AA2C-E058635E070E}" presName="childText" presStyleLbl="conFgAcc1" presStyleIdx="0" presStyleCnt="1" custLinFactNeighborX="-911" custLinFactNeighborY="68217">
        <dgm:presLayoutVars>
          <dgm:bulletEnabled val="1"/>
        </dgm:presLayoutVars>
      </dgm:prSet>
      <dgm:spPr/>
      <dgm:t>
        <a:bodyPr/>
        <a:lstStyle/>
        <a:p>
          <a:endParaRPr lang="pl-PL"/>
        </a:p>
      </dgm:t>
    </dgm:pt>
  </dgm:ptLst>
  <dgm:cxnLst>
    <dgm:cxn modelId="{420BE23F-75C6-4223-9C4B-C29AA522B97F}" type="presOf" srcId="{0179845D-8E69-489D-A99D-59365CA48064}" destId="{25D2E274-F4C9-42C4-BBCC-9A8A6B834224}" srcOrd="0" destOrd="4" presId="urn:microsoft.com/office/officeart/2005/8/layout/list1"/>
    <dgm:cxn modelId="{C5CF525E-171C-4468-94A7-7F57AA8D4779}" srcId="{6EE9D3E8-EACB-4726-AA2C-E058635E070E}" destId="{276B469B-9E2C-4ABB-8303-1C35068F80CD}" srcOrd="5" destOrd="0" parTransId="{B30B46A1-FDF2-4317-AE20-3D66E3D1E256}" sibTransId="{BD3C2294-79A1-42F9-8A57-E58135C24626}"/>
    <dgm:cxn modelId="{BED51180-9405-4608-BF6D-DE550038C561}" type="presOf" srcId="{6EE9D3E8-EACB-4726-AA2C-E058635E070E}" destId="{56EFA9D5-2D76-4A6E-B0D0-9E35E2A463C4}" srcOrd="0" destOrd="0" presId="urn:microsoft.com/office/officeart/2005/8/layout/list1"/>
    <dgm:cxn modelId="{E9EE44F9-7FF9-4ECB-9B27-57A0385DEF0F}" type="presOf" srcId="{6EE9D3E8-EACB-4726-AA2C-E058635E070E}" destId="{7FB06DAC-73A6-4609-B469-68E1DDD70223}" srcOrd="1" destOrd="0" presId="urn:microsoft.com/office/officeart/2005/8/layout/list1"/>
    <dgm:cxn modelId="{0BF20A68-E97F-422E-B8E9-EF542A7F5197}" srcId="{6EE9D3E8-EACB-4726-AA2C-E058635E070E}" destId="{784EFA02-6E3B-4D1F-888E-6251A189324E}" srcOrd="0" destOrd="0" parTransId="{8ABB82E0-DD68-487B-9186-ADD1DA8EBDB8}" sibTransId="{C8BD02A9-5ABB-4A08-A459-EB6FF8D41018}"/>
    <dgm:cxn modelId="{21253DA8-1467-438C-8F49-C80CAAF3A43E}" type="presOf" srcId="{773911CD-65D4-4EB9-AA9A-D13ECF371F4E}" destId="{25D2E274-F4C9-42C4-BBCC-9A8A6B834224}" srcOrd="0" destOrd="6" presId="urn:microsoft.com/office/officeart/2005/8/layout/list1"/>
    <dgm:cxn modelId="{3540161F-5519-460C-85B8-C26470EC2F4F}" srcId="{F6167C74-C7CD-487C-A5B4-8D2E5522B11C}" destId="{6EE9D3E8-EACB-4726-AA2C-E058635E070E}" srcOrd="0" destOrd="0" parTransId="{61CB7C1E-D8B5-4500-B513-6274F38DD221}" sibTransId="{0CA659FC-E906-48CB-8A99-8DDBFCA717DB}"/>
    <dgm:cxn modelId="{C1B10501-9257-44D5-8CA0-53FA6B31A141}" srcId="{6EE9D3E8-EACB-4726-AA2C-E058635E070E}" destId="{A25844FF-4072-4FA4-A6B5-084FFE5B9295}" srcOrd="3" destOrd="0" parTransId="{1FDE80BC-7D4A-4D66-8C4F-C740D1711AD4}" sibTransId="{30F7D548-B6B1-4D94-9F65-3BA0B35D5584}"/>
    <dgm:cxn modelId="{6A28862D-3E8A-4D71-A563-ACE73649BE4B}" srcId="{6EE9D3E8-EACB-4726-AA2C-E058635E070E}" destId="{0BBF37B9-D1DC-4DAF-AF34-7E923E918D35}" srcOrd="2" destOrd="0" parTransId="{7D3B2895-9131-4EE5-A168-5AF1C309FF98}" sibTransId="{EFBAFEA7-0A63-4C33-99A4-2558466B3FA0}"/>
    <dgm:cxn modelId="{05ABC7CA-5BF2-47B2-A5A8-9E68CE2E6E1A}" srcId="{6EE9D3E8-EACB-4726-AA2C-E058635E070E}" destId="{773911CD-65D4-4EB9-AA9A-D13ECF371F4E}" srcOrd="6" destOrd="0" parTransId="{C70CA903-36E4-425E-91A1-07A33E58FF72}" sibTransId="{5F8CF3E6-976E-43F3-9B48-5EB34B761847}"/>
    <dgm:cxn modelId="{F37ABCFF-0444-4D3A-A28B-8152C8A20D0A}" type="presOf" srcId="{276B469B-9E2C-4ABB-8303-1C35068F80CD}" destId="{25D2E274-F4C9-42C4-BBCC-9A8A6B834224}" srcOrd="0" destOrd="5" presId="urn:microsoft.com/office/officeart/2005/8/layout/list1"/>
    <dgm:cxn modelId="{A5E9C688-CD13-4EC4-8F5E-83D00E87AE41}" type="presOf" srcId="{A25844FF-4072-4FA4-A6B5-084FFE5B9295}" destId="{25D2E274-F4C9-42C4-BBCC-9A8A6B834224}" srcOrd="0" destOrd="3" presId="urn:microsoft.com/office/officeart/2005/8/layout/list1"/>
    <dgm:cxn modelId="{055917B6-55CC-4FC0-B749-519F404F8BCD}" type="presOf" srcId="{47AB2719-6930-495D-91B7-54C5D2C4486E}" destId="{25D2E274-F4C9-42C4-BBCC-9A8A6B834224}" srcOrd="0" destOrd="1" presId="urn:microsoft.com/office/officeart/2005/8/layout/list1"/>
    <dgm:cxn modelId="{D000A79A-3B04-4057-884A-C7B9D5384738}" srcId="{6EE9D3E8-EACB-4726-AA2C-E058635E070E}" destId="{0179845D-8E69-489D-A99D-59365CA48064}" srcOrd="4" destOrd="0" parTransId="{ED8827E2-2135-4611-878A-DBE10E321AF5}" sibTransId="{0C4330BE-6269-4331-ABEB-6141508CD42F}"/>
    <dgm:cxn modelId="{6B637D46-24E5-4B93-96D5-574815B2161E}" type="presOf" srcId="{784EFA02-6E3B-4D1F-888E-6251A189324E}" destId="{25D2E274-F4C9-42C4-BBCC-9A8A6B834224}" srcOrd="0" destOrd="0" presId="urn:microsoft.com/office/officeart/2005/8/layout/list1"/>
    <dgm:cxn modelId="{9293553E-B7F9-478E-9FD2-7D1BBC601E95}" type="presOf" srcId="{0BBF37B9-D1DC-4DAF-AF34-7E923E918D35}" destId="{25D2E274-F4C9-42C4-BBCC-9A8A6B834224}" srcOrd="0" destOrd="2" presId="urn:microsoft.com/office/officeart/2005/8/layout/list1"/>
    <dgm:cxn modelId="{E1C04061-6DFA-4A3F-A588-5D88A7F56D1E}" srcId="{6EE9D3E8-EACB-4726-AA2C-E058635E070E}" destId="{47AB2719-6930-495D-91B7-54C5D2C4486E}" srcOrd="1" destOrd="0" parTransId="{8F5FA236-4078-4E08-95B5-ED9283406814}" sibTransId="{EA503F32-11FA-4EE1-AAD9-8FF7F5404A0B}"/>
    <dgm:cxn modelId="{95C0BCC0-041C-4EC3-B7E2-BB4D71C2EAF7}" type="presOf" srcId="{F6167C74-C7CD-487C-A5B4-8D2E5522B11C}" destId="{74515211-313C-49B2-90EF-082CAD48ECFF}" srcOrd="0" destOrd="0" presId="urn:microsoft.com/office/officeart/2005/8/layout/list1"/>
    <dgm:cxn modelId="{1BD7AEC8-8572-42D3-85C1-BDAECD4CEB8C}" type="presParOf" srcId="{74515211-313C-49B2-90EF-082CAD48ECFF}" destId="{86A2EF03-4494-426F-BF9E-8F5697CE0749}" srcOrd="0" destOrd="0" presId="urn:microsoft.com/office/officeart/2005/8/layout/list1"/>
    <dgm:cxn modelId="{F7063F6B-F3C8-4865-AAAF-9E92ADF6C964}" type="presParOf" srcId="{86A2EF03-4494-426F-BF9E-8F5697CE0749}" destId="{56EFA9D5-2D76-4A6E-B0D0-9E35E2A463C4}" srcOrd="0" destOrd="0" presId="urn:microsoft.com/office/officeart/2005/8/layout/list1"/>
    <dgm:cxn modelId="{E41F4F4B-999B-40C0-B774-A4A9E8EF1380}" type="presParOf" srcId="{86A2EF03-4494-426F-BF9E-8F5697CE0749}" destId="{7FB06DAC-73A6-4609-B469-68E1DDD70223}" srcOrd="1" destOrd="0" presId="urn:microsoft.com/office/officeart/2005/8/layout/list1"/>
    <dgm:cxn modelId="{E5E9B43C-4F2A-49C0-A927-6FAF33B2368F}" type="presParOf" srcId="{74515211-313C-49B2-90EF-082CAD48ECFF}" destId="{97E0D856-2576-4EE3-9058-CB437A2206C2}" srcOrd="1" destOrd="0" presId="urn:microsoft.com/office/officeart/2005/8/layout/list1"/>
    <dgm:cxn modelId="{F623C3D6-41F2-4701-9BA3-2E44BE937D8E}" type="presParOf" srcId="{74515211-313C-49B2-90EF-082CAD48ECFF}" destId="{25D2E274-F4C9-42C4-BBCC-9A8A6B834224}" srcOrd="2"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167C74-C7CD-487C-A5B4-8D2E5522B11C}"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pl-PL"/>
        </a:p>
      </dgm:t>
    </dgm:pt>
    <dgm:pt modelId="{6EE9D3E8-EACB-4726-AA2C-E058635E070E}">
      <dgm:prSet custT="1"/>
      <dgm:spPr/>
      <dgm:t>
        <a:bodyPr/>
        <a:lstStyle/>
        <a:p>
          <a:pPr rtl="0"/>
          <a:r>
            <a:rPr lang="pl-PL" sz="1600" b="1" dirty="0" smtClean="0"/>
            <a:t>Działanie 2 – </a:t>
          </a:r>
          <a:r>
            <a:rPr lang="pl-PL" sz="1600" dirty="0" smtClean="0"/>
            <a:t>Wzmocnienie ponadregionalnej ochrony zdrowia</a:t>
          </a:r>
          <a:endParaRPr lang="pl-PL" sz="1600" dirty="0"/>
        </a:p>
      </dgm:t>
    </dgm:pt>
    <dgm:pt modelId="{61CB7C1E-D8B5-4500-B513-6274F38DD221}" type="parTrans" cxnId="{3540161F-5519-460C-85B8-C26470EC2F4F}">
      <dgm:prSet/>
      <dgm:spPr/>
      <dgm:t>
        <a:bodyPr/>
        <a:lstStyle/>
        <a:p>
          <a:endParaRPr lang="pl-PL"/>
        </a:p>
      </dgm:t>
    </dgm:pt>
    <dgm:pt modelId="{0CA659FC-E906-48CB-8A99-8DDBFCA717DB}" type="sibTrans" cxnId="{3540161F-5519-460C-85B8-C26470EC2F4F}">
      <dgm:prSet/>
      <dgm:spPr/>
      <dgm:t>
        <a:bodyPr/>
        <a:lstStyle/>
        <a:p>
          <a:endParaRPr lang="pl-PL"/>
        </a:p>
      </dgm:t>
    </dgm:pt>
    <dgm:pt modelId="{F239223F-D43F-4D3C-9BF1-6D3A361D35BD}">
      <dgm:prSet/>
      <dgm:spPr/>
      <dgm:t>
        <a:bodyPr/>
        <a:lstStyle/>
        <a:p>
          <a:pPr algn="l"/>
          <a:endParaRPr lang="pl-PL" sz="1200" dirty="0"/>
        </a:p>
      </dgm:t>
    </dgm:pt>
    <dgm:pt modelId="{14ADD020-99E3-4129-9682-1CD3BFFF91BD}" type="parTrans" cxnId="{D3F8740E-B05C-4E10-895D-37BA25974CE4}">
      <dgm:prSet/>
      <dgm:spPr/>
      <dgm:t>
        <a:bodyPr/>
        <a:lstStyle/>
        <a:p>
          <a:endParaRPr lang="pl-PL"/>
        </a:p>
      </dgm:t>
    </dgm:pt>
    <dgm:pt modelId="{1C3730A6-50C0-47E2-A8C6-6B53E4DA8AA1}" type="sibTrans" cxnId="{D3F8740E-B05C-4E10-895D-37BA25974CE4}">
      <dgm:prSet/>
      <dgm:spPr/>
      <dgm:t>
        <a:bodyPr/>
        <a:lstStyle/>
        <a:p>
          <a:endParaRPr lang="pl-PL"/>
        </a:p>
      </dgm:t>
    </dgm:pt>
    <dgm:pt modelId="{35A6D077-5AD7-4C0B-9F12-C2BEBA580825}">
      <dgm:prSet/>
      <dgm:spPr/>
      <dgm:t>
        <a:bodyPr/>
        <a:lstStyle/>
        <a:p>
          <a:pPr algn="l"/>
          <a:endParaRPr lang="pl-PL" sz="1200" dirty="0"/>
        </a:p>
      </dgm:t>
    </dgm:pt>
    <dgm:pt modelId="{2CB45DF3-F4E3-4BD7-8042-379A02D0F5A6}" type="parTrans" cxnId="{DB723AA3-A93B-4CD8-BED6-740E2BC6DA5C}">
      <dgm:prSet/>
      <dgm:spPr/>
      <dgm:t>
        <a:bodyPr/>
        <a:lstStyle/>
        <a:p>
          <a:endParaRPr lang="pl-PL"/>
        </a:p>
      </dgm:t>
    </dgm:pt>
    <dgm:pt modelId="{7BD58E7C-55D4-4BAF-9D56-97243949A536}" type="sibTrans" cxnId="{DB723AA3-A93B-4CD8-BED6-740E2BC6DA5C}">
      <dgm:prSet/>
      <dgm:spPr/>
      <dgm:t>
        <a:bodyPr/>
        <a:lstStyle/>
        <a:p>
          <a:endParaRPr lang="pl-PL"/>
        </a:p>
      </dgm:t>
    </dgm:pt>
    <dgm:pt modelId="{082E07FE-EBED-4D62-8296-8186205DB5FA}">
      <dgm:prSet/>
      <dgm:spPr/>
      <dgm:t>
        <a:bodyPr/>
        <a:lstStyle/>
        <a:p>
          <a:pPr algn="l"/>
          <a:endParaRPr lang="pl-PL" sz="1200" dirty="0"/>
        </a:p>
      </dgm:t>
    </dgm:pt>
    <dgm:pt modelId="{46BB5825-212C-4D42-BF48-616121891071}" type="parTrans" cxnId="{CC0C7A46-053F-49AC-8382-013173391A79}">
      <dgm:prSet/>
      <dgm:spPr/>
      <dgm:t>
        <a:bodyPr/>
        <a:lstStyle/>
        <a:p>
          <a:endParaRPr lang="pl-PL"/>
        </a:p>
      </dgm:t>
    </dgm:pt>
    <dgm:pt modelId="{D3721267-BB66-4651-AE20-66C3D9EB0220}" type="sibTrans" cxnId="{CC0C7A46-053F-49AC-8382-013173391A79}">
      <dgm:prSet/>
      <dgm:spPr/>
      <dgm:t>
        <a:bodyPr/>
        <a:lstStyle/>
        <a:p>
          <a:endParaRPr lang="pl-PL"/>
        </a:p>
      </dgm:t>
    </dgm:pt>
    <dgm:pt modelId="{47AB2719-6930-495D-91B7-54C5D2C4486E}">
      <dgm:prSet custT="1"/>
      <dgm:spPr/>
      <dgm:t>
        <a:bodyPr/>
        <a:lstStyle/>
        <a:p>
          <a:pPr algn="just"/>
          <a:r>
            <a:rPr lang="pl-PL" sz="1600" dirty="0" smtClean="0">
              <a:latin typeface="+mn-lt"/>
            </a:rPr>
            <a:t>Wsparcie oddziałów oraz innych </a:t>
          </a:r>
          <a:r>
            <a:rPr lang="pl-PL" sz="1600" b="1" dirty="0" smtClean="0">
              <a:latin typeface="+mn-lt"/>
            </a:rPr>
            <a:t>jednostek organizacyjnych szpitali ponadregionalnych</a:t>
          </a:r>
          <a:r>
            <a:rPr lang="pl-PL" sz="1600" dirty="0" smtClean="0">
              <a:latin typeface="+mn-lt"/>
            </a:rPr>
            <a:t> udzielających świadczeń zdrowotnych stacjonarnych </a:t>
          </a:r>
          <a:br>
            <a:rPr lang="pl-PL" sz="1600" dirty="0" smtClean="0">
              <a:latin typeface="+mn-lt"/>
            </a:rPr>
          </a:br>
          <a:r>
            <a:rPr lang="pl-PL" sz="1600" dirty="0" smtClean="0">
              <a:latin typeface="+mn-lt"/>
            </a:rPr>
            <a:t>i </a:t>
          </a:r>
          <a:r>
            <a:rPr lang="pl-PL" sz="1600" b="0" dirty="0" smtClean="0">
              <a:latin typeface="+mn-lt"/>
            </a:rPr>
            <a:t>całodobowych na rzecz osób dorosłych, dedykowanych </a:t>
          </a:r>
          <a:r>
            <a:rPr lang="pl-PL" sz="1600" b="1" dirty="0" smtClean="0">
              <a:latin typeface="+mn-lt"/>
            </a:rPr>
            <a:t>chorobom układu krążenia, nowotworowym, układu kostno – stawowo – mięśniowego, układu oddechowego, psychicznym</a:t>
          </a:r>
          <a:r>
            <a:rPr lang="pl-PL" sz="1600" b="0" dirty="0" smtClean="0">
              <a:latin typeface="+mn-lt"/>
            </a:rPr>
            <a:t> (roboty budowlane, doposażenie)</a:t>
          </a:r>
          <a:endParaRPr lang="pl-PL" sz="1600" b="0" dirty="0">
            <a:latin typeface="+mn-lt"/>
          </a:endParaRPr>
        </a:p>
      </dgm:t>
    </dgm:pt>
    <dgm:pt modelId="{EA503F32-11FA-4EE1-AAD9-8FF7F5404A0B}" type="sibTrans" cxnId="{E1C04061-6DFA-4A3F-A588-5D88A7F56D1E}">
      <dgm:prSet/>
      <dgm:spPr/>
      <dgm:t>
        <a:bodyPr/>
        <a:lstStyle/>
        <a:p>
          <a:endParaRPr lang="pl-PL"/>
        </a:p>
      </dgm:t>
    </dgm:pt>
    <dgm:pt modelId="{8F5FA236-4078-4E08-95B5-ED9283406814}" type="parTrans" cxnId="{E1C04061-6DFA-4A3F-A588-5D88A7F56D1E}">
      <dgm:prSet/>
      <dgm:spPr/>
      <dgm:t>
        <a:bodyPr/>
        <a:lstStyle/>
        <a:p>
          <a:endParaRPr lang="pl-PL"/>
        </a:p>
      </dgm:t>
    </dgm:pt>
    <dgm:pt modelId="{60ED0EE6-E2DE-406D-8B9F-2E1E266FD880}">
      <dgm:prSet custT="1"/>
      <dgm:spPr/>
      <dgm:t>
        <a:bodyPr/>
        <a:lstStyle/>
        <a:p>
          <a:pPr algn="just"/>
          <a:r>
            <a:rPr lang="pl-PL" sz="1600" b="0" dirty="0" smtClean="0">
              <a:latin typeface="+mn-lt"/>
            </a:rPr>
            <a:t>Wsparcie oddziałów oraz innych </a:t>
          </a:r>
          <a:r>
            <a:rPr lang="pl-PL" sz="1600" b="1" dirty="0" smtClean="0">
              <a:latin typeface="+mn-lt"/>
            </a:rPr>
            <a:t>jednostek organizacyjnych szpitali ponadregionalnych</a:t>
          </a:r>
          <a:r>
            <a:rPr lang="pl-PL" sz="1600" b="0" dirty="0" smtClean="0">
              <a:latin typeface="+mn-lt"/>
            </a:rPr>
            <a:t> udzielających świadczeń zdrowotnych stacjonarnych </a:t>
          </a:r>
          <a:br>
            <a:rPr lang="pl-PL" sz="1600" b="0" dirty="0" smtClean="0">
              <a:latin typeface="+mn-lt"/>
            </a:rPr>
          </a:br>
          <a:r>
            <a:rPr lang="pl-PL" sz="1600" b="0" dirty="0" smtClean="0">
              <a:latin typeface="+mn-lt"/>
            </a:rPr>
            <a:t>i całodobowych w zakresie </a:t>
          </a:r>
          <a:r>
            <a:rPr lang="pl-PL" sz="1600" b="1" dirty="0" smtClean="0">
              <a:latin typeface="+mn-lt"/>
            </a:rPr>
            <a:t>ginekologii, położnictwa, neonatologii, pediatrii oraz innych oddziałów zajmujących się leczeniem dzieci </a:t>
          </a:r>
          <a:r>
            <a:rPr lang="pl-PL" sz="1600" b="0" dirty="0" smtClean="0">
              <a:latin typeface="+mn-lt"/>
            </a:rPr>
            <a:t>(roboty budowlane, doposażenie)</a:t>
          </a:r>
        </a:p>
      </dgm:t>
    </dgm:pt>
    <dgm:pt modelId="{9533F193-3ECC-4414-8BA6-758A45C3F26E}" type="parTrans" cxnId="{7F98DF33-8381-4A14-81C3-E9D4CB354F33}">
      <dgm:prSet/>
      <dgm:spPr/>
      <dgm:t>
        <a:bodyPr/>
        <a:lstStyle/>
        <a:p>
          <a:endParaRPr lang="pl-PL"/>
        </a:p>
      </dgm:t>
    </dgm:pt>
    <dgm:pt modelId="{3EEB1EB5-EB04-4473-9A15-33BEBC848F0D}" type="sibTrans" cxnId="{7F98DF33-8381-4A14-81C3-E9D4CB354F33}">
      <dgm:prSet/>
      <dgm:spPr/>
      <dgm:t>
        <a:bodyPr/>
        <a:lstStyle/>
        <a:p>
          <a:endParaRPr lang="pl-PL"/>
        </a:p>
      </dgm:t>
    </dgm:pt>
    <dgm:pt modelId="{105FE871-8881-4615-ABD7-633AA44F1138}">
      <dgm:prSet custT="1"/>
      <dgm:spPr/>
      <dgm:t>
        <a:bodyPr/>
        <a:lstStyle/>
        <a:p>
          <a:pPr algn="just"/>
          <a:r>
            <a:rPr lang="pl-PL" sz="1600" dirty="0" smtClean="0">
              <a:latin typeface="+mn-lt"/>
            </a:rPr>
            <a:t>Wsparcie pracowni diagnostycznych oraz innych jednostek zajmujących </a:t>
          </a:r>
          <a:br>
            <a:rPr lang="pl-PL" sz="1600" dirty="0" smtClean="0">
              <a:latin typeface="+mn-lt"/>
            </a:rPr>
          </a:br>
          <a:r>
            <a:rPr lang="pl-PL" sz="1600" dirty="0" smtClean="0">
              <a:latin typeface="+mn-lt"/>
            </a:rPr>
            <a:t>się diagnostyką współpracujących z jednostkami wymienionymi w tiret 1 i 2</a:t>
          </a:r>
        </a:p>
      </dgm:t>
    </dgm:pt>
    <dgm:pt modelId="{0135B8C6-5B3E-4056-8D2C-4F2C827E5D37}" type="parTrans" cxnId="{686A7904-0851-4B47-BEED-C532E0A78A91}">
      <dgm:prSet/>
      <dgm:spPr/>
      <dgm:t>
        <a:bodyPr/>
        <a:lstStyle/>
        <a:p>
          <a:endParaRPr lang="pl-PL"/>
        </a:p>
      </dgm:t>
    </dgm:pt>
    <dgm:pt modelId="{64C5E668-DD61-4431-9C52-275B04AA7701}" type="sibTrans" cxnId="{686A7904-0851-4B47-BEED-C532E0A78A91}">
      <dgm:prSet/>
      <dgm:spPr/>
      <dgm:t>
        <a:bodyPr/>
        <a:lstStyle/>
        <a:p>
          <a:endParaRPr lang="pl-PL"/>
        </a:p>
      </dgm:t>
    </dgm:pt>
    <dgm:pt modelId="{74515211-313C-49B2-90EF-082CAD48ECFF}" type="pres">
      <dgm:prSet presAssocID="{F6167C74-C7CD-487C-A5B4-8D2E5522B11C}" presName="linear" presStyleCnt="0">
        <dgm:presLayoutVars>
          <dgm:dir/>
          <dgm:animLvl val="lvl"/>
          <dgm:resizeHandles val="exact"/>
        </dgm:presLayoutVars>
      </dgm:prSet>
      <dgm:spPr/>
      <dgm:t>
        <a:bodyPr/>
        <a:lstStyle/>
        <a:p>
          <a:endParaRPr lang="pl-PL"/>
        </a:p>
      </dgm:t>
    </dgm:pt>
    <dgm:pt modelId="{86A2EF03-4494-426F-BF9E-8F5697CE0749}" type="pres">
      <dgm:prSet presAssocID="{6EE9D3E8-EACB-4726-AA2C-E058635E070E}" presName="parentLin" presStyleCnt="0"/>
      <dgm:spPr/>
      <dgm:t>
        <a:bodyPr/>
        <a:lstStyle/>
        <a:p>
          <a:endParaRPr lang="pl-PL"/>
        </a:p>
      </dgm:t>
    </dgm:pt>
    <dgm:pt modelId="{56EFA9D5-2D76-4A6E-B0D0-9E35E2A463C4}" type="pres">
      <dgm:prSet presAssocID="{6EE9D3E8-EACB-4726-AA2C-E058635E070E}" presName="parentLeftMargin" presStyleLbl="node1" presStyleIdx="0" presStyleCnt="1"/>
      <dgm:spPr/>
      <dgm:t>
        <a:bodyPr/>
        <a:lstStyle/>
        <a:p>
          <a:endParaRPr lang="pl-PL"/>
        </a:p>
      </dgm:t>
    </dgm:pt>
    <dgm:pt modelId="{7FB06DAC-73A6-4609-B469-68E1DDD70223}" type="pres">
      <dgm:prSet presAssocID="{6EE9D3E8-EACB-4726-AA2C-E058635E070E}" presName="parentText" presStyleLbl="node1" presStyleIdx="0" presStyleCnt="1" custScaleY="303921">
        <dgm:presLayoutVars>
          <dgm:chMax val="0"/>
          <dgm:bulletEnabled val="1"/>
        </dgm:presLayoutVars>
      </dgm:prSet>
      <dgm:spPr/>
      <dgm:t>
        <a:bodyPr/>
        <a:lstStyle/>
        <a:p>
          <a:endParaRPr lang="pl-PL"/>
        </a:p>
      </dgm:t>
    </dgm:pt>
    <dgm:pt modelId="{97E0D856-2576-4EE3-9058-CB437A2206C2}" type="pres">
      <dgm:prSet presAssocID="{6EE9D3E8-EACB-4726-AA2C-E058635E070E}" presName="negativeSpace" presStyleCnt="0"/>
      <dgm:spPr/>
      <dgm:t>
        <a:bodyPr/>
        <a:lstStyle/>
        <a:p>
          <a:endParaRPr lang="pl-PL"/>
        </a:p>
      </dgm:t>
    </dgm:pt>
    <dgm:pt modelId="{25D2E274-F4C9-42C4-BBCC-9A8A6B834224}" type="pres">
      <dgm:prSet presAssocID="{6EE9D3E8-EACB-4726-AA2C-E058635E070E}" presName="childText" presStyleLbl="conFgAcc1" presStyleIdx="0" presStyleCnt="1" custLinFactNeighborX="-1152" custLinFactNeighborY="15996">
        <dgm:presLayoutVars>
          <dgm:bulletEnabled val="1"/>
        </dgm:presLayoutVars>
      </dgm:prSet>
      <dgm:spPr/>
      <dgm:t>
        <a:bodyPr/>
        <a:lstStyle/>
        <a:p>
          <a:endParaRPr lang="pl-PL"/>
        </a:p>
      </dgm:t>
    </dgm:pt>
  </dgm:ptLst>
  <dgm:cxnLst>
    <dgm:cxn modelId="{C6F89E43-851D-41EC-B52C-EAE6F3B5F844}" type="presOf" srcId="{105FE871-8881-4615-ABD7-633AA44F1138}" destId="{25D2E274-F4C9-42C4-BBCC-9A8A6B834224}" srcOrd="0" destOrd="2" presId="urn:microsoft.com/office/officeart/2005/8/layout/list1"/>
    <dgm:cxn modelId="{C4800AC5-0564-4972-85DD-A670B631C76C}" type="presOf" srcId="{F6167C74-C7CD-487C-A5B4-8D2E5522B11C}" destId="{74515211-313C-49B2-90EF-082CAD48ECFF}" srcOrd="0" destOrd="0" presId="urn:microsoft.com/office/officeart/2005/8/layout/list1"/>
    <dgm:cxn modelId="{CC0C7A46-053F-49AC-8382-013173391A79}" srcId="{6EE9D3E8-EACB-4726-AA2C-E058635E070E}" destId="{082E07FE-EBED-4D62-8296-8186205DB5FA}" srcOrd="5" destOrd="0" parTransId="{46BB5825-212C-4D42-BF48-616121891071}" sibTransId="{D3721267-BB66-4651-AE20-66C3D9EB0220}"/>
    <dgm:cxn modelId="{97E6D771-ADDE-4E39-A00B-E0E6287D6478}" type="presOf" srcId="{35A6D077-5AD7-4C0B-9F12-C2BEBA580825}" destId="{25D2E274-F4C9-42C4-BBCC-9A8A6B834224}" srcOrd="0" destOrd="4" presId="urn:microsoft.com/office/officeart/2005/8/layout/list1"/>
    <dgm:cxn modelId="{B39A6ACF-B642-4972-92E4-9D413600D8B8}" type="presOf" srcId="{F239223F-D43F-4D3C-9BF1-6D3A361D35BD}" destId="{25D2E274-F4C9-42C4-BBCC-9A8A6B834224}" srcOrd="0" destOrd="3" presId="urn:microsoft.com/office/officeart/2005/8/layout/list1"/>
    <dgm:cxn modelId="{45D7DA9C-07FC-405D-A485-7A186903A622}" type="presOf" srcId="{60ED0EE6-E2DE-406D-8B9F-2E1E266FD880}" destId="{25D2E274-F4C9-42C4-BBCC-9A8A6B834224}" srcOrd="0" destOrd="1" presId="urn:microsoft.com/office/officeart/2005/8/layout/list1"/>
    <dgm:cxn modelId="{DB723AA3-A93B-4CD8-BED6-740E2BC6DA5C}" srcId="{6EE9D3E8-EACB-4726-AA2C-E058635E070E}" destId="{35A6D077-5AD7-4C0B-9F12-C2BEBA580825}" srcOrd="4" destOrd="0" parTransId="{2CB45DF3-F4E3-4BD7-8042-379A02D0F5A6}" sibTransId="{7BD58E7C-55D4-4BAF-9D56-97243949A536}"/>
    <dgm:cxn modelId="{C7756444-07B9-4F43-8A13-7BEFDE260953}" type="presOf" srcId="{6EE9D3E8-EACB-4726-AA2C-E058635E070E}" destId="{7FB06DAC-73A6-4609-B469-68E1DDD70223}" srcOrd="1" destOrd="0" presId="urn:microsoft.com/office/officeart/2005/8/layout/list1"/>
    <dgm:cxn modelId="{4AE6A671-3B8C-427B-9537-454AF186D9BB}" type="presOf" srcId="{47AB2719-6930-495D-91B7-54C5D2C4486E}" destId="{25D2E274-F4C9-42C4-BBCC-9A8A6B834224}" srcOrd="0" destOrd="0" presId="urn:microsoft.com/office/officeart/2005/8/layout/list1"/>
    <dgm:cxn modelId="{3540161F-5519-460C-85B8-C26470EC2F4F}" srcId="{F6167C74-C7CD-487C-A5B4-8D2E5522B11C}" destId="{6EE9D3E8-EACB-4726-AA2C-E058635E070E}" srcOrd="0" destOrd="0" parTransId="{61CB7C1E-D8B5-4500-B513-6274F38DD221}" sibTransId="{0CA659FC-E906-48CB-8A99-8DDBFCA717DB}"/>
    <dgm:cxn modelId="{D3F8740E-B05C-4E10-895D-37BA25974CE4}" srcId="{6EE9D3E8-EACB-4726-AA2C-E058635E070E}" destId="{F239223F-D43F-4D3C-9BF1-6D3A361D35BD}" srcOrd="3" destOrd="0" parTransId="{14ADD020-99E3-4129-9682-1CD3BFFF91BD}" sibTransId="{1C3730A6-50C0-47E2-A8C6-6B53E4DA8AA1}"/>
    <dgm:cxn modelId="{686A7904-0851-4B47-BEED-C532E0A78A91}" srcId="{6EE9D3E8-EACB-4726-AA2C-E058635E070E}" destId="{105FE871-8881-4615-ABD7-633AA44F1138}" srcOrd="2" destOrd="0" parTransId="{0135B8C6-5B3E-4056-8D2C-4F2C827E5D37}" sibTransId="{64C5E668-DD61-4431-9C52-275B04AA7701}"/>
    <dgm:cxn modelId="{FFF65E3F-18C5-4D2D-8BB2-6C3670D1B04B}" type="presOf" srcId="{082E07FE-EBED-4D62-8296-8186205DB5FA}" destId="{25D2E274-F4C9-42C4-BBCC-9A8A6B834224}" srcOrd="0" destOrd="5" presId="urn:microsoft.com/office/officeart/2005/8/layout/list1"/>
    <dgm:cxn modelId="{E1C04061-6DFA-4A3F-A588-5D88A7F56D1E}" srcId="{6EE9D3E8-EACB-4726-AA2C-E058635E070E}" destId="{47AB2719-6930-495D-91B7-54C5D2C4486E}" srcOrd="0" destOrd="0" parTransId="{8F5FA236-4078-4E08-95B5-ED9283406814}" sibTransId="{EA503F32-11FA-4EE1-AAD9-8FF7F5404A0B}"/>
    <dgm:cxn modelId="{86733598-C1F3-4220-B8C6-FA1AAF90D927}" type="presOf" srcId="{6EE9D3E8-EACB-4726-AA2C-E058635E070E}" destId="{56EFA9D5-2D76-4A6E-B0D0-9E35E2A463C4}" srcOrd="0" destOrd="0" presId="urn:microsoft.com/office/officeart/2005/8/layout/list1"/>
    <dgm:cxn modelId="{7F98DF33-8381-4A14-81C3-E9D4CB354F33}" srcId="{6EE9D3E8-EACB-4726-AA2C-E058635E070E}" destId="{60ED0EE6-E2DE-406D-8B9F-2E1E266FD880}" srcOrd="1" destOrd="0" parTransId="{9533F193-3ECC-4414-8BA6-758A45C3F26E}" sibTransId="{3EEB1EB5-EB04-4473-9A15-33BEBC848F0D}"/>
    <dgm:cxn modelId="{D80B74E6-80DE-4BDA-B81D-DE9DEC0B19E4}" type="presParOf" srcId="{74515211-313C-49B2-90EF-082CAD48ECFF}" destId="{86A2EF03-4494-426F-BF9E-8F5697CE0749}" srcOrd="0" destOrd="0" presId="urn:microsoft.com/office/officeart/2005/8/layout/list1"/>
    <dgm:cxn modelId="{4460B7E3-91B3-4A3F-A66B-A0E80983A0BF}" type="presParOf" srcId="{86A2EF03-4494-426F-BF9E-8F5697CE0749}" destId="{56EFA9D5-2D76-4A6E-B0D0-9E35E2A463C4}" srcOrd="0" destOrd="0" presId="urn:microsoft.com/office/officeart/2005/8/layout/list1"/>
    <dgm:cxn modelId="{263599FA-D040-4332-8D24-4C3C08C74AEB}" type="presParOf" srcId="{86A2EF03-4494-426F-BF9E-8F5697CE0749}" destId="{7FB06DAC-73A6-4609-B469-68E1DDD70223}" srcOrd="1" destOrd="0" presId="urn:microsoft.com/office/officeart/2005/8/layout/list1"/>
    <dgm:cxn modelId="{CB642BD5-9943-4CEE-B1B4-446F7C34FF0B}" type="presParOf" srcId="{74515211-313C-49B2-90EF-082CAD48ECFF}" destId="{97E0D856-2576-4EE3-9058-CB437A2206C2}" srcOrd="1" destOrd="0" presId="urn:microsoft.com/office/officeart/2005/8/layout/list1"/>
    <dgm:cxn modelId="{F1B39D45-616D-4EE4-B95B-43B3FF670FAA}" type="presParOf" srcId="{74515211-313C-49B2-90EF-082CAD48ECFF}" destId="{25D2E274-F4C9-42C4-BBCC-9A8A6B834224}" srcOrd="2" destOrd="0" presId="urn:microsoft.com/office/officeart/2005/8/layout/lis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167C74-C7CD-487C-A5B4-8D2E5522B11C}"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pl-PL"/>
        </a:p>
      </dgm:t>
    </dgm:pt>
    <dgm:pt modelId="{6EE9D3E8-EACB-4726-AA2C-E058635E070E}">
      <dgm:prSet custT="1"/>
      <dgm:spPr/>
      <dgm:t>
        <a:bodyPr/>
        <a:lstStyle/>
        <a:p>
          <a:pPr rtl="0"/>
          <a:r>
            <a:rPr lang="pl-PL" sz="1600" dirty="0" smtClean="0"/>
            <a:t>BENEFICJENCI</a:t>
          </a:r>
          <a:endParaRPr lang="pl-PL" sz="1600" dirty="0"/>
        </a:p>
      </dgm:t>
    </dgm:pt>
    <dgm:pt modelId="{61CB7C1E-D8B5-4500-B513-6274F38DD221}" type="parTrans" cxnId="{3540161F-5519-460C-85B8-C26470EC2F4F}">
      <dgm:prSet/>
      <dgm:spPr/>
      <dgm:t>
        <a:bodyPr/>
        <a:lstStyle/>
        <a:p>
          <a:endParaRPr lang="pl-PL"/>
        </a:p>
      </dgm:t>
    </dgm:pt>
    <dgm:pt modelId="{0CA659FC-E906-48CB-8A99-8DDBFCA717DB}" type="sibTrans" cxnId="{3540161F-5519-460C-85B8-C26470EC2F4F}">
      <dgm:prSet/>
      <dgm:spPr/>
      <dgm:t>
        <a:bodyPr/>
        <a:lstStyle/>
        <a:p>
          <a:endParaRPr lang="pl-PL"/>
        </a:p>
      </dgm:t>
    </dgm:pt>
    <dgm:pt modelId="{0F916913-2F45-40A6-8F0F-D664B9D1730D}">
      <dgm:prSet custT="1"/>
      <dgm:spPr>
        <a:ln>
          <a:noFill/>
        </a:ln>
      </dgm:spPr>
      <dgm:t>
        <a:bodyPr/>
        <a:lstStyle/>
        <a:p>
          <a:pPr algn="just"/>
          <a:r>
            <a:rPr lang="pl-PL" sz="1600" u="sng" dirty="0" smtClean="0"/>
            <a:t>DZIAŁANIE 1.</a:t>
          </a:r>
          <a:r>
            <a:rPr lang="pl-PL" sz="1600" dirty="0" smtClean="0"/>
            <a:t>:</a:t>
          </a:r>
          <a:endParaRPr lang="pl-PL" sz="1600" dirty="0"/>
        </a:p>
      </dgm:t>
    </dgm:pt>
    <dgm:pt modelId="{B03A4A96-CA71-42FF-A067-E1F8A5CC10AC}" type="parTrans" cxnId="{EA29C1BA-035F-45AB-B2B5-167C6A1CD8C2}">
      <dgm:prSet/>
      <dgm:spPr/>
      <dgm:t>
        <a:bodyPr/>
        <a:lstStyle/>
        <a:p>
          <a:endParaRPr lang="pl-PL"/>
        </a:p>
      </dgm:t>
    </dgm:pt>
    <dgm:pt modelId="{3748DC27-F548-4492-B5CC-3D678D07EDDD}" type="sibTrans" cxnId="{EA29C1BA-035F-45AB-B2B5-167C6A1CD8C2}">
      <dgm:prSet/>
      <dgm:spPr/>
      <dgm:t>
        <a:bodyPr/>
        <a:lstStyle/>
        <a:p>
          <a:endParaRPr lang="pl-PL"/>
        </a:p>
      </dgm:t>
    </dgm:pt>
    <dgm:pt modelId="{D492D27E-D85D-4E39-B063-A3CC30AB7CCC}">
      <dgm:prSet custT="1"/>
      <dgm:spPr>
        <a:ln>
          <a:noFill/>
        </a:ln>
      </dgm:spPr>
      <dgm:t>
        <a:bodyPr/>
        <a:lstStyle/>
        <a:p>
          <a:pPr algn="just"/>
          <a:endParaRPr lang="pl-PL" sz="1600" dirty="0"/>
        </a:p>
      </dgm:t>
    </dgm:pt>
    <dgm:pt modelId="{A7C12B99-10C2-4D6F-BAEC-FE921409DF0C}" type="parTrans" cxnId="{0D2B13AF-B26E-4895-850A-38084F93650A}">
      <dgm:prSet/>
      <dgm:spPr/>
      <dgm:t>
        <a:bodyPr/>
        <a:lstStyle/>
        <a:p>
          <a:endParaRPr lang="pl-PL"/>
        </a:p>
      </dgm:t>
    </dgm:pt>
    <dgm:pt modelId="{463DEA9C-234B-4789-A4F3-610D36F4C628}" type="sibTrans" cxnId="{0D2B13AF-B26E-4895-850A-38084F93650A}">
      <dgm:prSet/>
      <dgm:spPr/>
      <dgm:t>
        <a:bodyPr/>
        <a:lstStyle/>
        <a:p>
          <a:endParaRPr lang="pl-PL"/>
        </a:p>
      </dgm:t>
    </dgm:pt>
    <dgm:pt modelId="{6ADE931A-9FD3-41F1-AC25-7DE094A137B5}">
      <dgm:prSet custT="1"/>
      <dgm:spPr>
        <a:ln>
          <a:noFill/>
        </a:ln>
      </dgm:spPr>
      <dgm:t>
        <a:bodyPr/>
        <a:lstStyle/>
        <a:p>
          <a:pPr algn="just"/>
          <a:r>
            <a:rPr lang="pl-PL" sz="1600" dirty="0" smtClean="0"/>
            <a:t>podmioty lecznicze udzielające świadczeń zdrowotnych w zakresie ratownictwa medycznego (SOR), SPZOZ Lotnicze Pogotowie Ratunkowe oraz podmioty lecznicze posiadające jednostki organizacyjne wyspecjalizowane w zakresie udzielania świadczeń zdrowotnych niezbędnych dla ratownictwa medycznego (w tym CU), posiadające umowę o udzielanie świadczeń opieki zdrowotnej zawartą z odziałem wojewódzkim Narodowego Funduszu Zdrowia albo udzielające świadczeń zdrowotnych finansowanych ze środków publicznych na podstawie innych tytułów</a:t>
          </a:r>
          <a:endParaRPr lang="pl-PL" sz="1600" dirty="0"/>
        </a:p>
      </dgm:t>
    </dgm:pt>
    <dgm:pt modelId="{E3BE314C-6BA8-4F03-A284-9647D1B66CD4}" type="parTrans" cxnId="{E365FE8B-5F91-4585-9BA3-771687366674}">
      <dgm:prSet/>
      <dgm:spPr/>
      <dgm:t>
        <a:bodyPr/>
        <a:lstStyle/>
        <a:p>
          <a:endParaRPr lang="pl-PL"/>
        </a:p>
      </dgm:t>
    </dgm:pt>
    <dgm:pt modelId="{4972F964-D6AA-4610-9D1E-003554C8A6EE}" type="sibTrans" cxnId="{E365FE8B-5F91-4585-9BA3-771687366674}">
      <dgm:prSet/>
      <dgm:spPr/>
      <dgm:t>
        <a:bodyPr/>
        <a:lstStyle/>
        <a:p>
          <a:endParaRPr lang="pl-PL"/>
        </a:p>
      </dgm:t>
    </dgm:pt>
    <dgm:pt modelId="{62683039-EDCB-40FF-8931-F55128AF386D}">
      <dgm:prSet custT="1"/>
      <dgm:spPr>
        <a:ln>
          <a:noFill/>
        </a:ln>
      </dgm:spPr>
      <dgm:t>
        <a:bodyPr/>
        <a:lstStyle/>
        <a:p>
          <a:pPr algn="just"/>
          <a:r>
            <a:rPr lang="pl-PL" sz="1600" dirty="0" smtClean="0"/>
            <a:t>podmioty lecznicze</a:t>
          </a:r>
          <a:r>
            <a:rPr lang="pl-PL" sz="1600" baseline="30000" dirty="0" smtClean="0"/>
            <a:t> </a:t>
          </a:r>
          <a:r>
            <a:rPr lang="pl-PL" sz="1600" dirty="0" smtClean="0"/>
            <a:t>wymienione w pkt 1-3, udzielające świadczeń zdrowotnych ze środków publicznych, z wyłączeniem podmiotów prowadzących lecznictwo uzdrowiskowe:</a:t>
          </a:r>
          <a:endParaRPr lang="pl-PL" sz="1600" dirty="0"/>
        </a:p>
      </dgm:t>
    </dgm:pt>
    <dgm:pt modelId="{A9A5F7A3-194C-4541-9B38-5EA11C2B66ED}" type="parTrans" cxnId="{1EE7C44C-3D59-4C03-8B81-1336D15BC96F}">
      <dgm:prSet/>
      <dgm:spPr/>
      <dgm:t>
        <a:bodyPr/>
        <a:lstStyle/>
        <a:p>
          <a:endParaRPr lang="pl-PL"/>
        </a:p>
      </dgm:t>
    </dgm:pt>
    <dgm:pt modelId="{06A8CC9D-9C13-4F43-A48F-9E6488A0C240}" type="sibTrans" cxnId="{1EE7C44C-3D59-4C03-8B81-1336D15BC96F}">
      <dgm:prSet/>
      <dgm:spPr/>
      <dgm:t>
        <a:bodyPr/>
        <a:lstStyle/>
        <a:p>
          <a:endParaRPr lang="pl-PL"/>
        </a:p>
      </dgm:t>
    </dgm:pt>
    <dgm:pt modelId="{1DE66C7C-6C32-4877-9A43-7A385CE8F8C6}">
      <dgm:prSet custT="1"/>
      <dgm:spPr>
        <a:ln>
          <a:noFill/>
        </a:ln>
      </dgm:spPr>
      <dgm:t>
        <a:bodyPr/>
        <a:lstStyle/>
        <a:p>
          <a:pPr algn="just"/>
          <a:r>
            <a:rPr lang="pl-PL" sz="1600" u="sng" dirty="0" smtClean="0"/>
            <a:t>DZIAŁANIE 2.:</a:t>
          </a:r>
          <a:endParaRPr lang="pl-PL" sz="1600" dirty="0"/>
        </a:p>
      </dgm:t>
    </dgm:pt>
    <dgm:pt modelId="{BF5DC57D-9633-415D-BB65-FB511243BF8E}" type="parTrans" cxnId="{D2B40E3D-34D5-4FF8-AAC1-95B7B2D9FF66}">
      <dgm:prSet/>
      <dgm:spPr/>
      <dgm:t>
        <a:bodyPr/>
        <a:lstStyle/>
        <a:p>
          <a:endParaRPr lang="pl-PL"/>
        </a:p>
      </dgm:t>
    </dgm:pt>
    <dgm:pt modelId="{CFD6BE9E-DE03-413C-AA8E-DDC3E69F19EA}" type="sibTrans" cxnId="{D2B40E3D-34D5-4FF8-AAC1-95B7B2D9FF66}">
      <dgm:prSet/>
      <dgm:spPr/>
      <dgm:t>
        <a:bodyPr/>
        <a:lstStyle/>
        <a:p>
          <a:endParaRPr lang="pl-PL"/>
        </a:p>
      </dgm:t>
    </dgm:pt>
    <dgm:pt modelId="{D8BCE50D-BD0E-41BC-994D-D402D212DD6A}">
      <dgm:prSet custT="1"/>
      <dgm:spPr>
        <a:ln>
          <a:noFill/>
        </a:ln>
      </dgm:spPr>
      <dgm:t>
        <a:bodyPr/>
        <a:lstStyle/>
        <a:p>
          <a:r>
            <a:rPr lang="pl-PL" sz="1600" dirty="0" smtClean="0"/>
            <a:t>2. instytuty badawcze prowadzące badania naukowe i prace rozwojowe w dziedzinie nauk medycznych, uczestniczące w systemie ochrony zdrowia</a:t>
          </a:r>
          <a:endParaRPr lang="pl-PL" sz="1600" dirty="0"/>
        </a:p>
      </dgm:t>
    </dgm:pt>
    <dgm:pt modelId="{DCAE91B6-5951-499C-88DB-CD3964FEEB43}" type="parTrans" cxnId="{82658AEE-0CBC-4E6E-93AA-9B1387D65DCB}">
      <dgm:prSet/>
      <dgm:spPr/>
      <dgm:t>
        <a:bodyPr/>
        <a:lstStyle/>
        <a:p>
          <a:endParaRPr lang="pl-PL"/>
        </a:p>
      </dgm:t>
    </dgm:pt>
    <dgm:pt modelId="{CD5B52C0-AFBB-466F-98BD-2161065ADD51}" type="sibTrans" cxnId="{82658AEE-0CBC-4E6E-93AA-9B1387D65DCB}">
      <dgm:prSet/>
      <dgm:spPr/>
      <dgm:t>
        <a:bodyPr/>
        <a:lstStyle/>
        <a:p>
          <a:endParaRPr lang="pl-PL"/>
        </a:p>
      </dgm:t>
    </dgm:pt>
    <dgm:pt modelId="{1EC5AABB-ADD7-415D-BB00-FFA228BA0271}">
      <dgm:prSet custT="1"/>
      <dgm:spPr>
        <a:ln>
          <a:noFill/>
        </a:ln>
      </dgm:spPr>
      <dgm:t>
        <a:bodyPr/>
        <a:lstStyle/>
        <a:p>
          <a:r>
            <a:rPr lang="pl-PL" sz="1600" dirty="0" smtClean="0"/>
            <a:t>3. przedsiębiorcy powstali z przekształcenia podmiotów leczniczych, o których mowa w pkt 1 i 2</a:t>
          </a:r>
          <a:endParaRPr lang="pl-PL" sz="1600" dirty="0"/>
        </a:p>
      </dgm:t>
    </dgm:pt>
    <dgm:pt modelId="{00EAED89-CF57-4033-82E7-D64B461B50A3}" type="parTrans" cxnId="{5F5B70E2-9947-46E9-96BD-40B88AB48E2B}">
      <dgm:prSet/>
      <dgm:spPr/>
      <dgm:t>
        <a:bodyPr/>
        <a:lstStyle/>
        <a:p>
          <a:endParaRPr lang="pl-PL"/>
        </a:p>
      </dgm:t>
    </dgm:pt>
    <dgm:pt modelId="{B4016788-7500-4FC4-900C-ABE7FFEB21A1}" type="sibTrans" cxnId="{5F5B70E2-9947-46E9-96BD-40B88AB48E2B}">
      <dgm:prSet/>
      <dgm:spPr/>
      <dgm:t>
        <a:bodyPr/>
        <a:lstStyle/>
        <a:p>
          <a:endParaRPr lang="pl-PL"/>
        </a:p>
      </dgm:t>
    </dgm:pt>
    <dgm:pt modelId="{8BFBC5E2-9CCC-4361-BDFE-1AF1237616CB}">
      <dgm:prSet custT="1"/>
      <dgm:spPr>
        <a:ln>
          <a:noFill/>
        </a:ln>
      </dgm:spPr>
      <dgm:t>
        <a:bodyPr/>
        <a:lstStyle/>
        <a:p>
          <a:pPr algn="just"/>
          <a:endParaRPr lang="pl-PL" sz="1600" dirty="0"/>
        </a:p>
      </dgm:t>
    </dgm:pt>
    <dgm:pt modelId="{9968E9E7-DBE8-4E09-970A-57840F1AC5D4}" type="parTrans" cxnId="{E3A51519-6212-41E1-AC14-DE125607A93F}">
      <dgm:prSet/>
      <dgm:spPr/>
      <dgm:t>
        <a:bodyPr/>
        <a:lstStyle/>
        <a:p>
          <a:endParaRPr lang="pl-PL"/>
        </a:p>
      </dgm:t>
    </dgm:pt>
    <dgm:pt modelId="{D1A20414-A473-4257-9651-EF9FD193C8AD}" type="sibTrans" cxnId="{E3A51519-6212-41E1-AC14-DE125607A93F}">
      <dgm:prSet/>
      <dgm:spPr/>
      <dgm:t>
        <a:bodyPr/>
        <a:lstStyle/>
        <a:p>
          <a:endParaRPr lang="pl-PL"/>
        </a:p>
      </dgm:t>
    </dgm:pt>
    <dgm:pt modelId="{4D3A7805-25B4-40DB-9F34-758ADE5A2F4D}">
      <dgm:prSet custT="1"/>
      <dgm:spPr>
        <a:ln>
          <a:noFill/>
        </a:ln>
      </dgm:spPr>
      <dgm:t>
        <a:bodyPr/>
        <a:lstStyle/>
        <a:p>
          <a:pPr algn="just"/>
          <a:endParaRPr lang="pl-PL" sz="1600" dirty="0"/>
        </a:p>
      </dgm:t>
    </dgm:pt>
    <dgm:pt modelId="{430EFBA1-9FD0-4027-B94F-8DA4D7198D77}" type="parTrans" cxnId="{E486DF3F-7A88-4819-8F24-90CF6CE5D778}">
      <dgm:prSet/>
      <dgm:spPr/>
      <dgm:t>
        <a:bodyPr/>
        <a:lstStyle/>
        <a:p>
          <a:endParaRPr lang="pl-PL"/>
        </a:p>
      </dgm:t>
    </dgm:pt>
    <dgm:pt modelId="{3C49A32F-78FF-4044-B9FA-6C9C7AB6E22D}" type="sibTrans" cxnId="{E486DF3F-7A88-4819-8F24-90CF6CE5D778}">
      <dgm:prSet/>
      <dgm:spPr/>
      <dgm:t>
        <a:bodyPr/>
        <a:lstStyle/>
        <a:p>
          <a:endParaRPr lang="pl-PL"/>
        </a:p>
      </dgm:t>
    </dgm:pt>
    <dgm:pt modelId="{CD86460D-E0BB-41DA-BFE5-59BAAA9D8254}">
      <dgm:prSet custT="1"/>
      <dgm:spPr>
        <a:ln>
          <a:noFill/>
        </a:ln>
      </dgm:spPr>
      <dgm:t>
        <a:bodyPr/>
        <a:lstStyle/>
        <a:p>
          <a:pPr algn="just"/>
          <a:r>
            <a:rPr lang="pl-PL" sz="1600" dirty="0" smtClean="0"/>
            <a:t>1. szpitale ogólnodostępne utworzone przez ministra lub centralny organ administracji rządowej, publiczną uczelnię medyczną lub publiczną uczelnię prowadzącą działalność dydaktyczną i badawczą w dziedzinie nauk medycznych</a:t>
          </a:r>
          <a:endParaRPr lang="pl-PL" sz="1600" dirty="0"/>
        </a:p>
      </dgm:t>
    </dgm:pt>
    <dgm:pt modelId="{88C19D82-00F0-4A78-BE6F-C65CFE6C460D}" type="parTrans" cxnId="{3A15C4C2-013A-4566-AA8E-4594B3DDE729}">
      <dgm:prSet/>
      <dgm:spPr/>
      <dgm:t>
        <a:bodyPr/>
        <a:lstStyle/>
        <a:p>
          <a:endParaRPr lang="pl-PL"/>
        </a:p>
      </dgm:t>
    </dgm:pt>
    <dgm:pt modelId="{D1BC09E9-666C-43FC-B278-0FF92A4C8086}" type="sibTrans" cxnId="{3A15C4C2-013A-4566-AA8E-4594B3DDE729}">
      <dgm:prSet/>
      <dgm:spPr/>
      <dgm:t>
        <a:bodyPr/>
        <a:lstStyle/>
        <a:p>
          <a:endParaRPr lang="pl-PL"/>
        </a:p>
      </dgm:t>
    </dgm:pt>
    <dgm:pt modelId="{74515211-313C-49B2-90EF-082CAD48ECFF}" type="pres">
      <dgm:prSet presAssocID="{F6167C74-C7CD-487C-A5B4-8D2E5522B11C}" presName="linear" presStyleCnt="0">
        <dgm:presLayoutVars>
          <dgm:dir/>
          <dgm:animLvl val="lvl"/>
          <dgm:resizeHandles val="exact"/>
        </dgm:presLayoutVars>
      </dgm:prSet>
      <dgm:spPr/>
      <dgm:t>
        <a:bodyPr/>
        <a:lstStyle/>
        <a:p>
          <a:endParaRPr lang="pl-PL"/>
        </a:p>
      </dgm:t>
    </dgm:pt>
    <dgm:pt modelId="{86A2EF03-4494-426F-BF9E-8F5697CE0749}" type="pres">
      <dgm:prSet presAssocID="{6EE9D3E8-EACB-4726-AA2C-E058635E070E}" presName="parentLin" presStyleCnt="0"/>
      <dgm:spPr/>
      <dgm:t>
        <a:bodyPr/>
        <a:lstStyle/>
        <a:p>
          <a:endParaRPr lang="pl-PL"/>
        </a:p>
      </dgm:t>
    </dgm:pt>
    <dgm:pt modelId="{56EFA9D5-2D76-4A6E-B0D0-9E35E2A463C4}" type="pres">
      <dgm:prSet presAssocID="{6EE9D3E8-EACB-4726-AA2C-E058635E070E}" presName="parentLeftMargin" presStyleLbl="node1" presStyleIdx="0" presStyleCnt="1"/>
      <dgm:spPr/>
      <dgm:t>
        <a:bodyPr/>
        <a:lstStyle/>
        <a:p>
          <a:endParaRPr lang="pl-PL"/>
        </a:p>
      </dgm:t>
    </dgm:pt>
    <dgm:pt modelId="{7FB06DAC-73A6-4609-B469-68E1DDD70223}" type="pres">
      <dgm:prSet presAssocID="{6EE9D3E8-EACB-4726-AA2C-E058635E070E}" presName="parentText" presStyleLbl="node1" presStyleIdx="0" presStyleCnt="1" custScaleX="117840" custScaleY="443726" custLinFactY="100000" custLinFactNeighborX="76098" custLinFactNeighborY="113933">
        <dgm:presLayoutVars>
          <dgm:chMax val="0"/>
          <dgm:bulletEnabled val="1"/>
        </dgm:presLayoutVars>
      </dgm:prSet>
      <dgm:spPr/>
      <dgm:t>
        <a:bodyPr/>
        <a:lstStyle/>
        <a:p>
          <a:endParaRPr lang="pl-PL"/>
        </a:p>
      </dgm:t>
    </dgm:pt>
    <dgm:pt modelId="{97E0D856-2576-4EE3-9058-CB437A2206C2}" type="pres">
      <dgm:prSet presAssocID="{6EE9D3E8-EACB-4726-AA2C-E058635E070E}" presName="negativeSpace" presStyleCnt="0"/>
      <dgm:spPr/>
      <dgm:t>
        <a:bodyPr/>
        <a:lstStyle/>
        <a:p>
          <a:endParaRPr lang="pl-PL"/>
        </a:p>
      </dgm:t>
    </dgm:pt>
    <dgm:pt modelId="{25D2E274-F4C9-42C4-BBCC-9A8A6B834224}" type="pres">
      <dgm:prSet presAssocID="{6EE9D3E8-EACB-4726-AA2C-E058635E070E}" presName="childText" presStyleLbl="conFgAcc1" presStyleIdx="0" presStyleCnt="1" custScaleY="608692" custLinFactY="-47940" custLinFactNeighborX="-187" custLinFactNeighborY="-100000">
        <dgm:presLayoutVars>
          <dgm:bulletEnabled val="1"/>
        </dgm:presLayoutVars>
      </dgm:prSet>
      <dgm:spPr/>
      <dgm:t>
        <a:bodyPr/>
        <a:lstStyle/>
        <a:p>
          <a:endParaRPr lang="pl-PL"/>
        </a:p>
      </dgm:t>
    </dgm:pt>
  </dgm:ptLst>
  <dgm:cxnLst>
    <dgm:cxn modelId="{8968388B-D5F0-4DDA-99D2-88A508D73D9C}" type="presOf" srcId="{62683039-EDCB-40FF-8931-F55128AF386D}" destId="{25D2E274-F4C9-42C4-BBCC-9A8A6B834224}" srcOrd="0" destOrd="6" presId="urn:microsoft.com/office/officeart/2005/8/layout/list1"/>
    <dgm:cxn modelId="{7E2924D6-C726-47B0-BEE2-907CAEF4117A}" type="presOf" srcId="{F6167C74-C7CD-487C-A5B4-8D2E5522B11C}" destId="{74515211-313C-49B2-90EF-082CAD48ECFF}" srcOrd="0" destOrd="0" presId="urn:microsoft.com/office/officeart/2005/8/layout/list1"/>
    <dgm:cxn modelId="{F27E17C9-BF6C-4F05-9CAF-54015996508C}" type="presOf" srcId="{4D3A7805-25B4-40DB-9F34-758ADE5A2F4D}" destId="{25D2E274-F4C9-42C4-BBCC-9A8A6B834224}" srcOrd="0" destOrd="2" presId="urn:microsoft.com/office/officeart/2005/8/layout/list1"/>
    <dgm:cxn modelId="{E365FE8B-5F91-4585-9BA3-771687366674}" srcId="{0F916913-2F45-40A6-8F0F-D664B9D1730D}" destId="{6ADE931A-9FD3-41F1-AC25-7DE094A137B5}" srcOrd="0" destOrd="0" parTransId="{E3BE314C-6BA8-4F03-A284-9647D1B66CD4}" sibTransId="{4972F964-D6AA-4610-9D1E-003554C8A6EE}"/>
    <dgm:cxn modelId="{5BE73C48-4F8A-416A-B88B-0B4B8A51954A}" type="presOf" srcId="{0F916913-2F45-40A6-8F0F-D664B9D1730D}" destId="{25D2E274-F4C9-42C4-BBCC-9A8A6B834224}" srcOrd="0" destOrd="3" presId="urn:microsoft.com/office/officeart/2005/8/layout/list1"/>
    <dgm:cxn modelId="{3A15C4C2-013A-4566-AA8E-4594B3DDE729}" srcId="{1DE66C7C-6C32-4877-9A43-7A385CE8F8C6}" destId="{CD86460D-E0BB-41DA-BFE5-59BAAA9D8254}" srcOrd="1" destOrd="0" parTransId="{88C19D82-00F0-4A78-BE6F-C65CFE6C460D}" sibTransId="{D1BC09E9-666C-43FC-B278-0FF92A4C8086}"/>
    <dgm:cxn modelId="{C22F3811-90BB-455D-AAD7-C010325039A1}" type="presOf" srcId="{6ADE931A-9FD3-41F1-AC25-7DE094A137B5}" destId="{25D2E274-F4C9-42C4-BBCC-9A8A6B834224}" srcOrd="0" destOrd="4" presId="urn:microsoft.com/office/officeart/2005/8/layout/list1"/>
    <dgm:cxn modelId="{3FA1CFC0-1468-48BE-8CC1-5B21106DFC0D}" type="presOf" srcId="{6EE9D3E8-EACB-4726-AA2C-E058635E070E}" destId="{56EFA9D5-2D76-4A6E-B0D0-9E35E2A463C4}" srcOrd="0" destOrd="0" presId="urn:microsoft.com/office/officeart/2005/8/layout/list1"/>
    <dgm:cxn modelId="{1C732273-AF7E-4BC3-91DE-C0C109A9A9BB}" type="presOf" srcId="{D8BCE50D-BD0E-41BC-994D-D402D212DD6A}" destId="{25D2E274-F4C9-42C4-BBCC-9A8A6B834224}" srcOrd="0" destOrd="8" presId="urn:microsoft.com/office/officeart/2005/8/layout/list1"/>
    <dgm:cxn modelId="{FE15ACFF-7019-45E5-A646-0212FB8AF647}" type="presOf" srcId="{6EE9D3E8-EACB-4726-AA2C-E058635E070E}" destId="{7FB06DAC-73A6-4609-B469-68E1DDD70223}" srcOrd="1" destOrd="0" presId="urn:microsoft.com/office/officeart/2005/8/layout/list1"/>
    <dgm:cxn modelId="{82658AEE-0CBC-4E6E-93AA-9B1387D65DCB}" srcId="{1DE66C7C-6C32-4877-9A43-7A385CE8F8C6}" destId="{D8BCE50D-BD0E-41BC-994D-D402D212DD6A}" srcOrd="2" destOrd="0" parTransId="{DCAE91B6-5951-499C-88DB-CD3964FEEB43}" sibTransId="{CD5B52C0-AFBB-466F-98BD-2161065ADD51}"/>
    <dgm:cxn modelId="{4A9F5ACF-3E16-4EF3-BD1F-23DBDDD12F14}" type="presOf" srcId="{1EC5AABB-ADD7-415D-BB00-FFA228BA0271}" destId="{25D2E274-F4C9-42C4-BBCC-9A8A6B834224}" srcOrd="0" destOrd="9" presId="urn:microsoft.com/office/officeart/2005/8/layout/list1"/>
    <dgm:cxn modelId="{E486DF3F-7A88-4819-8F24-90CF6CE5D778}" srcId="{6EE9D3E8-EACB-4726-AA2C-E058635E070E}" destId="{4D3A7805-25B4-40DB-9F34-758ADE5A2F4D}" srcOrd="2" destOrd="0" parTransId="{430EFBA1-9FD0-4027-B94F-8DA4D7198D77}" sibTransId="{3C49A32F-78FF-4044-B9FA-6C9C7AB6E22D}"/>
    <dgm:cxn modelId="{E3A51519-6212-41E1-AC14-DE125607A93F}" srcId="{6EE9D3E8-EACB-4726-AA2C-E058635E070E}" destId="{8BFBC5E2-9CCC-4361-BDFE-1AF1237616CB}" srcOrd="1" destOrd="0" parTransId="{9968E9E7-DBE8-4E09-970A-57840F1AC5D4}" sibTransId="{D1A20414-A473-4257-9651-EF9FD193C8AD}"/>
    <dgm:cxn modelId="{CC622D82-7C69-4514-B65E-10ACE3BA6269}" type="presOf" srcId="{1DE66C7C-6C32-4877-9A43-7A385CE8F8C6}" destId="{25D2E274-F4C9-42C4-BBCC-9A8A6B834224}" srcOrd="0" destOrd="5" presId="urn:microsoft.com/office/officeart/2005/8/layout/list1"/>
    <dgm:cxn modelId="{38D4FC62-13A0-461E-817B-3C6D891EA620}" type="presOf" srcId="{D492D27E-D85D-4E39-B063-A3CC30AB7CCC}" destId="{25D2E274-F4C9-42C4-BBCC-9A8A6B834224}" srcOrd="0" destOrd="0" presId="urn:microsoft.com/office/officeart/2005/8/layout/list1"/>
    <dgm:cxn modelId="{C7FD7968-0B99-4B69-BEC0-0925ECBFF0E9}" type="presOf" srcId="{CD86460D-E0BB-41DA-BFE5-59BAAA9D8254}" destId="{25D2E274-F4C9-42C4-BBCC-9A8A6B834224}" srcOrd="0" destOrd="7" presId="urn:microsoft.com/office/officeart/2005/8/layout/list1"/>
    <dgm:cxn modelId="{1EE7C44C-3D59-4C03-8B81-1336D15BC96F}" srcId="{1DE66C7C-6C32-4877-9A43-7A385CE8F8C6}" destId="{62683039-EDCB-40FF-8931-F55128AF386D}" srcOrd="0" destOrd="0" parTransId="{A9A5F7A3-194C-4541-9B38-5EA11C2B66ED}" sibTransId="{06A8CC9D-9C13-4F43-A48F-9E6488A0C240}"/>
    <dgm:cxn modelId="{0D2B13AF-B26E-4895-850A-38084F93650A}" srcId="{6EE9D3E8-EACB-4726-AA2C-E058635E070E}" destId="{D492D27E-D85D-4E39-B063-A3CC30AB7CCC}" srcOrd="0" destOrd="0" parTransId="{A7C12B99-10C2-4D6F-BAEC-FE921409DF0C}" sibTransId="{463DEA9C-234B-4789-A4F3-610D36F4C628}"/>
    <dgm:cxn modelId="{5F5B70E2-9947-46E9-96BD-40B88AB48E2B}" srcId="{1DE66C7C-6C32-4877-9A43-7A385CE8F8C6}" destId="{1EC5AABB-ADD7-415D-BB00-FFA228BA0271}" srcOrd="3" destOrd="0" parTransId="{00EAED89-CF57-4033-82E7-D64B461B50A3}" sibTransId="{B4016788-7500-4FC4-900C-ABE7FFEB21A1}"/>
    <dgm:cxn modelId="{D2B40E3D-34D5-4FF8-AAC1-95B7B2D9FF66}" srcId="{6EE9D3E8-EACB-4726-AA2C-E058635E070E}" destId="{1DE66C7C-6C32-4877-9A43-7A385CE8F8C6}" srcOrd="4" destOrd="0" parTransId="{BF5DC57D-9633-415D-BB65-FB511243BF8E}" sibTransId="{CFD6BE9E-DE03-413C-AA8E-DDC3E69F19EA}"/>
    <dgm:cxn modelId="{04D451B9-E28A-4D25-BC43-E6D204312DFB}" type="presOf" srcId="{8BFBC5E2-9CCC-4361-BDFE-1AF1237616CB}" destId="{25D2E274-F4C9-42C4-BBCC-9A8A6B834224}" srcOrd="0" destOrd="1" presId="urn:microsoft.com/office/officeart/2005/8/layout/list1"/>
    <dgm:cxn modelId="{3540161F-5519-460C-85B8-C26470EC2F4F}" srcId="{F6167C74-C7CD-487C-A5B4-8D2E5522B11C}" destId="{6EE9D3E8-EACB-4726-AA2C-E058635E070E}" srcOrd="0" destOrd="0" parTransId="{61CB7C1E-D8B5-4500-B513-6274F38DD221}" sibTransId="{0CA659FC-E906-48CB-8A99-8DDBFCA717DB}"/>
    <dgm:cxn modelId="{EA29C1BA-035F-45AB-B2B5-167C6A1CD8C2}" srcId="{6EE9D3E8-EACB-4726-AA2C-E058635E070E}" destId="{0F916913-2F45-40A6-8F0F-D664B9D1730D}" srcOrd="3" destOrd="0" parTransId="{B03A4A96-CA71-42FF-A067-E1F8A5CC10AC}" sibTransId="{3748DC27-F548-4492-B5CC-3D678D07EDDD}"/>
    <dgm:cxn modelId="{94A50D66-94A0-4E73-A9F6-2A7E8E462DE4}" type="presParOf" srcId="{74515211-313C-49B2-90EF-082CAD48ECFF}" destId="{86A2EF03-4494-426F-BF9E-8F5697CE0749}" srcOrd="0" destOrd="0" presId="urn:microsoft.com/office/officeart/2005/8/layout/list1"/>
    <dgm:cxn modelId="{6085330C-46BA-4243-9506-864D97D00E1C}" type="presParOf" srcId="{86A2EF03-4494-426F-BF9E-8F5697CE0749}" destId="{56EFA9D5-2D76-4A6E-B0D0-9E35E2A463C4}" srcOrd="0" destOrd="0" presId="urn:microsoft.com/office/officeart/2005/8/layout/list1"/>
    <dgm:cxn modelId="{AE5290CF-58C3-42DB-9B28-801B642F3F29}" type="presParOf" srcId="{86A2EF03-4494-426F-BF9E-8F5697CE0749}" destId="{7FB06DAC-73A6-4609-B469-68E1DDD70223}" srcOrd="1" destOrd="0" presId="urn:microsoft.com/office/officeart/2005/8/layout/list1"/>
    <dgm:cxn modelId="{AF7E294A-CBBE-4091-8F6C-820877DE1A39}" type="presParOf" srcId="{74515211-313C-49B2-90EF-082CAD48ECFF}" destId="{97E0D856-2576-4EE3-9058-CB437A2206C2}" srcOrd="1" destOrd="0" presId="urn:microsoft.com/office/officeart/2005/8/layout/list1"/>
    <dgm:cxn modelId="{B82D94E2-8248-4A2D-8F81-61DB919B9407}" type="presParOf" srcId="{74515211-313C-49B2-90EF-082CAD48ECFF}" destId="{25D2E274-F4C9-42C4-BBCC-9A8A6B834224}" srcOrd="2"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1CF93A-2030-430E-BAB6-EAFA6668A5E6}">
      <dsp:nvSpPr>
        <dsp:cNvPr id="0" name=""/>
        <dsp:cNvSpPr/>
      </dsp:nvSpPr>
      <dsp:spPr>
        <a:xfrm>
          <a:off x="0" y="0"/>
          <a:ext cx="82091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282A0-E797-4742-91A1-7D6391C5DAE3}">
      <dsp:nvSpPr>
        <dsp:cNvPr id="0" name=""/>
        <dsp:cNvSpPr/>
      </dsp:nvSpPr>
      <dsp:spPr>
        <a:xfrm>
          <a:off x="0" y="0"/>
          <a:ext cx="8209160" cy="50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l-PL" sz="2300" kern="1200" dirty="0" smtClean="0"/>
            <a:t>I. Zdrowie a ubóstwo</a:t>
          </a:r>
          <a:endParaRPr lang="pl-PL" sz="2300" kern="1200" dirty="0"/>
        </a:p>
      </dsp:txBody>
      <dsp:txXfrm>
        <a:off x="0" y="0"/>
        <a:ext cx="8209160" cy="500136"/>
      </dsp:txXfrm>
    </dsp:sp>
    <dsp:sp modelId="{59726E76-1438-409E-8120-E888B9CDFDD4}">
      <dsp:nvSpPr>
        <dsp:cNvPr id="0" name=""/>
        <dsp:cNvSpPr/>
      </dsp:nvSpPr>
      <dsp:spPr>
        <a:xfrm>
          <a:off x="0" y="500136"/>
          <a:ext cx="82091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8FBF55-49FF-4426-93A6-594C6832E726}">
      <dsp:nvSpPr>
        <dsp:cNvPr id="0" name=""/>
        <dsp:cNvSpPr/>
      </dsp:nvSpPr>
      <dsp:spPr>
        <a:xfrm>
          <a:off x="0" y="500136"/>
          <a:ext cx="8209160" cy="50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l-PL" sz="2300" kern="1200" dirty="0" smtClean="0"/>
            <a:t>II. Dostępność do świadczeń zdrowotnych</a:t>
          </a:r>
          <a:endParaRPr lang="pl-PL" sz="2300" kern="1200" dirty="0"/>
        </a:p>
      </dsp:txBody>
      <dsp:txXfrm>
        <a:off x="0" y="500136"/>
        <a:ext cx="8209160" cy="500136"/>
      </dsp:txXfrm>
    </dsp:sp>
    <dsp:sp modelId="{BE353FDD-034A-45BB-AFE9-B8E2993A3651}">
      <dsp:nvSpPr>
        <dsp:cNvPr id="0" name=""/>
        <dsp:cNvSpPr/>
      </dsp:nvSpPr>
      <dsp:spPr>
        <a:xfrm>
          <a:off x="0" y="1000273"/>
          <a:ext cx="82091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D0D25-722F-4AEC-B569-86FA9E1CF9A1}">
      <dsp:nvSpPr>
        <dsp:cNvPr id="0" name=""/>
        <dsp:cNvSpPr/>
      </dsp:nvSpPr>
      <dsp:spPr>
        <a:xfrm>
          <a:off x="0" y="1000273"/>
          <a:ext cx="8209160" cy="50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l-PL" sz="2300" kern="1200" dirty="0" smtClean="0"/>
            <a:t>III. Diagnoza</a:t>
          </a:r>
          <a:endParaRPr lang="pl-PL" sz="2300" kern="1200" dirty="0"/>
        </a:p>
      </dsp:txBody>
      <dsp:txXfrm>
        <a:off x="0" y="1000273"/>
        <a:ext cx="8209160" cy="500136"/>
      </dsp:txXfrm>
    </dsp:sp>
    <dsp:sp modelId="{ACDF3C09-38F4-474A-9524-37F1B8714A7A}">
      <dsp:nvSpPr>
        <dsp:cNvPr id="0" name=""/>
        <dsp:cNvSpPr/>
      </dsp:nvSpPr>
      <dsp:spPr>
        <a:xfrm>
          <a:off x="0" y="1500410"/>
          <a:ext cx="82091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54511-B917-4037-8A64-F16C6E56CFAD}">
      <dsp:nvSpPr>
        <dsp:cNvPr id="0" name=""/>
        <dsp:cNvSpPr/>
      </dsp:nvSpPr>
      <dsp:spPr>
        <a:xfrm>
          <a:off x="0" y="1500410"/>
          <a:ext cx="8209160" cy="50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l-PL" sz="2300" kern="1200" dirty="0" smtClean="0"/>
            <a:t>IV. Wymiar terytorialny</a:t>
          </a:r>
          <a:endParaRPr lang="pl-PL" sz="2300" kern="1200" dirty="0"/>
        </a:p>
      </dsp:txBody>
      <dsp:txXfrm>
        <a:off x="0" y="1500410"/>
        <a:ext cx="8209160" cy="500136"/>
      </dsp:txXfrm>
    </dsp:sp>
    <dsp:sp modelId="{3E44F6AC-9AA7-4863-804A-8A7E3061A5F4}">
      <dsp:nvSpPr>
        <dsp:cNvPr id="0" name=""/>
        <dsp:cNvSpPr/>
      </dsp:nvSpPr>
      <dsp:spPr>
        <a:xfrm>
          <a:off x="0" y="2000547"/>
          <a:ext cx="82091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118E59-5D10-4429-9454-807EAF9B7C7F}">
      <dsp:nvSpPr>
        <dsp:cNvPr id="0" name=""/>
        <dsp:cNvSpPr/>
      </dsp:nvSpPr>
      <dsp:spPr>
        <a:xfrm>
          <a:off x="0" y="2000547"/>
          <a:ext cx="8209160" cy="50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l-PL" sz="2300" kern="1200" dirty="0" smtClean="0"/>
            <a:t>V. Warunkowość ex-</a:t>
          </a:r>
          <a:r>
            <a:rPr lang="pl-PL" sz="2300" kern="1200" dirty="0" err="1" smtClean="0"/>
            <a:t>ante</a:t>
          </a:r>
          <a:endParaRPr lang="pl-PL" sz="2300" kern="1200" dirty="0"/>
        </a:p>
      </dsp:txBody>
      <dsp:txXfrm>
        <a:off x="0" y="2000547"/>
        <a:ext cx="8209160" cy="500136"/>
      </dsp:txXfrm>
    </dsp:sp>
    <dsp:sp modelId="{463A3B3D-DC6F-4F84-9E0C-6B59C67DA6FE}">
      <dsp:nvSpPr>
        <dsp:cNvPr id="0" name=""/>
        <dsp:cNvSpPr/>
      </dsp:nvSpPr>
      <dsp:spPr>
        <a:xfrm>
          <a:off x="0" y="2500684"/>
          <a:ext cx="82091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297EF-255D-4405-A4CF-24904C00483F}">
      <dsp:nvSpPr>
        <dsp:cNvPr id="0" name=""/>
        <dsp:cNvSpPr/>
      </dsp:nvSpPr>
      <dsp:spPr>
        <a:xfrm>
          <a:off x="0" y="2500684"/>
          <a:ext cx="8209160" cy="50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l-PL" sz="2300" kern="1200" dirty="0" smtClean="0"/>
            <a:t>VI. Propozycje obszarów wsparcia z EFRR na rzeczy ochrony zdrowia</a:t>
          </a:r>
          <a:endParaRPr lang="pl-PL" sz="2300" kern="1200" dirty="0"/>
        </a:p>
      </dsp:txBody>
      <dsp:txXfrm>
        <a:off x="0" y="2500684"/>
        <a:ext cx="8209160" cy="500136"/>
      </dsp:txXfrm>
    </dsp:sp>
    <dsp:sp modelId="{AFDADE12-2142-4B8B-A3A1-64E2496CDE36}">
      <dsp:nvSpPr>
        <dsp:cNvPr id="0" name=""/>
        <dsp:cNvSpPr/>
      </dsp:nvSpPr>
      <dsp:spPr>
        <a:xfrm>
          <a:off x="0" y="3000821"/>
          <a:ext cx="82091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5022B-62D0-4E09-8FA4-F88E57DA3B67}">
      <dsp:nvSpPr>
        <dsp:cNvPr id="0" name=""/>
        <dsp:cNvSpPr/>
      </dsp:nvSpPr>
      <dsp:spPr>
        <a:xfrm>
          <a:off x="0" y="3000821"/>
          <a:ext cx="8209160" cy="50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l-PL" sz="2300" kern="1200" dirty="0" smtClean="0"/>
            <a:t>VII. Komplementarność</a:t>
          </a:r>
          <a:endParaRPr lang="pl-PL" sz="2300" kern="1200" dirty="0"/>
        </a:p>
      </dsp:txBody>
      <dsp:txXfrm>
        <a:off x="0" y="3000821"/>
        <a:ext cx="8209160" cy="500136"/>
      </dsp:txXfrm>
    </dsp:sp>
    <dsp:sp modelId="{4F1ACBB5-F687-4A7F-AF42-DEF5C556A8D3}">
      <dsp:nvSpPr>
        <dsp:cNvPr id="0" name=""/>
        <dsp:cNvSpPr/>
      </dsp:nvSpPr>
      <dsp:spPr>
        <a:xfrm>
          <a:off x="0" y="3500958"/>
          <a:ext cx="82091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8917E-8020-4514-BFA0-679B32691A2D}">
      <dsp:nvSpPr>
        <dsp:cNvPr id="0" name=""/>
        <dsp:cNvSpPr/>
      </dsp:nvSpPr>
      <dsp:spPr>
        <a:xfrm>
          <a:off x="0" y="3500958"/>
          <a:ext cx="8209160" cy="50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pl-PL" sz="2300" kern="1200" dirty="0" smtClean="0"/>
            <a:t>VIII. Linia demarkacyjna</a:t>
          </a:r>
          <a:endParaRPr lang="pl-PL" sz="2300" kern="1200" dirty="0"/>
        </a:p>
      </dsp:txBody>
      <dsp:txXfrm>
        <a:off x="0" y="3500958"/>
        <a:ext cx="8209160" cy="50013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498230-17D5-4001-89F3-30161491F136}">
      <dsp:nvSpPr>
        <dsp:cNvPr id="0" name=""/>
        <dsp:cNvSpPr/>
      </dsp:nvSpPr>
      <dsp:spPr>
        <a:xfrm flipV="1">
          <a:off x="0" y="54066"/>
          <a:ext cx="8281168" cy="4572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64A0FF7-6A92-4AB4-9A90-F1D31DD5742D}">
      <dsp:nvSpPr>
        <dsp:cNvPr id="0" name=""/>
        <dsp:cNvSpPr/>
      </dsp:nvSpPr>
      <dsp:spPr>
        <a:xfrm>
          <a:off x="0" y="47108"/>
          <a:ext cx="1656233" cy="180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pl-PL" sz="1800" u="sng" kern="1200" dirty="0" smtClean="0"/>
            <a:t>Poziom krajowy</a:t>
          </a:r>
          <a:r>
            <a:rPr lang="pl-PL" sz="1800" kern="1200" dirty="0" smtClean="0"/>
            <a:t>:</a:t>
          </a:r>
          <a:endParaRPr lang="pl-PL" sz="1800" kern="1200" dirty="0"/>
        </a:p>
      </dsp:txBody>
      <dsp:txXfrm>
        <a:off x="0" y="47108"/>
        <a:ext cx="1656233" cy="1805906"/>
      </dsp:txXfrm>
    </dsp:sp>
    <dsp:sp modelId="{4A4A1B2C-FDCB-47D8-8B87-2C5E9B5FFE0C}">
      <dsp:nvSpPr>
        <dsp:cNvPr id="0" name=""/>
        <dsp:cNvSpPr/>
      </dsp:nvSpPr>
      <dsp:spPr>
        <a:xfrm>
          <a:off x="1780451" y="130437"/>
          <a:ext cx="6500716" cy="86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Dotacje od władz lokalnych i regionalnych </a:t>
          </a:r>
          <a:r>
            <a:rPr lang="pl-PL" sz="1400" kern="1200" dirty="0" smtClean="0">
              <a:latin typeface="+mn-lt"/>
            </a:rPr>
            <a:t>na remonty i doposażenie lokalnej i regionalnej infrastruktury ochrony zdrowia w zakresie ratownictwa medycznego</a:t>
          </a:r>
          <a:endParaRPr lang="pl-PL" sz="1400" kern="1200" dirty="0">
            <a:latin typeface="+mn-lt"/>
          </a:endParaRPr>
        </a:p>
      </dsp:txBody>
      <dsp:txXfrm>
        <a:off x="1780451" y="130437"/>
        <a:ext cx="6500716" cy="863590"/>
      </dsp:txXfrm>
    </dsp:sp>
    <dsp:sp modelId="{8956319F-B6F0-443A-878A-C664F4895768}">
      <dsp:nvSpPr>
        <dsp:cNvPr id="0" name=""/>
        <dsp:cNvSpPr/>
      </dsp:nvSpPr>
      <dsp:spPr>
        <a:xfrm>
          <a:off x="1656233" y="994027"/>
          <a:ext cx="66249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00E53BCC-0C38-498D-B8CD-F350EC98A080}">
      <dsp:nvSpPr>
        <dsp:cNvPr id="0" name=""/>
        <dsp:cNvSpPr/>
      </dsp:nvSpPr>
      <dsp:spPr>
        <a:xfrm>
          <a:off x="1780451" y="1077356"/>
          <a:ext cx="6500716" cy="690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Dotacje z budżetu państwa </a:t>
          </a:r>
          <a:r>
            <a:rPr lang="pl-PL" sz="1400" kern="1200" dirty="0" smtClean="0">
              <a:latin typeface="+mn-lt"/>
            </a:rPr>
            <a:t>na remonty i doposażenie szpitali klinicznych oraz prowadzonych przez instytuty badawcze w zakresie ratownictwa medycznego</a:t>
          </a:r>
          <a:endParaRPr lang="pl-PL" sz="1400" kern="1200" dirty="0">
            <a:latin typeface="+mn-lt"/>
          </a:endParaRPr>
        </a:p>
      </dsp:txBody>
      <dsp:txXfrm>
        <a:off x="1780451" y="1077356"/>
        <a:ext cx="6500716" cy="690448"/>
      </dsp:txXfrm>
    </dsp:sp>
    <dsp:sp modelId="{3DA2E76D-89CC-46B6-9D26-2D745EF42EC4}">
      <dsp:nvSpPr>
        <dsp:cNvPr id="0" name=""/>
        <dsp:cNvSpPr/>
      </dsp:nvSpPr>
      <dsp:spPr>
        <a:xfrm>
          <a:off x="1656233" y="1767805"/>
          <a:ext cx="66249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5CD1104-E540-4203-B442-7E2E726AAA6B}">
      <dsp:nvSpPr>
        <dsp:cNvPr id="0" name=""/>
        <dsp:cNvSpPr/>
      </dsp:nvSpPr>
      <dsp:spPr>
        <a:xfrm>
          <a:off x="0" y="1853014"/>
          <a:ext cx="828116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DB28A70-4DE2-458B-B0CB-3D2F23C13E77}">
      <dsp:nvSpPr>
        <dsp:cNvPr id="0" name=""/>
        <dsp:cNvSpPr/>
      </dsp:nvSpPr>
      <dsp:spPr>
        <a:xfrm>
          <a:off x="0" y="1853014"/>
          <a:ext cx="1656233" cy="600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u="sng" kern="1200" dirty="0" smtClean="0"/>
            <a:t>Środki UE</a:t>
          </a:r>
          <a:endParaRPr lang="pl-PL" sz="1800" u="sng" kern="1200" dirty="0"/>
        </a:p>
      </dsp:txBody>
      <dsp:txXfrm>
        <a:off x="0" y="1853014"/>
        <a:ext cx="1656233" cy="600499"/>
      </dsp:txXfrm>
    </dsp:sp>
    <dsp:sp modelId="{AB750406-F02B-4B60-83EC-13DE24C38A26}">
      <dsp:nvSpPr>
        <dsp:cNvPr id="0" name=""/>
        <dsp:cNvSpPr/>
      </dsp:nvSpPr>
      <dsp:spPr>
        <a:xfrm>
          <a:off x="1780451" y="1943309"/>
          <a:ext cx="6500716" cy="74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POWER </a:t>
          </a:r>
          <a:r>
            <a:rPr lang="pl-PL" sz="1400" kern="1200" dirty="0" smtClean="0">
              <a:latin typeface="+mn-lt"/>
            </a:rPr>
            <a:t>– wsparcie doskonalenia zawodowego ratowników medycznych i dyspozytorów medycznych</a:t>
          </a:r>
          <a:endParaRPr lang="pl-PL" sz="1400" kern="1200" dirty="0">
            <a:latin typeface="+mn-lt"/>
          </a:endParaRPr>
        </a:p>
      </dsp:txBody>
      <dsp:txXfrm>
        <a:off x="1780451" y="1943309"/>
        <a:ext cx="6500716" cy="742119"/>
      </dsp:txXfrm>
    </dsp:sp>
    <dsp:sp modelId="{34930853-B3E5-45E4-93CC-7EDE4E97BFAF}">
      <dsp:nvSpPr>
        <dsp:cNvPr id="0" name=""/>
        <dsp:cNvSpPr/>
      </dsp:nvSpPr>
      <dsp:spPr>
        <a:xfrm>
          <a:off x="1656233" y="2685428"/>
          <a:ext cx="66249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84A3D3AB-EC5F-4072-B2A8-8A431BA28965}">
      <dsp:nvSpPr>
        <dsp:cNvPr id="0" name=""/>
        <dsp:cNvSpPr/>
      </dsp:nvSpPr>
      <dsp:spPr>
        <a:xfrm>
          <a:off x="0" y="2775723"/>
          <a:ext cx="828116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876E6D5-6A06-475F-9DA4-66E1CF6831FF}">
      <dsp:nvSpPr>
        <dsp:cNvPr id="0" name=""/>
        <dsp:cNvSpPr/>
      </dsp:nvSpPr>
      <dsp:spPr>
        <a:xfrm>
          <a:off x="0" y="2775723"/>
          <a:ext cx="1656233" cy="180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pl-PL" sz="1400" kern="1200" dirty="0">
            <a:latin typeface="+mn-lt"/>
          </a:endParaRPr>
        </a:p>
      </dsp:txBody>
      <dsp:txXfrm>
        <a:off x="0" y="2775723"/>
        <a:ext cx="1656233" cy="180590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498230-17D5-4001-89F3-30161491F136}">
      <dsp:nvSpPr>
        <dsp:cNvPr id="0" name=""/>
        <dsp:cNvSpPr/>
      </dsp:nvSpPr>
      <dsp:spPr>
        <a:xfrm flipV="1">
          <a:off x="0" y="141967"/>
          <a:ext cx="8281168" cy="4572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64A0FF7-6A92-4AB4-9A90-F1D31DD5742D}">
      <dsp:nvSpPr>
        <dsp:cNvPr id="0" name=""/>
        <dsp:cNvSpPr/>
      </dsp:nvSpPr>
      <dsp:spPr>
        <a:xfrm>
          <a:off x="0" y="536187"/>
          <a:ext cx="1656233" cy="3405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pl-PL" sz="1800" u="sng" kern="1200" dirty="0" smtClean="0"/>
            <a:t>Poziom krajowy:</a:t>
          </a:r>
          <a:endParaRPr lang="pl-PL" sz="1800" u="sng" kern="1200" dirty="0"/>
        </a:p>
      </dsp:txBody>
      <dsp:txXfrm>
        <a:off x="0" y="536187"/>
        <a:ext cx="1656233" cy="3405853"/>
      </dsp:txXfrm>
    </dsp:sp>
    <dsp:sp modelId="{4A4A1B2C-FDCB-47D8-8B87-2C5E9B5FFE0C}">
      <dsp:nvSpPr>
        <dsp:cNvPr id="0" name=""/>
        <dsp:cNvSpPr/>
      </dsp:nvSpPr>
      <dsp:spPr>
        <a:xfrm>
          <a:off x="1780451" y="150016"/>
          <a:ext cx="6500716" cy="40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Narodowy Program Zwalczania Chorób Nowotworowych</a:t>
          </a:r>
          <a:endParaRPr lang="pl-PL" sz="1400" b="1" kern="1200" dirty="0">
            <a:latin typeface="+mn-lt"/>
          </a:endParaRPr>
        </a:p>
      </dsp:txBody>
      <dsp:txXfrm>
        <a:off x="1780451" y="150016"/>
        <a:ext cx="6500716" cy="407455"/>
      </dsp:txXfrm>
    </dsp:sp>
    <dsp:sp modelId="{8956319F-B6F0-443A-878A-C664F4895768}">
      <dsp:nvSpPr>
        <dsp:cNvPr id="0" name=""/>
        <dsp:cNvSpPr/>
      </dsp:nvSpPr>
      <dsp:spPr>
        <a:xfrm>
          <a:off x="1656233" y="493614"/>
          <a:ext cx="66249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52407403-E837-407F-BD7E-5F5034B60315}">
      <dsp:nvSpPr>
        <dsp:cNvPr id="0" name=""/>
        <dsp:cNvSpPr/>
      </dsp:nvSpPr>
      <dsp:spPr>
        <a:xfrm>
          <a:off x="1780451" y="532930"/>
          <a:ext cx="6500716" cy="36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Narodowy Program Przeciwdziałania Chorobom Cywilizacyjnym</a:t>
          </a:r>
          <a:endParaRPr lang="pl-PL" sz="1400" b="1" kern="1200" dirty="0">
            <a:latin typeface="+mn-lt"/>
          </a:endParaRPr>
        </a:p>
      </dsp:txBody>
      <dsp:txXfrm>
        <a:off x="1780451" y="532930"/>
        <a:ext cx="6500716" cy="363280"/>
      </dsp:txXfrm>
    </dsp:sp>
    <dsp:sp modelId="{AF9277F2-04CC-4A55-950E-37789DE7C287}">
      <dsp:nvSpPr>
        <dsp:cNvPr id="0" name=""/>
        <dsp:cNvSpPr/>
      </dsp:nvSpPr>
      <dsp:spPr>
        <a:xfrm>
          <a:off x="1656233" y="896210"/>
          <a:ext cx="66249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A322C849-92CD-4354-96C0-4DC0B180CD48}">
      <dsp:nvSpPr>
        <dsp:cNvPr id="0" name=""/>
        <dsp:cNvSpPr/>
      </dsp:nvSpPr>
      <dsp:spPr>
        <a:xfrm>
          <a:off x="1780451" y="935526"/>
          <a:ext cx="6500716" cy="34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Narodowy Program Rozwoju Medycyny Transplantacyjnej na lata 2011-2020</a:t>
          </a:r>
          <a:endParaRPr lang="pl-PL" sz="1400" b="1" kern="1200" dirty="0">
            <a:latin typeface="+mn-lt"/>
          </a:endParaRPr>
        </a:p>
      </dsp:txBody>
      <dsp:txXfrm>
        <a:off x="1780451" y="935526"/>
        <a:ext cx="6500716" cy="347239"/>
      </dsp:txXfrm>
    </dsp:sp>
    <dsp:sp modelId="{CB062434-9F88-4245-B6F2-092344BD3876}">
      <dsp:nvSpPr>
        <dsp:cNvPr id="0" name=""/>
        <dsp:cNvSpPr/>
      </dsp:nvSpPr>
      <dsp:spPr>
        <a:xfrm>
          <a:off x="1656233" y="1282765"/>
          <a:ext cx="66249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237E8169-6828-4D5A-AD5C-21C5A66C34BA}">
      <dsp:nvSpPr>
        <dsp:cNvPr id="0" name=""/>
        <dsp:cNvSpPr/>
      </dsp:nvSpPr>
      <dsp:spPr>
        <a:xfrm>
          <a:off x="1780451" y="1322081"/>
          <a:ext cx="6500716" cy="785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Narodowy Program Wyrównywania Dostępności do Profilaktyki i Leczenia Chorób Układu Sercowo-Naczyniowego na lata 2013-2016 POLKARD</a:t>
          </a:r>
          <a:endParaRPr lang="pl-PL" sz="1400" b="1" kern="1200" dirty="0">
            <a:latin typeface="+mn-lt"/>
          </a:endParaRPr>
        </a:p>
      </dsp:txBody>
      <dsp:txXfrm>
        <a:off x="1780451" y="1322081"/>
        <a:ext cx="6500716" cy="785211"/>
      </dsp:txXfrm>
    </dsp:sp>
    <dsp:sp modelId="{D47D1A71-5D94-41D5-9FFE-AEFD43554C82}">
      <dsp:nvSpPr>
        <dsp:cNvPr id="0" name=""/>
        <dsp:cNvSpPr/>
      </dsp:nvSpPr>
      <dsp:spPr>
        <a:xfrm>
          <a:off x="1656233" y="2107293"/>
          <a:ext cx="66249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00E53BCC-0C38-498D-B8CD-F350EC98A080}">
      <dsp:nvSpPr>
        <dsp:cNvPr id="0" name=""/>
        <dsp:cNvSpPr/>
      </dsp:nvSpPr>
      <dsp:spPr>
        <a:xfrm>
          <a:off x="1780451" y="2146609"/>
          <a:ext cx="6500716" cy="32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Program Ochrony Zdrowia Psychicznego</a:t>
          </a:r>
          <a:endParaRPr lang="pl-PL" sz="1400" b="1" kern="1200" dirty="0">
            <a:latin typeface="+mn-lt"/>
          </a:endParaRPr>
        </a:p>
      </dsp:txBody>
      <dsp:txXfrm>
        <a:off x="1780451" y="2146609"/>
        <a:ext cx="6500716" cy="325764"/>
      </dsp:txXfrm>
    </dsp:sp>
    <dsp:sp modelId="{3DA2E76D-89CC-46B6-9D26-2D745EF42EC4}">
      <dsp:nvSpPr>
        <dsp:cNvPr id="0" name=""/>
        <dsp:cNvSpPr/>
      </dsp:nvSpPr>
      <dsp:spPr>
        <a:xfrm>
          <a:off x="1656233" y="2472374"/>
          <a:ext cx="66249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8E494825-CCBD-46F8-AD75-C1CF9FA280B9}">
      <dsp:nvSpPr>
        <dsp:cNvPr id="0" name=""/>
        <dsp:cNvSpPr/>
      </dsp:nvSpPr>
      <dsp:spPr>
        <a:xfrm>
          <a:off x="1780451" y="2511690"/>
          <a:ext cx="6500716" cy="39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Program badań przesiewowych noworodków w Polsce</a:t>
          </a:r>
          <a:endParaRPr lang="pl-PL" sz="1400" b="1" kern="1200" dirty="0">
            <a:latin typeface="+mn-lt"/>
          </a:endParaRPr>
        </a:p>
      </dsp:txBody>
      <dsp:txXfrm>
        <a:off x="1780451" y="2511690"/>
        <a:ext cx="6500716" cy="398153"/>
      </dsp:txXfrm>
    </dsp:sp>
    <dsp:sp modelId="{0FE1D2D3-86FA-47C7-B59B-44557E1559F6}">
      <dsp:nvSpPr>
        <dsp:cNvPr id="0" name=""/>
        <dsp:cNvSpPr/>
      </dsp:nvSpPr>
      <dsp:spPr>
        <a:xfrm>
          <a:off x="1656233" y="2909843"/>
          <a:ext cx="66249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65A7263E-3CAC-4B13-982B-5F88AFD6B771}">
      <dsp:nvSpPr>
        <dsp:cNvPr id="0" name=""/>
        <dsp:cNvSpPr/>
      </dsp:nvSpPr>
      <dsp:spPr>
        <a:xfrm>
          <a:off x="1780451" y="2949159"/>
          <a:ext cx="6500716" cy="106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Program kompleksowej diagnostyki i terapii wewnątrzmacicznej </a:t>
          </a:r>
          <a:r>
            <a:rPr lang="pl-PL" sz="1400" kern="1200" dirty="0" smtClean="0">
              <a:latin typeface="+mn-lt"/>
            </a:rPr>
            <a:t>w profilaktyce następstw i powikłań i wad rozwojowych i chorób płodu jako element poprawy stanu zdrowia płodów i noworodków</a:t>
          </a:r>
          <a:endParaRPr lang="pl-PL" sz="1400" kern="1200" dirty="0">
            <a:latin typeface="+mn-lt"/>
          </a:endParaRPr>
        </a:p>
      </dsp:txBody>
      <dsp:txXfrm>
        <a:off x="1780451" y="2949159"/>
        <a:ext cx="6500716" cy="1061123"/>
      </dsp:txXfrm>
    </dsp:sp>
    <dsp:sp modelId="{77E27EED-8FA8-4FF1-993C-AB18AAA4D8B6}">
      <dsp:nvSpPr>
        <dsp:cNvPr id="0" name=""/>
        <dsp:cNvSpPr/>
      </dsp:nvSpPr>
      <dsp:spPr>
        <a:xfrm>
          <a:off x="1656233" y="4010283"/>
          <a:ext cx="66249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A3BF66C3-3158-4744-9524-F2633D031102}">
      <dsp:nvSpPr>
        <dsp:cNvPr id="0" name=""/>
        <dsp:cNvSpPr/>
      </dsp:nvSpPr>
      <dsp:spPr>
        <a:xfrm>
          <a:off x="1780451" y="4049599"/>
          <a:ext cx="6500716" cy="786320"/>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pl-PL" sz="1400" kern="1200" dirty="0">
            <a:latin typeface="+mn-lt"/>
          </a:endParaRPr>
        </a:p>
      </dsp:txBody>
      <dsp:txXfrm>
        <a:off x="1780451" y="4049599"/>
        <a:ext cx="6500716" cy="786320"/>
      </dsp:txXfrm>
    </dsp:sp>
    <dsp:sp modelId="{CF8207AF-EE3A-4EBC-BB86-28C475B76587}">
      <dsp:nvSpPr>
        <dsp:cNvPr id="0" name=""/>
        <dsp:cNvSpPr/>
      </dsp:nvSpPr>
      <dsp:spPr>
        <a:xfrm>
          <a:off x="1656233" y="4835919"/>
          <a:ext cx="662493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D1104-E540-4203-B442-7E2E726AAA6B}">
      <dsp:nvSpPr>
        <dsp:cNvPr id="0" name=""/>
        <dsp:cNvSpPr/>
      </dsp:nvSpPr>
      <dsp:spPr>
        <a:xfrm>
          <a:off x="0" y="4411"/>
          <a:ext cx="84971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DB28A70-4DE2-458B-B0CB-3D2F23C13E77}">
      <dsp:nvSpPr>
        <dsp:cNvPr id="0" name=""/>
        <dsp:cNvSpPr/>
      </dsp:nvSpPr>
      <dsp:spPr>
        <a:xfrm>
          <a:off x="0" y="265620"/>
          <a:ext cx="1699438" cy="1604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u="sng" kern="1200" dirty="0" smtClean="0"/>
            <a:t>Środki UE</a:t>
          </a:r>
          <a:endParaRPr lang="pl-PL" sz="1800" u="sng" kern="1200" dirty="0"/>
        </a:p>
      </dsp:txBody>
      <dsp:txXfrm>
        <a:off x="0" y="265620"/>
        <a:ext cx="1699438" cy="1604607"/>
      </dsp:txXfrm>
    </dsp:sp>
    <dsp:sp modelId="{0C73770A-7AFF-4E4D-8C43-0D9B8E98DAA1}">
      <dsp:nvSpPr>
        <dsp:cNvPr id="0" name=""/>
        <dsp:cNvSpPr/>
      </dsp:nvSpPr>
      <dsp:spPr>
        <a:xfrm>
          <a:off x="1826896" y="24586"/>
          <a:ext cx="6526284" cy="296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POWER </a:t>
          </a:r>
        </a:p>
        <a:p>
          <a:pPr lvl="0" algn="l" defTabSz="622300">
            <a:lnSpc>
              <a:spcPct val="90000"/>
            </a:lnSpc>
            <a:spcBef>
              <a:spcPct val="0"/>
            </a:spcBef>
            <a:spcAft>
              <a:spcPct val="35000"/>
            </a:spcAft>
          </a:pPr>
          <a:r>
            <a:rPr lang="pl-PL" sz="1400" kern="1200" dirty="0" smtClean="0">
              <a:latin typeface="+mn-lt"/>
            </a:rPr>
            <a:t>- projekty profilaktyczne ukierunkowane na przeciwdziałanie chorobom o najwyższym współczynniku zapadalności/hospitalizacji i umieralności (choroby układu krążenia, nowotworowe, urazy i zatrucia, choroby układu </a:t>
          </a:r>
          <a:r>
            <a:rPr lang="pl-PL" sz="1400" kern="1200" dirty="0" err="1" smtClean="0">
              <a:latin typeface="+mn-lt"/>
            </a:rPr>
            <a:t>kostno</a:t>
          </a:r>
          <a:r>
            <a:rPr lang="pl-PL" sz="1400" kern="1200" dirty="0" smtClean="0">
              <a:latin typeface="+mn-lt"/>
            </a:rPr>
            <a:t> – stawowego) oraz  najwyższym współczynniku absencji chorobowej (urazy i zatrucia i inne przyczyny zewnętrzne, choroby układu oddechowego, choroby układu </a:t>
          </a:r>
          <a:r>
            <a:rPr lang="pl-PL" sz="1400" kern="1200" dirty="0" err="1" smtClean="0">
              <a:latin typeface="+mn-lt"/>
            </a:rPr>
            <a:t>kostno</a:t>
          </a:r>
          <a:r>
            <a:rPr lang="pl-PL" sz="1400" kern="1200" dirty="0" smtClean="0">
              <a:latin typeface="+mn-lt"/>
            </a:rPr>
            <a:t> - stawowego) </a:t>
          </a:r>
        </a:p>
        <a:p>
          <a:pPr lvl="0" algn="l" defTabSz="622300">
            <a:lnSpc>
              <a:spcPct val="90000"/>
            </a:lnSpc>
            <a:spcBef>
              <a:spcPct val="0"/>
            </a:spcBef>
            <a:spcAft>
              <a:spcPct val="35000"/>
            </a:spcAft>
          </a:pPr>
          <a:r>
            <a:rPr lang="pl-PL" sz="1400" kern="1200" dirty="0" smtClean="0">
              <a:latin typeface="+mn-lt"/>
            </a:rPr>
            <a:t>- programy wczesnego wykrywania wad rozwojowych u noworodków</a:t>
          </a:r>
        </a:p>
        <a:p>
          <a:pPr lvl="0" algn="l" defTabSz="622300">
            <a:lnSpc>
              <a:spcPct val="90000"/>
            </a:lnSpc>
            <a:spcBef>
              <a:spcPct val="0"/>
            </a:spcBef>
            <a:spcAft>
              <a:spcPct val="35000"/>
            </a:spcAft>
          </a:pPr>
          <a:r>
            <a:rPr lang="pl-PL" sz="1400" kern="1200" dirty="0" smtClean="0">
              <a:latin typeface="+mn-lt"/>
            </a:rPr>
            <a:t>- tworzenie i rozwój alternatywnych form opieki nad osobami starszymi poprzez pilotażowe, w tym m.in. wsparcie działalności dziennych domów opieki nad osobami starszymi, szkolenia dla opiekunów (członków rodzin) w zakresie opieki nad osobami starszymi, przygotowanie i tworzenie wypożyczalni sprzętu pielęgnacyjnego</a:t>
          </a:r>
        </a:p>
        <a:p>
          <a:pPr lvl="0" algn="l" defTabSz="622300">
            <a:lnSpc>
              <a:spcPct val="90000"/>
            </a:lnSpc>
            <a:spcBef>
              <a:spcPct val="0"/>
            </a:spcBef>
            <a:spcAft>
              <a:spcPct val="35000"/>
            </a:spcAft>
          </a:pPr>
          <a:r>
            <a:rPr lang="pl-PL" sz="1400" kern="1200" dirty="0" smtClean="0">
              <a:latin typeface="+mn-lt"/>
            </a:rPr>
            <a:t>- poprawa efektywności działania podmiotów leczniczych i wyeliminowanie problemów zarządczych, poprzez m.in. wdrożenie systemu akredytacji</a:t>
          </a:r>
        </a:p>
        <a:p>
          <a:pPr lvl="0" algn="l" defTabSz="622300">
            <a:lnSpc>
              <a:spcPct val="90000"/>
            </a:lnSpc>
            <a:spcBef>
              <a:spcPct val="0"/>
            </a:spcBef>
            <a:spcAft>
              <a:spcPct val="35000"/>
            </a:spcAft>
          </a:pPr>
          <a:endParaRPr lang="pl-PL" sz="1200" kern="1200" dirty="0">
            <a:latin typeface="+mn-lt"/>
          </a:endParaRPr>
        </a:p>
      </dsp:txBody>
      <dsp:txXfrm>
        <a:off x="1826896" y="24586"/>
        <a:ext cx="6526284" cy="2969141"/>
      </dsp:txXfrm>
    </dsp:sp>
    <dsp:sp modelId="{8D1A0777-1B2B-4430-855B-B3B5D531B076}">
      <dsp:nvSpPr>
        <dsp:cNvPr id="0" name=""/>
        <dsp:cNvSpPr/>
      </dsp:nvSpPr>
      <dsp:spPr>
        <a:xfrm>
          <a:off x="1699438" y="2993727"/>
          <a:ext cx="67977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0019DA6-BB30-464D-BC67-826FC42D143A}">
      <dsp:nvSpPr>
        <dsp:cNvPr id="0" name=""/>
        <dsp:cNvSpPr/>
      </dsp:nvSpPr>
      <dsp:spPr>
        <a:xfrm>
          <a:off x="1826896" y="3013903"/>
          <a:ext cx="6670295" cy="34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RPO</a:t>
          </a:r>
          <a:r>
            <a:rPr lang="pl-PL" sz="1400" kern="1200" dirty="0" smtClean="0">
              <a:latin typeface="+mn-lt"/>
            </a:rPr>
            <a:t> – wsparcie lokalnej i regionalnej infrastruktury ochrony zdrowia</a:t>
          </a:r>
          <a:endParaRPr lang="pl-PL" sz="1400" kern="1200" dirty="0">
            <a:latin typeface="+mn-lt"/>
          </a:endParaRPr>
        </a:p>
      </dsp:txBody>
      <dsp:txXfrm>
        <a:off x="1826896" y="3013903"/>
        <a:ext cx="6670295" cy="346415"/>
      </dsp:txXfrm>
    </dsp:sp>
    <dsp:sp modelId="{F629DC87-4DB8-4B4E-A52B-21CB951C0B46}">
      <dsp:nvSpPr>
        <dsp:cNvPr id="0" name=""/>
        <dsp:cNvSpPr/>
      </dsp:nvSpPr>
      <dsp:spPr>
        <a:xfrm>
          <a:off x="1699438" y="3360318"/>
          <a:ext cx="67977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AB750406-F02B-4B60-83EC-13DE24C38A26}">
      <dsp:nvSpPr>
        <dsp:cNvPr id="0" name=""/>
        <dsp:cNvSpPr/>
      </dsp:nvSpPr>
      <dsp:spPr>
        <a:xfrm>
          <a:off x="1826896" y="3380493"/>
          <a:ext cx="6670295" cy="320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PO Polska Cyfrowa </a:t>
          </a:r>
          <a:r>
            <a:rPr lang="pl-PL" sz="1400" kern="1200" dirty="0" smtClean="0">
              <a:latin typeface="+mn-lt"/>
            </a:rPr>
            <a:t>–  e-zdrowie</a:t>
          </a:r>
        </a:p>
        <a:p>
          <a:pPr lvl="0" algn="l" defTabSz="622300">
            <a:lnSpc>
              <a:spcPct val="90000"/>
            </a:lnSpc>
            <a:spcBef>
              <a:spcPct val="0"/>
            </a:spcBef>
            <a:spcAft>
              <a:spcPct val="35000"/>
            </a:spcAft>
          </a:pPr>
          <a:endParaRPr lang="pl-PL" sz="1400" kern="1200" dirty="0">
            <a:latin typeface="+mn-lt"/>
          </a:endParaRPr>
        </a:p>
      </dsp:txBody>
      <dsp:txXfrm>
        <a:off x="1826896" y="3380493"/>
        <a:ext cx="6670295" cy="320368"/>
      </dsp:txXfrm>
    </dsp:sp>
    <dsp:sp modelId="{34930853-B3E5-45E4-93CC-7EDE4E97BFAF}">
      <dsp:nvSpPr>
        <dsp:cNvPr id="0" name=""/>
        <dsp:cNvSpPr/>
      </dsp:nvSpPr>
      <dsp:spPr>
        <a:xfrm>
          <a:off x="1699438" y="3700862"/>
          <a:ext cx="67977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F716D91-FB4E-451C-8FE4-EFA66539BD4E}">
      <dsp:nvSpPr>
        <dsp:cNvPr id="0" name=""/>
        <dsp:cNvSpPr/>
      </dsp:nvSpPr>
      <dsp:spPr>
        <a:xfrm>
          <a:off x="1826896" y="3745624"/>
          <a:ext cx="6670295" cy="1084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PO Innowacyjny Rozwój </a:t>
          </a:r>
          <a:r>
            <a:rPr lang="pl-PL" sz="1400" kern="1200" dirty="0" smtClean="0">
              <a:latin typeface="+mn-lt"/>
            </a:rPr>
            <a:t>- projektów z zakresu B+R w oparciu m.in. o Krajowy Program Badań, który określa strategiczne dla państwa kierunki badań naukowych i prac rozwojowych, w tym w zakresie chorób cywilizacyjnych (m.in. układu krążenia, nowotworów złośliwych, cukrzycy, otyłości, chorób psychicznych)</a:t>
          </a:r>
        </a:p>
      </dsp:txBody>
      <dsp:txXfrm>
        <a:off x="1826896" y="3745624"/>
        <a:ext cx="6670295" cy="1084688"/>
      </dsp:txXfrm>
    </dsp:sp>
    <dsp:sp modelId="{43BB9F71-7E62-4692-B11F-E96D4C6F2C70}">
      <dsp:nvSpPr>
        <dsp:cNvPr id="0" name=""/>
        <dsp:cNvSpPr/>
      </dsp:nvSpPr>
      <dsp:spPr>
        <a:xfrm>
          <a:off x="1699438" y="4830313"/>
          <a:ext cx="67977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D21113-FE2A-47C4-AB8B-5B136241DC8F}">
      <dsp:nvSpPr>
        <dsp:cNvPr id="0" name=""/>
        <dsp:cNvSpPr/>
      </dsp:nvSpPr>
      <dsp:spPr>
        <a:xfrm>
          <a:off x="0" y="1107268"/>
          <a:ext cx="84971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94361D7-B8A8-4017-A35F-6D4EE3CF43C0}">
      <dsp:nvSpPr>
        <dsp:cNvPr id="0" name=""/>
        <dsp:cNvSpPr/>
      </dsp:nvSpPr>
      <dsp:spPr>
        <a:xfrm>
          <a:off x="0" y="1099856"/>
          <a:ext cx="1699438" cy="1432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u="sng" kern="1200" dirty="0" smtClean="0">
              <a:latin typeface="+mn-lt"/>
            </a:rPr>
            <a:t>Inne środki zagraniczne</a:t>
          </a:r>
          <a:endParaRPr lang="pl-PL" sz="1800" u="sng" kern="1200" dirty="0">
            <a:latin typeface="+mn-lt"/>
          </a:endParaRPr>
        </a:p>
      </dsp:txBody>
      <dsp:txXfrm>
        <a:off x="0" y="1099856"/>
        <a:ext cx="1699438" cy="1432710"/>
      </dsp:txXfrm>
    </dsp:sp>
    <dsp:sp modelId="{F05BF748-9071-4C43-B955-BDBA8BAF164D}">
      <dsp:nvSpPr>
        <dsp:cNvPr id="0" name=""/>
        <dsp:cNvSpPr/>
      </dsp:nvSpPr>
      <dsp:spPr>
        <a:xfrm>
          <a:off x="1826896" y="1254483"/>
          <a:ext cx="6670295" cy="146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b="1" kern="1200" dirty="0" smtClean="0">
              <a:latin typeface="+mn-lt"/>
            </a:rPr>
            <a:t>NMF oraz MF EOG </a:t>
          </a:r>
        </a:p>
        <a:p>
          <a:pPr lvl="0" algn="l" defTabSz="622300">
            <a:lnSpc>
              <a:spcPct val="90000"/>
            </a:lnSpc>
            <a:spcBef>
              <a:spcPct val="0"/>
            </a:spcBef>
            <a:spcAft>
              <a:spcPct val="35000"/>
            </a:spcAft>
          </a:pPr>
          <a:r>
            <a:rPr lang="pl-PL" sz="1400" kern="1200" dirty="0" smtClean="0">
              <a:latin typeface="+mn-lt"/>
            </a:rPr>
            <a:t>- profilaktyka chorób nowotworowych mająca na celu zmniejszenie wskaźnika zachorowalności i śmiertelności z powodu nowotworów w Polsce</a:t>
          </a:r>
        </a:p>
        <a:p>
          <a:pPr lvl="0" algn="l" defTabSz="622300">
            <a:lnSpc>
              <a:spcPct val="90000"/>
            </a:lnSpc>
            <a:spcBef>
              <a:spcPct val="0"/>
            </a:spcBef>
            <a:spcAft>
              <a:spcPct val="35000"/>
            </a:spcAft>
          </a:pPr>
          <a:r>
            <a:rPr lang="pl-PL" sz="1400" kern="1200" dirty="0" smtClean="0">
              <a:latin typeface="+mn-lt"/>
            </a:rPr>
            <a:t>- lepsze dostosowanie opieki zdrowotnej w celu sprostania potrzebom szybko rosnącej populacji osób przewlekle chorych i niesamodzielnych oraz osób starszych</a:t>
          </a:r>
        </a:p>
        <a:p>
          <a:pPr lvl="0" algn="l" defTabSz="622300">
            <a:lnSpc>
              <a:spcPct val="90000"/>
            </a:lnSpc>
            <a:spcBef>
              <a:spcPct val="0"/>
            </a:spcBef>
            <a:spcAft>
              <a:spcPct val="35000"/>
            </a:spcAft>
          </a:pPr>
          <a:r>
            <a:rPr lang="pl-PL" sz="1400" kern="1200" dirty="0" smtClean="0">
              <a:latin typeface="+mn-lt"/>
            </a:rPr>
            <a:t>- poprawa opieki perinatalnej - świadczenia z zakresu profilaktyki, diagnostyka i leczenie </a:t>
          </a:r>
          <a:br>
            <a:rPr lang="pl-PL" sz="1400" kern="1200" dirty="0" smtClean="0">
              <a:latin typeface="+mn-lt"/>
            </a:rPr>
          </a:br>
          <a:r>
            <a:rPr lang="pl-PL" sz="1400" kern="1200" dirty="0" smtClean="0">
              <a:latin typeface="+mn-lt"/>
            </a:rPr>
            <a:t>w celu zwiększenia liczby urodzeń</a:t>
          </a:r>
          <a:endParaRPr lang="pl-PL" sz="1400" kern="1200" dirty="0">
            <a:latin typeface="+mn-lt"/>
          </a:endParaRPr>
        </a:p>
      </dsp:txBody>
      <dsp:txXfrm>
        <a:off x="1826896" y="1254483"/>
        <a:ext cx="6670295" cy="1461898"/>
      </dsp:txXfrm>
    </dsp:sp>
    <dsp:sp modelId="{451AF682-1B73-47B7-AB4F-74DA2AC537DE}">
      <dsp:nvSpPr>
        <dsp:cNvPr id="0" name=""/>
        <dsp:cNvSpPr/>
      </dsp:nvSpPr>
      <dsp:spPr>
        <a:xfrm>
          <a:off x="1699438" y="3094375"/>
          <a:ext cx="67977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67F17A-CEE0-4941-BAEA-859D39B70410}">
      <dsp:nvSpPr>
        <dsp:cNvPr id="0" name=""/>
        <dsp:cNvSpPr/>
      </dsp:nvSpPr>
      <dsp:spPr>
        <a:xfrm rot="5400000">
          <a:off x="4399459" y="-1913647"/>
          <a:ext cx="951888" cy="501721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pl-PL" sz="1700" kern="1200" dirty="0" smtClean="0">
              <a:latin typeface="+mn-lt"/>
            </a:rPr>
            <a:t>Wsparcie infrastruktury ponadregionalnych podmiotów leczniczych</a:t>
          </a:r>
          <a:endParaRPr lang="pl-PL" sz="1700" kern="1200" dirty="0">
            <a:latin typeface="+mn-lt"/>
          </a:endParaRPr>
        </a:p>
        <a:p>
          <a:pPr marL="171450" lvl="1" indent="-171450" algn="l" defTabSz="755650" rtl="0">
            <a:lnSpc>
              <a:spcPct val="90000"/>
            </a:lnSpc>
            <a:spcBef>
              <a:spcPct val="0"/>
            </a:spcBef>
            <a:spcAft>
              <a:spcPct val="15000"/>
            </a:spcAft>
            <a:buChar char="••"/>
          </a:pPr>
          <a:r>
            <a:rPr lang="pl-PL" sz="1700" kern="1200" dirty="0" smtClean="0">
              <a:latin typeface="+mn-lt"/>
            </a:rPr>
            <a:t>Wsparcie infrastruktury ratownictwa medycznego</a:t>
          </a:r>
          <a:endParaRPr lang="pl-PL" sz="1700" kern="1200" dirty="0">
            <a:latin typeface="+mn-lt"/>
          </a:endParaRPr>
        </a:p>
      </dsp:txBody>
      <dsp:txXfrm rot="5400000">
        <a:off x="4399459" y="-1913647"/>
        <a:ext cx="951888" cy="5017214"/>
      </dsp:txXfrm>
    </dsp:sp>
    <dsp:sp modelId="{B7EEBCBB-8431-4BAB-8915-CEE80E42938D}">
      <dsp:nvSpPr>
        <dsp:cNvPr id="0" name=""/>
        <dsp:cNvSpPr/>
      </dsp:nvSpPr>
      <dsp:spPr>
        <a:xfrm>
          <a:off x="455387" y="29"/>
          <a:ext cx="1911408" cy="1189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l-PL" sz="2000" kern="1200" dirty="0" smtClean="0"/>
            <a:t>Poziom centralny</a:t>
          </a:r>
          <a:endParaRPr lang="pl-PL" sz="2000" kern="1200" dirty="0"/>
        </a:p>
      </dsp:txBody>
      <dsp:txXfrm>
        <a:off x="455387" y="29"/>
        <a:ext cx="1911408" cy="1189860"/>
      </dsp:txXfrm>
    </dsp:sp>
    <dsp:sp modelId="{A939C3A8-812E-4DEC-877B-195FA5954EAF}">
      <dsp:nvSpPr>
        <dsp:cNvPr id="0" name=""/>
        <dsp:cNvSpPr/>
      </dsp:nvSpPr>
      <dsp:spPr>
        <a:xfrm rot="5400000">
          <a:off x="4399459" y="-664294"/>
          <a:ext cx="951888" cy="501721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pl-PL" sz="1700" kern="1200" smtClean="0">
              <a:latin typeface="+mn-lt"/>
            </a:rPr>
            <a:t>Wsparcie infrastruktury lokalnych i regionalnych podmiotów leczniczych</a:t>
          </a:r>
          <a:endParaRPr lang="pl-PL" sz="1700" kern="1200" dirty="0">
            <a:latin typeface="+mn-lt"/>
          </a:endParaRPr>
        </a:p>
      </dsp:txBody>
      <dsp:txXfrm rot="5400000">
        <a:off x="4399459" y="-664294"/>
        <a:ext cx="951888" cy="5017214"/>
      </dsp:txXfrm>
    </dsp:sp>
    <dsp:sp modelId="{D0C57099-DB01-48F5-AC75-62C64974D90E}">
      <dsp:nvSpPr>
        <dsp:cNvPr id="0" name=""/>
        <dsp:cNvSpPr/>
      </dsp:nvSpPr>
      <dsp:spPr>
        <a:xfrm>
          <a:off x="455387" y="1249383"/>
          <a:ext cx="1911408" cy="1189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l-PL" sz="2000" kern="1200" dirty="0" smtClean="0"/>
            <a:t>Poziom regionalny</a:t>
          </a:r>
          <a:endParaRPr lang="pl-PL" sz="2000" kern="1200" dirty="0"/>
        </a:p>
      </dsp:txBody>
      <dsp:txXfrm>
        <a:off x="455387" y="1249383"/>
        <a:ext cx="1911408" cy="11898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5A9DEE-8C76-4D26-95B0-D5D31BE272C8}">
      <dsp:nvSpPr>
        <dsp:cNvPr id="0" name=""/>
        <dsp:cNvSpPr/>
      </dsp:nvSpPr>
      <dsp:spPr>
        <a:xfrm>
          <a:off x="0" y="0"/>
          <a:ext cx="6581293" cy="79873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b="1" kern="1200" dirty="0" smtClean="0"/>
            <a:t>CT 9. Wspieranie włączenia społecznego i walka z ubóstwem </a:t>
          </a:r>
          <a:endParaRPr lang="pl-PL" sz="1600" b="1" kern="1200" dirty="0"/>
        </a:p>
      </dsp:txBody>
      <dsp:txXfrm>
        <a:off x="0" y="0"/>
        <a:ext cx="5698688" cy="798737"/>
      </dsp:txXfrm>
    </dsp:sp>
    <dsp:sp modelId="{45249E28-6708-48F0-87F2-968648526D4D}">
      <dsp:nvSpPr>
        <dsp:cNvPr id="0" name=""/>
        <dsp:cNvSpPr/>
      </dsp:nvSpPr>
      <dsp:spPr>
        <a:xfrm>
          <a:off x="551183" y="943962"/>
          <a:ext cx="6581293" cy="79873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pl-PL" sz="1400" kern="1200" dirty="0" smtClean="0"/>
            <a:t>PI 9.1. Inwestycje w infrastrukturę zdrowotną i społeczną, które przyczyniają się do rozwoju krajowego, regionalnego i lokalnego, zmniejszania nierówności w zakresie stanu zdrowia oraz przejścia z usług instytucjonalnych na poziomie społeczności lokalnych </a:t>
          </a:r>
          <a:endParaRPr lang="pl-PL" sz="1400" kern="1200" dirty="0"/>
        </a:p>
      </dsp:txBody>
      <dsp:txXfrm>
        <a:off x="551183" y="943962"/>
        <a:ext cx="5510930" cy="798737"/>
      </dsp:txXfrm>
    </dsp:sp>
    <dsp:sp modelId="{90789A1C-D0A0-4448-8A05-25E17F8201B7}">
      <dsp:nvSpPr>
        <dsp:cNvPr id="0" name=""/>
        <dsp:cNvSpPr/>
      </dsp:nvSpPr>
      <dsp:spPr>
        <a:xfrm>
          <a:off x="1094140" y="1887925"/>
          <a:ext cx="6581293" cy="79873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1074738" rtl="0">
            <a:lnSpc>
              <a:spcPct val="90000"/>
            </a:lnSpc>
            <a:spcBef>
              <a:spcPct val="0"/>
            </a:spcBef>
            <a:spcAft>
              <a:spcPct val="35000"/>
            </a:spcAft>
          </a:pPr>
          <a:r>
            <a:rPr lang="pl-PL" sz="1200" kern="1200" dirty="0" smtClean="0"/>
            <a:t>EUROPA 2020</a:t>
          </a:r>
          <a:endParaRPr lang="pl-PL" sz="1200" kern="1200" dirty="0"/>
        </a:p>
      </dsp:txBody>
      <dsp:txXfrm>
        <a:off x="1094140" y="1887925"/>
        <a:ext cx="5519157" cy="798737"/>
      </dsp:txXfrm>
    </dsp:sp>
    <dsp:sp modelId="{B0337D6C-6023-4EEE-9139-3670FE0BD05B}">
      <dsp:nvSpPr>
        <dsp:cNvPr id="0" name=""/>
        <dsp:cNvSpPr/>
      </dsp:nvSpPr>
      <dsp:spPr>
        <a:xfrm>
          <a:off x="1645323" y="2831888"/>
          <a:ext cx="6581293" cy="79873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1074738" rtl="0">
            <a:lnSpc>
              <a:spcPct val="90000"/>
            </a:lnSpc>
            <a:spcBef>
              <a:spcPct val="0"/>
            </a:spcBef>
            <a:spcAft>
              <a:spcPct val="35000"/>
            </a:spcAft>
          </a:pPr>
          <a:r>
            <a:rPr lang="en-GB" sz="1200" kern="1200" dirty="0" smtClean="0"/>
            <a:t>Investing in Health, accompanying the Communication "Towards social investment for growth and cohesion" </a:t>
          </a:r>
          <a:r>
            <a:rPr lang="pl-PL" sz="1200" kern="1200" dirty="0" smtClean="0"/>
            <a:t>(2013)</a:t>
          </a:r>
          <a:endParaRPr lang="pl-PL" sz="1200" kern="1200" dirty="0"/>
        </a:p>
      </dsp:txBody>
      <dsp:txXfrm>
        <a:off x="1645323" y="2831888"/>
        <a:ext cx="5510930" cy="798737"/>
      </dsp:txXfrm>
    </dsp:sp>
    <dsp:sp modelId="{AD28296A-BFEC-48DC-90E6-C7231AD37E0A}">
      <dsp:nvSpPr>
        <dsp:cNvPr id="0" name=""/>
        <dsp:cNvSpPr/>
      </dsp:nvSpPr>
      <dsp:spPr>
        <a:xfrm>
          <a:off x="6062114" y="611760"/>
          <a:ext cx="519179" cy="51917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pl-PL" sz="2300" kern="1200"/>
        </a:p>
      </dsp:txBody>
      <dsp:txXfrm>
        <a:off x="6062114" y="611760"/>
        <a:ext cx="519179" cy="519179"/>
      </dsp:txXfrm>
    </dsp:sp>
    <dsp:sp modelId="{4C24D1C5-E082-4729-8A16-0632269EF671}">
      <dsp:nvSpPr>
        <dsp:cNvPr id="0" name=""/>
        <dsp:cNvSpPr/>
      </dsp:nvSpPr>
      <dsp:spPr>
        <a:xfrm>
          <a:off x="6613297" y="1555723"/>
          <a:ext cx="519179" cy="51917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pl-PL" sz="2300" kern="1200"/>
        </a:p>
      </dsp:txBody>
      <dsp:txXfrm>
        <a:off x="6613297" y="1555723"/>
        <a:ext cx="519179" cy="519179"/>
      </dsp:txXfrm>
    </dsp:sp>
    <dsp:sp modelId="{B1434E87-3A27-4545-BB65-AA310C366E2D}">
      <dsp:nvSpPr>
        <dsp:cNvPr id="0" name=""/>
        <dsp:cNvSpPr/>
      </dsp:nvSpPr>
      <dsp:spPr>
        <a:xfrm>
          <a:off x="7156254" y="2499686"/>
          <a:ext cx="519179" cy="51917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pl-PL" sz="2300" kern="1200"/>
        </a:p>
      </dsp:txBody>
      <dsp:txXfrm>
        <a:off x="7156254" y="2499686"/>
        <a:ext cx="519179" cy="5191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2DF458-7BE7-4281-A66A-DFA3BDA6CEF1}">
      <dsp:nvSpPr>
        <dsp:cNvPr id="0" name=""/>
        <dsp:cNvSpPr/>
      </dsp:nvSpPr>
      <dsp:spPr>
        <a:xfrm>
          <a:off x="72004" y="28"/>
          <a:ext cx="7632855" cy="11530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just" defTabSz="755650" rtl="0">
            <a:lnSpc>
              <a:spcPct val="90000"/>
            </a:lnSpc>
            <a:spcBef>
              <a:spcPct val="0"/>
            </a:spcBef>
            <a:spcAft>
              <a:spcPct val="35000"/>
            </a:spcAft>
          </a:pPr>
          <a:r>
            <a:rPr lang="pl-PL" sz="1700" kern="1200" dirty="0" smtClean="0"/>
            <a:t>Polacy dobrze oceniają dostępność do podstawowej opieki zdrowotnej </a:t>
          </a:r>
          <a:endParaRPr lang="pl-PL" sz="1700" kern="1200" dirty="0"/>
        </a:p>
      </dsp:txBody>
      <dsp:txXfrm>
        <a:off x="72004" y="28"/>
        <a:ext cx="7632855" cy="1153007"/>
      </dsp:txXfrm>
    </dsp:sp>
    <dsp:sp modelId="{3DA43F58-D62A-4E49-B66E-1418B2F770FB}">
      <dsp:nvSpPr>
        <dsp:cNvPr id="0" name=""/>
        <dsp:cNvSpPr/>
      </dsp:nvSpPr>
      <dsp:spPr>
        <a:xfrm>
          <a:off x="72004" y="1210687"/>
          <a:ext cx="7632855" cy="11530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just" defTabSz="755650" rtl="0">
            <a:lnSpc>
              <a:spcPct val="90000"/>
            </a:lnSpc>
            <a:spcBef>
              <a:spcPct val="0"/>
            </a:spcBef>
            <a:spcAft>
              <a:spcPct val="35000"/>
            </a:spcAft>
          </a:pPr>
          <a:r>
            <a:rPr lang="pl-PL" sz="1700" kern="1200" dirty="0" smtClean="0"/>
            <a:t>Znacznie gorzej wypada ocena dostępności usług specjalistycznych i szpitalnych, </a:t>
          </a:r>
          <a:br>
            <a:rPr lang="pl-PL" sz="1700" kern="1200" dirty="0" smtClean="0"/>
          </a:br>
          <a:r>
            <a:rPr lang="pl-PL" sz="1700" kern="1200" dirty="0" smtClean="0"/>
            <a:t>a jako największe bariery wskazywane są długie listy oczekujących, ograniczony czas wizyt, a w przypadku mieszkańców terenów wiejskich – odległość terytorialna i braki informacyjne</a:t>
          </a:r>
          <a:endParaRPr lang="pl-PL" sz="1700" kern="1200" dirty="0"/>
        </a:p>
      </dsp:txBody>
      <dsp:txXfrm>
        <a:off x="72004" y="1210687"/>
        <a:ext cx="7632855" cy="11530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A59B5B-BBF3-4D41-BAE3-2A925F411A49}">
      <dsp:nvSpPr>
        <dsp:cNvPr id="0" name=""/>
        <dsp:cNvSpPr/>
      </dsp:nvSpPr>
      <dsp:spPr>
        <a:xfrm>
          <a:off x="992" y="157923"/>
          <a:ext cx="7846887" cy="241510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pl-PL" sz="1900" kern="1200" dirty="0" smtClean="0"/>
            <a:t>Większość budynków szpitali ponadregionalnych powstała </a:t>
          </a:r>
          <a:r>
            <a:rPr lang="pl-PL" sz="1900" b="1" kern="1200" dirty="0" smtClean="0"/>
            <a:t>w latach 50-60 XX wieku </a:t>
          </a:r>
          <a:r>
            <a:rPr lang="pl-PL" sz="1900" kern="1200" dirty="0" smtClean="0"/>
            <a:t>lub wcześniej, a przeprowadzane prace remontowe pozwalały jedynie na fragmentaryczne odtwarzanie infrastruktury</a:t>
          </a:r>
          <a:endParaRPr lang="pl-PL" sz="1900" kern="1200" dirty="0"/>
        </a:p>
        <a:p>
          <a:pPr marL="171450" lvl="1" indent="-171450" algn="l" defTabSz="844550">
            <a:lnSpc>
              <a:spcPct val="90000"/>
            </a:lnSpc>
            <a:spcBef>
              <a:spcPct val="0"/>
            </a:spcBef>
            <a:spcAft>
              <a:spcPct val="15000"/>
            </a:spcAft>
            <a:buChar char="••"/>
          </a:pPr>
          <a:endParaRPr lang="pl-PL" sz="1900" kern="1200" dirty="0"/>
        </a:p>
        <a:p>
          <a:pPr marL="171450" lvl="1" indent="-171450" algn="l" defTabSz="844550">
            <a:lnSpc>
              <a:spcPct val="90000"/>
            </a:lnSpc>
            <a:spcBef>
              <a:spcPct val="0"/>
            </a:spcBef>
            <a:spcAft>
              <a:spcPct val="15000"/>
            </a:spcAft>
            <a:buChar char="••"/>
          </a:pPr>
          <a:r>
            <a:rPr lang="pl-PL" sz="1900" kern="1200" dirty="0" smtClean="0"/>
            <a:t>Infrastruktura w większości przypadków </a:t>
          </a:r>
          <a:r>
            <a:rPr lang="pl-PL" sz="1900" b="1" kern="1200" dirty="0" smtClean="0"/>
            <a:t>nie spełnia standardów europejskich</a:t>
          </a:r>
          <a:r>
            <a:rPr lang="pl-PL" sz="1900" kern="1200" dirty="0" smtClean="0"/>
            <a:t> i wymaga remontów, w tym także dostosowania do potrzeb osób niepełnosprawnych i niesamodzielnych</a:t>
          </a:r>
          <a:endParaRPr lang="pl-PL" sz="1900" kern="1200" dirty="0"/>
        </a:p>
        <a:p>
          <a:pPr marL="171450" lvl="1" indent="-171450" algn="l" defTabSz="844550">
            <a:lnSpc>
              <a:spcPct val="90000"/>
            </a:lnSpc>
            <a:spcBef>
              <a:spcPct val="0"/>
            </a:spcBef>
            <a:spcAft>
              <a:spcPct val="15000"/>
            </a:spcAft>
            <a:buChar char="••"/>
          </a:pPr>
          <a:endParaRPr lang="pl-PL" sz="1900" kern="1200" dirty="0"/>
        </a:p>
      </dsp:txBody>
      <dsp:txXfrm>
        <a:off x="992" y="157923"/>
        <a:ext cx="7846887" cy="2415100"/>
      </dsp:txXfrm>
    </dsp:sp>
    <dsp:sp modelId="{7CC71D29-34BA-4EA1-A3D2-3D5D8A7667E2}">
      <dsp:nvSpPr>
        <dsp:cNvPr id="0" name=""/>
        <dsp:cNvSpPr/>
      </dsp:nvSpPr>
      <dsp:spPr>
        <a:xfrm>
          <a:off x="1944887" y="2448269"/>
          <a:ext cx="3824507" cy="14628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rtl="0">
            <a:lnSpc>
              <a:spcPct val="90000"/>
            </a:lnSpc>
            <a:spcBef>
              <a:spcPct val="0"/>
            </a:spcBef>
            <a:spcAft>
              <a:spcPct val="35000"/>
            </a:spcAft>
          </a:pPr>
          <a:r>
            <a:rPr lang="pl-PL" sz="1400" kern="1200" dirty="0" smtClean="0"/>
            <a:t>obniżenie o 1% częstości występowania zakażeń szpitalnych powoduje zmniejszenie kosztów lecznictwa szpitalnego </a:t>
          </a:r>
          <a:br>
            <a:rPr lang="pl-PL" sz="1400" kern="1200" dirty="0" smtClean="0"/>
          </a:br>
          <a:r>
            <a:rPr lang="pl-PL" sz="1400" kern="1200" dirty="0" smtClean="0"/>
            <a:t>o 7-10%</a:t>
          </a:r>
          <a:endParaRPr lang="pl-PL" sz="1400" kern="1200" dirty="0"/>
        </a:p>
      </dsp:txBody>
      <dsp:txXfrm>
        <a:off x="1944887" y="2448269"/>
        <a:ext cx="2693315" cy="1462862"/>
      </dsp:txXfrm>
    </dsp:sp>
    <dsp:sp modelId="{CA790D5C-AF17-4ADA-A8E1-49EC5A9D65D3}">
      <dsp:nvSpPr>
        <dsp:cNvPr id="0" name=""/>
        <dsp:cNvSpPr/>
      </dsp:nvSpPr>
      <dsp:spPr>
        <a:xfrm>
          <a:off x="4598537" y="2077347"/>
          <a:ext cx="2900072" cy="2591503"/>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2EA07E-C27C-4B7C-BD35-7A8BA3677637}">
      <dsp:nvSpPr>
        <dsp:cNvPr id="0" name=""/>
        <dsp:cNvSpPr/>
      </dsp:nvSpPr>
      <dsp:spPr>
        <a:xfrm>
          <a:off x="996990" y="238"/>
          <a:ext cx="1030354" cy="1212181"/>
        </a:xfrm>
        <a:prstGeom prst="rect">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sp>
    <dsp:sp modelId="{26C6ED0D-31BA-42E5-9852-371EF5AC0B84}">
      <dsp:nvSpPr>
        <dsp:cNvPr id="0" name=""/>
        <dsp:cNvSpPr/>
      </dsp:nvSpPr>
      <dsp:spPr>
        <a:xfrm>
          <a:off x="1048508" y="48726"/>
          <a:ext cx="927318" cy="787918"/>
        </a:xfrm>
        <a:prstGeom prst="rect">
          <a:avLst/>
        </a:prstGeom>
        <a:solidFill>
          <a:schemeClr val="accent1">
            <a:tint val="50000"/>
            <a:hueOff val="0"/>
            <a:satOff val="0"/>
            <a:lumOff val="0"/>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611DBCD-06BD-4EA8-8682-8747FF22F81B}">
      <dsp:nvSpPr>
        <dsp:cNvPr id="0" name=""/>
        <dsp:cNvSpPr/>
      </dsp:nvSpPr>
      <dsp:spPr>
        <a:xfrm>
          <a:off x="454542" y="0"/>
          <a:ext cx="2323378" cy="1743360"/>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endParaRPr lang="pl-PL" sz="3500" kern="1200" dirty="0"/>
        </a:p>
      </dsp:txBody>
      <dsp:txXfrm>
        <a:off x="454542" y="0"/>
        <a:ext cx="2323378" cy="17433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11B09C-A7D8-4AD8-B67C-D8DC103B4354}">
      <dsp:nvSpPr>
        <dsp:cNvPr id="0" name=""/>
        <dsp:cNvSpPr/>
      </dsp:nvSpPr>
      <dsp:spPr>
        <a:xfrm>
          <a:off x="3322" y="0"/>
          <a:ext cx="3805388" cy="3511805"/>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pl-PL" sz="2500" kern="1200" dirty="0" smtClean="0"/>
            <a:t>Ratownictwo Medyczne </a:t>
          </a:r>
          <a:endParaRPr lang="pl-PL" sz="2500" kern="1200" dirty="0"/>
        </a:p>
      </dsp:txBody>
      <dsp:txXfrm>
        <a:off x="3322" y="1404722"/>
        <a:ext cx="3805388" cy="1404722"/>
      </dsp:txXfrm>
    </dsp:sp>
    <dsp:sp modelId="{F6B47BE8-82F0-4CF4-97D4-F9232702CF2D}">
      <dsp:nvSpPr>
        <dsp:cNvPr id="0" name=""/>
        <dsp:cNvSpPr/>
      </dsp:nvSpPr>
      <dsp:spPr>
        <a:xfrm>
          <a:off x="1125795" y="57857"/>
          <a:ext cx="1560442" cy="1475132"/>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EAC06D1-9696-40FE-8E36-0B5A14A82631}">
      <dsp:nvSpPr>
        <dsp:cNvPr id="0" name=""/>
        <dsp:cNvSpPr/>
      </dsp:nvSpPr>
      <dsp:spPr>
        <a:xfrm>
          <a:off x="3922872" y="0"/>
          <a:ext cx="3805388" cy="3511805"/>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pl-PL" sz="2500" kern="1200" dirty="0" smtClean="0"/>
            <a:t>Ponadregionalna infrastruktura </a:t>
          </a:r>
          <a:br>
            <a:rPr lang="pl-PL" sz="2500" kern="1200" dirty="0" smtClean="0"/>
          </a:br>
          <a:r>
            <a:rPr lang="pl-PL" sz="2500" kern="1200" dirty="0" smtClean="0"/>
            <a:t>ochrony zdrowia</a:t>
          </a:r>
          <a:endParaRPr lang="pl-PL" sz="2500" kern="1200" dirty="0"/>
        </a:p>
      </dsp:txBody>
      <dsp:txXfrm>
        <a:off x="3922872" y="1404722"/>
        <a:ext cx="3805388" cy="1404722"/>
      </dsp:txXfrm>
    </dsp:sp>
    <dsp:sp modelId="{08855412-E82F-4B52-9426-7CCA4F6BCEDC}">
      <dsp:nvSpPr>
        <dsp:cNvPr id="0" name=""/>
        <dsp:cNvSpPr/>
      </dsp:nvSpPr>
      <dsp:spPr>
        <a:xfrm>
          <a:off x="5065518" y="56097"/>
          <a:ext cx="1520096" cy="1478652"/>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5E36195-AE2A-489F-8717-314F37D4DF5C}">
      <dsp:nvSpPr>
        <dsp:cNvPr id="0" name=""/>
        <dsp:cNvSpPr/>
      </dsp:nvSpPr>
      <dsp:spPr>
        <a:xfrm>
          <a:off x="309263" y="2809444"/>
          <a:ext cx="7113056" cy="526770"/>
        </a:xfrm>
        <a:prstGeom prst="leftRight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D2E274-F4C9-42C4-BBCC-9A8A6B834224}">
      <dsp:nvSpPr>
        <dsp:cNvPr id="0" name=""/>
        <dsp:cNvSpPr/>
      </dsp:nvSpPr>
      <dsp:spPr>
        <a:xfrm>
          <a:off x="0" y="249898"/>
          <a:ext cx="8446399" cy="3591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5534" tIns="312420" rIns="655534" bIns="113792" numCol="1" spcCol="1270" anchor="t" anchorCtr="0">
          <a:noAutofit/>
        </a:bodyPr>
        <a:lstStyle/>
        <a:p>
          <a:pPr marL="171450" lvl="1" indent="-171450" algn="l" defTabSz="711200">
            <a:lnSpc>
              <a:spcPct val="90000"/>
            </a:lnSpc>
            <a:spcBef>
              <a:spcPct val="0"/>
            </a:spcBef>
            <a:spcAft>
              <a:spcPct val="15000"/>
            </a:spcAft>
            <a:buChar char="••"/>
          </a:pPr>
          <a:endParaRPr lang="pl-PL" sz="1600" kern="1200" dirty="0"/>
        </a:p>
        <a:p>
          <a:pPr marL="171450" lvl="1" indent="-171450" algn="just" defTabSz="711200">
            <a:lnSpc>
              <a:spcPct val="90000"/>
            </a:lnSpc>
            <a:spcBef>
              <a:spcPct val="0"/>
            </a:spcBef>
            <a:spcAft>
              <a:spcPct val="15000"/>
            </a:spcAft>
            <a:buChar char="••"/>
          </a:pPr>
          <a:r>
            <a:rPr lang="pl-PL" sz="1600" kern="1200" dirty="0" smtClean="0"/>
            <a:t>Utworzenie </a:t>
          </a:r>
          <a:r>
            <a:rPr lang="pl-PL" sz="1600" b="1" kern="1200" dirty="0" smtClean="0"/>
            <a:t>nowych szpitalnych oddziałów ratunkowych </a:t>
          </a:r>
          <a:r>
            <a:rPr lang="pl-PL" sz="1600" b="0" kern="1200" dirty="0" smtClean="0"/>
            <a:t>(roboty budowlane, wyposażenie)</a:t>
          </a:r>
          <a:endParaRPr lang="pl-PL" sz="1600" b="0" kern="1200" dirty="0"/>
        </a:p>
        <a:p>
          <a:pPr marL="171450" lvl="1" indent="-171450" algn="just" defTabSz="711200">
            <a:lnSpc>
              <a:spcPct val="90000"/>
            </a:lnSpc>
            <a:spcBef>
              <a:spcPct val="0"/>
            </a:spcBef>
            <a:spcAft>
              <a:spcPct val="15000"/>
            </a:spcAft>
            <a:buChar char="••"/>
          </a:pPr>
          <a:r>
            <a:rPr lang="pl-PL" sz="1600" kern="1200" dirty="0" smtClean="0"/>
            <a:t>Wsparcie </a:t>
          </a:r>
          <a:r>
            <a:rPr lang="pl-PL" sz="1600" b="1" kern="1200" dirty="0" smtClean="0"/>
            <a:t>istniejących szpitalnych oddziałów ratunkowych</a:t>
          </a:r>
          <a:r>
            <a:rPr lang="pl-PL" sz="1600" kern="1200" dirty="0" smtClean="0"/>
            <a:t>, ze szczególnym uwzględnieniem stanowisk wstępnej intensywnej terapii (remont, doposażenie)</a:t>
          </a:r>
          <a:endParaRPr lang="pl-PL" sz="1600" kern="1200" dirty="0"/>
        </a:p>
        <a:p>
          <a:pPr marL="171450" lvl="1" indent="-171450" algn="just" defTabSz="711200">
            <a:lnSpc>
              <a:spcPct val="90000"/>
            </a:lnSpc>
            <a:spcBef>
              <a:spcPct val="0"/>
            </a:spcBef>
            <a:spcAft>
              <a:spcPct val="15000"/>
            </a:spcAft>
            <a:buChar char="••"/>
          </a:pPr>
          <a:r>
            <a:rPr lang="pl-PL" sz="1600" kern="1200" dirty="0" smtClean="0"/>
            <a:t>Wsparcie </a:t>
          </a:r>
          <a:r>
            <a:rPr lang="pl-PL" sz="1600" b="1" kern="1200" dirty="0" smtClean="0"/>
            <a:t>istniejących centrów urazowych </a:t>
          </a:r>
          <a:r>
            <a:rPr lang="pl-PL" sz="1600" kern="1200" dirty="0" smtClean="0"/>
            <a:t>(remont, doposażenie)</a:t>
          </a:r>
          <a:endParaRPr lang="pl-PL" sz="1600" kern="1200" dirty="0"/>
        </a:p>
        <a:p>
          <a:pPr marL="171450" lvl="1" indent="-171450" algn="just" defTabSz="711200">
            <a:lnSpc>
              <a:spcPct val="90000"/>
            </a:lnSpc>
            <a:spcBef>
              <a:spcPct val="0"/>
            </a:spcBef>
            <a:spcAft>
              <a:spcPct val="15000"/>
            </a:spcAft>
            <a:buChar char="••"/>
          </a:pPr>
          <a:r>
            <a:rPr lang="pl-PL" sz="1600" kern="1200" dirty="0" smtClean="0"/>
            <a:t>Utworzenie </a:t>
          </a:r>
          <a:r>
            <a:rPr lang="pl-PL" sz="1600" b="1" kern="1200" dirty="0" smtClean="0"/>
            <a:t>nowych centrów urazowych </a:t>
          </a:r>
          <a:r>
            <a:rPr lang="pl-PL" sz="1600" b="0" kern="1200" dirty="0" smtClean="0"/>
            <a:t>(roboty budowlane, wyposażenie)</a:t>
          </a:r>
          <a:endParaRPr lang="pl-PL" sz="1600" b="1" kern="1200" dirty="0"/>
        </a:p>
        <a:p>
          <a:pPr marL="171450" lvl="1" indent="-171450" algn="just" defTabSz="711200">
            <a:lnSpc>
              <a:spcPct val="90000"/>
            </a:lnSpc>
            <a:spcBef>
              <a:spcPct val="0"/>
            </a:spcBef>
            <a:spcAft>
              <a:spcPct val="15000"/>
            </a:spcAft>
            <a:buChar char="••"/>
          </a:pPr>
          <a:r>
            <a:rPr lang="pl-PL" sz="1600" kern="1200" dirty="0" smtClean="0">
              <a:latin typeface="+mn-lt"/>
            </a:rPr>
            <a:t>Wsparcie przyszpitalnych całodobowych </a:t>
          </a:r>
          <a:r>
            <a:rPr lang="pl-PL" sz="1600" b="1" kern="1200" dirty="0" smtClean="0">
              <a:latin typeface="+mn-lt"/>
            </a:rPr>
            <a:t>lotnisk lub lądowisk dla śmigłowców </a:t>
          </a:r>
          <a:r>
            <a:rPr lang="pl-PL" sz="1600" kern="1200" dirty="0" smtClean="0">
              <a:latin typeface="+mn-lt"/>
            </a:rPr>
            <a:t>przy SOR oraz jednostkach organizacyjnych szpitali wyspecjalizowanych w zakresie udzielania świadczeń zdrowotnych niezbędnych dla ratownictwa medycznego </a:t>
          </a:r>
          <a:endParaRPr lang="pl-PL" sz="1600" kern="1200" dirty="0">
            <a:latin typeface="+mn-lt"/>
          </a:endParaRPr>
        </a:p>
        <a:p>
          <a:pPr marL="171450" lvl="1" indent="-171450" algn="just" defTabSz="711200">
            <a:lnSpc>
              <a:spcPct val="90000"/>
            </a:lnSpc>
            <a:spcBef>
              <a:spcPct val="0"/>
            </a:spcBef>
            <a:spcAft>
              <a:spcPct val="15000"/>
            </a:spcAft>
            <a:buChar char="••"/>
          </a:pPr>
          <a:r>
            <a:rPr lang="pl-PL" sz="1600" kern="1200" dirty="0" smtClean="0">
              <a:latin typeface="+mn-lt"/>
            </a:rPr>
            <a:t>Wsparcie </a:t>
          </a:r>
          <a:r>
            <a:rPr lang="pl-PL" sz="1600" b="1" kern="1200" dirty="0" smtClean="0">
              <a:latin typeface="+mn-lt"/>
            </a:rPr>
            <a:t>baz lotniczego pogotowia ratunkowego </a:t>
          </a:r>
          <a:r>
            <a:rPr lang="pl-PL" sz="1600" kern="1200" dirty="0" smtClean="0">
              <a:latin typeface="+mn-lt"/>
            </a:rPr>
            <a:t>oraz wyposażenie śmigłowców ratowniczych w sprzęt umożliwiający loty w trudnych warunkach atmosferycznych </a:t>
          </a:r>
          <a:br>
            <a:rPr lang="pl-PL" sz="1600" kern="1200" dirty="0" smtClean="0">
              <a:latin typeface="+mn-lt"/>
            </a:rPr>
          </a:br>
          <a:r>
            <a:rPr lang="pl-PL" sz="1600" kern="1200" dirty="0" smtClean="0">
              <a:latin typeface="+mn-lt"/>
            </a:rPr>
            <a:t>i w nocy</a:t>
          </a:r>
          <a:endParaRPr lang="pl-PL" sz="1600" kern="1200" dirty="0">
            <a:latin typeface="+mn-lt"/>
          </a:endParaRPr>
        </a:p>
      </dsp:txBody>
      <dsp:txXfrm>
        <a:off x="0" y="249898"/>
        <a:ext cx="8446399" cy="3591000"/>
      </dsp:txXfrm>
    </dsp:sp>
    <dsp:sp modelId="{7FB06DAC-73A6-4609-B469-68E1DDD70223}">
      <dsp:nvSpPr>
        <dsp:cNvPr id="0" name=""/>
        <dsp:cNvSpPr/>
      </dsp:nvSpPr>
      <dsp:spPr>
        <a:xfrm>
          <a:off x="450400" y="265542"/>
          <a:ext cx="5912479"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478" tIns="0" rIns="223478" bIns="0" numCol="1" spcCol="1270" anchor="ctr" anchorCtr="0">
          <a:noAutofit/>
        </a:bodyPr>
        <a:lstStyle/>
        <a:p>
          <a:pPr lvl="0" algn="l" defTabSz="666750" rtl="0">
            <a:lnSpc>
              <a:spcPct val="90000"/>
            </a:lnSpc>
            <a:spcBef>
              <a:spcPct val="0"/>
            </a:spcBef>
            <a:spcAft>
              <a:spcPct val="35000"/>
            </a:spcAft>
          </a:pPr>
          <a:r>
            <a:rPr lang="pl-PL" sz="1500" b="1" kern="1200" dirty="0" smtClean="0"/>
            <a:t>Działanie 1 - </a:t>
          </a:r>
          <a:r>
            <a:rPr lang="pl-PL" sz="1500" kern="1200" dirty="0" smtClean="0"/>
            <a:t>Wzmocnienie infrastruktury ratownictwa medycznego</a:t>
          </a:r>
          <a:endParaRPr lang="pl-PL" sz="1500" kern="1200" dirty="0"/>
        </a:p>
      </dsp:txBody>
      <dsp:txXfrm>
        <a:off x="450400" y="265542"/>
        <a:ext cx="5912479" cy="4428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D2E274-F4C9-42C4-BBCC-9A8A6B834224}">
      <dsp:nvSpPr>
        <dsp:cNvPr id="0" name=""/>
        <dsp:cNvSpPr/>
      </dsp:nvSpPr>
      <dsp:spPr>
        <a:xfrm>
          <a:off x="0" y="328103"/>
          <a:ext cx="8446399" cy="308300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5534" tIns="146629" rIns="655534" bIns="113792" numCol="1" spcCol="1270" anchor="t" anchorCtr="0">
          <a:noAutofit/>
        </a:bodyPr>
        <a:lstStyle/>
        <a:p>
          <a:pPr marL="171450" lvl="1" indent="-171450" algn="just" defTabSz="711200">
            <a:lnSpc>
              <a:spcPct val="90000"/>
            </a:lnSpc>
            <a:spcBef>
              <a:spcPct val="0"/>
            </a:spcBef>
            <a:spcAft>
              <a:spcPct val="15000"/>
            </a:spcAft>
            <a:buChar char="••"/>
          </a:pPr>
          <a:r>
            <a:rPr lang="pl-PL" sz="1600" kern="1200" dirty="0" smtClean="0">
              <a:latin typeface="+mn-lt"/>
            </a:rPr>
            <a:t>Wsparcie oddziałów oraz innych </a:t>
          </a:r>
          <a:r>
            <a:rPr lang="pl-PL" sz="1600" b="1" kern="1200" dirty="0" smtClean="0">
              <a:latin typeface="+mn-lt"/>
            </a:rPr>
            <a:t>jednostek organizacyjnych szpitali ponadregionalnych</a:t>
          </a:r>
          <a:r>
            <a:rPr lang="pl-PL" sz="1600" kern="1200" dirty="0" smtClean="0">
              <a:latin typeface="+mn-lt"/>
            </a:rPr>
            <a:t> udzielających świadczeń zdrowotnych stacjonarnych </a:t>
          </a:r>
          <a:br>
            <a:rPr lang="pl-PL" sz="1600" kern="1200" dirty="0" smtClean="0">
              <a:latin typeface="+mn-lt"/>
            </a:rPr>
          </a:br>
          <a:r>
            <a:rPr lang="pl-PL" sz="1600" kern="1200" dirty="0" smtClean="0">
              <a:latin typeface="+mn-lt"/>
            </a:rPr>
            <a:t>i </a:t>
          </a:r>
          <a:r>
            <a:rPr lang="pl-PL" sz="1600" b="0" kern="1200" dirty="0" smtClean="0">
              <a:latin typeface="+mn-lt"/>
            </a:rPr>
            <a:t>całodobowych na rzecz osób dorosłych, dedykowanych </a:t>
          </a:r>
          <a:r>
            <a:rPr lang="pl-PL" sz="1600" b="1" kern="1200" dirty="0" smtClean="0">
              <a:latin typeface="+mn-lt"/>
            </a:rPr>
            <a:t>chorobom układu krążenia, nowotworowym, układu kostno – stawowo – mięśniowego, układu oddechowego, psychicznym</a:t>
          </a:r>
          <a:r>
            <a:rPr lang="pl-PL" sz="1600" b="0" kern="1200" dirty="0" smtClean="0">
              <a:latin typeface="+mn-lt"/>
            </a:rPr>
            <a:t> (roboty budowlane, doposażenie)</a:t>
          </a:r>
          <a:endParaRPr lang="pl-PL" sz="1600" b="0" kern="1200" dirty="0">
            <a:latin typeface="+mn-lt"/>
          </a:endParaRPr>
        </a:p>
        <a:p>
          <a:pPr marL="171450" lvl="1" indent="-171450" algn="just" defTabSz="711200">
            <a:lnSpc>
              <a:spcPct val="90000"/>
            </a:lnSpc>
            <a:spcBef>
              <a:spcPct val="0"/>
            </a:spcBef>
            <a:spcAft>
              <a:spcPct val="15000"/>
            </a:spcAft>
            <a:buChar char="••"/>
          </a:pPr>
          <a:r>
            <a:rPr lang="pl-PL" sz="1600" b="0" kern="1200" dirty="0" smtClean="0">
              <a:latin typeface="+mn-lt"/>
            </a:rPr>
            <a:t>Wsparcie oddziałów oraz innych </a:t>
          </a:r>
          <a:r>
            <a:rPr lang="pl-PL" sz="1600" b="1" kern="1200" dirty="0" smtClean="0">
              <a:latin typeface="+mn-lt"/>
            </a:rPr>
            <a:t>jednostek organizacyjnych szpitali ponadregionalnych</a:t>
          </a:r>
          <a:r>
            <a:rPr lang="pl-PL" sz="1600" b="0" kern="1200" dirty="0" smtClean="0">
              <a:latin typeface="+mn-lt"/>
            </a:rPr>
            <a:t> udzielających świadczeń zdrowotnych stacjonarnych </a:t>
          </a:r>
          <a:br>
            <a:rPr lang="pl-PL" sz="1600" b="0" kern="1200" dirty="0" smtClean="0">
              <a:latin typeface="+mn-lt"/>
            </a:rPr>
          </a:br>
          <a:r>
            <a:rPr lang="pl-PL" sz="1600" b="0" kern="1200" dirty="0" smtClean="0">
              <a:latin typeface="+mn-lt"/>
            </a:rPr>
            <a:t>i całodobowych w zakresie </a:t>
          </a:r>
          <a:r>
            <a:rPr lang="pl-PL" sz="1600" b="1" kern="1200" dirty="0" smtClean="0">
              <a:latin typeface="+mn-lt"/>
            </a:rPr>
            <a:t>ginekologii, położnictwa, neonatologii, pediatrii oraz innych oddziałów zajmujących się leczeniem dzieci </a:t>
          </a:r>
          <a:r>
            <a:rPr lang="pl-PL" sz="1600" b="0" kern="1200" dirty="0" smtClean="0">
              <a:latin typeface="+mn-lt"/>
            </a:rPr>
            <a:t>(roboty budowlane, doposażenie)</a:t>
          </a:r>
        </a:p>
        <a:p>
          <a:pPr marL="171450" lvl="1" indent="-171450" algn="just" defTabSz="711200">
            <a:lnSpc>
              <a:spcPct val="90000"/>
            </a:lnSpc>
            <a:spcBef>
              <a:spcPct val="0"/>
            </a:spcBef>
            <a:spcAft>
              <a:spcPct val="15000"/>
            </a:spcAft>
            <a:buChar char="••"/>
          </a:pPr>
          <a:r>
            <a:rPr lang="pl-PL" sz="1600" kern="1200" dirty="0" smtClean="0">
              <a:latin typeface="+mn-lt"/>
            </a:rPr>
            <a:t>Wsparcie pracowni diagnostycznych oraz innych jednostek zajmujących </a:t>
          </a:r>
          <a:br>
            <a:rPr lang="pl-PL" sz="1600" kern="1200" dirty="0" smtClean="0">
              <a:latin typeface="+mn-lt"/>
            </a:rPr>
          </a:br>
          <a:r>
            <a:rPr lang="pl-PL" sz="1600" kern="1200" dirty="0" smtClean="0">
              <a:latin typeface="+mn-lt"/>
            </a:rPr>
            <a:t>się diagnostyką współpracujących z jednostkami wymienionymi w tiret 1 i 2</a:t>
          </a:r>
        </a:p>
        <a:p>
          <a:pPr marL="114300" lvl="1" indent="-114300" algn="l" defTabSz="533400">
            <a:lnSpc>
              <a:spcPct val="90000"/>
            </a:lnSpc>
            <a:spcBef>
              <a:spcPct val="0"/>
            </a:spcBef>
            <a:spcAft>
              <a:spcPct val="15000"/>
            </a:spcAft>
            <a:buChar char="••"/>
          </a:pPr>
          <a:endParaRPr lang="pl-PL" sz="1200" kern="1200" dirty="0"/>
        </a:p>
        <a:p>
          <a:pPr marL="114300" lvl="1" indent="-114300" algn="l" defTabSz="533400">
            <a:lnSpc>
              <a:spcPct val="90000"/>
            </a:lnSpc>
            <a:spcBef>
              <a:spcPct val="0"/>
            </a:spcBef>
            <a:spcAft>
              <a:spcPct val="15000"/>
            </a:spcAft>
            <a:buChar char="••"/>
          </a:pPr>
          <a:endParaRPr lang="pl-PL" sz="1200" kern="1200" dirty="0"/>
        </a:p>
        <a:p>
          <a:pPr marL="114300" lvl="1" indent="-114300" algn="l" defTabSz="533400">
            <a:lnSpc>
              <a:spcPct val="90000"/>
            </a:lnSpc>
            <a:spcBef>
              <a:spcPct val="0"/>
            </a:spcBef>
            <a:spcAft>
              <a:spcPct val="15000"/>
            </a:spcAft>
            <a:buChar char="••"/>
          </a:pPr>
          <a:endParaRPr lang="pl-PL" sz="1200" kern="1200" dirty="0"/>
        </a:p>
      </dsp:txBody>
      <dsp:txXfrm>
        <a:off x="0" y="328103"/>
        <a:ext cx="8446399" cy="3083001"/>
      </dsp:txXfrm>
    </dsp:sp>
    <dsp:sp modelId="{7FB06DAC-73A6-4609-B469-68E1DDD70223}">
      <dsp:nvSpPr>
        <dsp:cNvPr id="0" name=""/>
        <dsp:cNvSpPr/>
      </dsp:nvSpPr>
      <dsp:spPr>
        <a:xfrm>
          <a:off x="421907" y="3167"/>
          <a:ext cx="5906705" cy="38512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478" tIns="0" rIns="223478" bIns="0" numCol="1" spcCol="1270" anchor="ctr" anchorCtr="0">
          <a:noAutofit/>
        </a:bodyPr>
        <a:lstStyle/>
        <a:p>
          <a:pPr lvl="0" algn="l" defTabSz="711200" rtl="0">
            <a:lnSpc>
              <a:spcPct val="90000"/>
            </a:lnSpc>
            <a:spcBef>
              <a:spcPct val="0"/>
            </a:spcBef>
            <a:spcAft>
              <a:spcPct val="35000"/>
            </a:spcAft>
          </a:pPr>
          <a:r>
            <a:rPr lang="pl-PL" sz="1600" b="1" kern="1200" dirty="0" smtClean="0"/>
            <a:t>Działanie 2 – </a:t>
          </a:r>
          <a:r>
            <a:rPr lang="pl-PL" sz="1600" kern="1200" dirty="0" smtClean="0"/>
            <a:t>Wzmocnienie ponadregionalnej ochrony zdrowia</a:t>
          </a:r>
          <a:endParaRPr lang="pl-PL" sz="1600" kern="1200" dirty="0"/>
        </a:p>
      </dsp:txBody>
      <dsp:txXfrm>
        <a:off x="421907" y="3167"/>
        <a:ext cx="5906705" cy="38512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D2E274-F4C9-42C4-BBCC-9A8A6B834224}">
      <dsp:nvSpPr>
        <dsp:cNvPr id="0" name=""/>
        <dsp:cNvSpPr/>
      </dsp:nvSpPr>
      <dsp:spPr>
        <a:xfrm>
          <a:off x="0" y="47086"/>
          <a:ext cx="8446399" cy="5298057"/>
        </a:xfrm>
        <a:prstGeom prst="rect">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5534" tIns="155127" rIns="655534" bIns="113792" numCol="1" spcCol="1270" anchor="t" anchorCtr="0">
          <a:noAutofit/>
        </a:bodyPr>
        <a:lstStyle/>
        <a:p>
          <a:pPr marL="171450" lvl="1" indent="-171450" algn="just" defTabSz="711200">
            <a:lnSpc>
              <a:spcPct val="90000"/>
            </a:lnSpc>
            <a:spcBef>
              <a:spcPct val="0"/>
            </a:spcBef>
            <a:spcAft>
              <a:spcPct val="15000"/>
            </a:spcAft>
            <a:buChar char="••"/>
          </a:pPr>
          <a:endParaRPr lang="pl-PL" sz="1600" kern="1200" dirty="0"/>
        </a:p>
        <a:p>
          <a:pPr marL="171450" lvl="1" indent="-171450" algn="just" defTabSz="711200">
            <a:lnSpc>
              <a:spcPct val="90000"/>
            </a:lnSpc>
            <a:spcBef>
              <a:spcPct val="0"/>
            </a:spcBef>
            <a:spcAft>
              <a:spcPct val="15000"/>
            </a:spcAft>
            <a:buChar char="••"/>
          </a:pPr>
          <a:endParaRPr lang="pl-PL" sz="1600" kern="1200" dirty="0"/>
        </a:p>
        <a:p>
          <a:pPr marL="171450" lvl="1" indent="-171450" algn="just" defTabSz="711200">
            <a:lnSpc>
              <a:spcPct val="90000"/>
            </a:lnSpc>
            <a:spcBef>
              <a:spcPct val="0"/>
            </a:spcBef>
            <a:spcAft>
              <a:spcPct val="15000"/>
            </a:spcAft>
            <a:buChar char="••"/>
          </a:pPr>
          <a:endParaRPr lang="pl-PL" sz="1600" kern="1200" dirty="0"/>
        </a:p>
        <a:p>
          <a:pPr marL="171450" lvl="1" indent="-171450" algn="just" defTabSz="711200">
            <a:lnSpc>
              <a:spcPct val="90000"/>
            </a:lnSpc>
            <a:spcBef>
              <a:spcPct val="0"/>
            </a:spcBef>
            <a:spcAft>
              <a:spcPct val="15000"/>
            </a:spcAft>
            <a:buChar char="••"/>
          </a:pPr>
          <a:r>
            <a:rPr lang="pl-PL" sz="1600" u="sng" kern="1200" dirty="0" smtClean="0"/>
            <a:t>DZIAŁANIE 1.</a:t>
          </a:r>
          <a:r>
            <a:rPr lang="pl-PL" sz="1600" kern="1200" dirty="0" smtClean="0"/>
            <a:t>:</a:t>
          </a:r>
          <a:endParaRPr lang="pl-PL" sz="1600" kern="1200" dirty="0"/>
        </a:p>
        <a:p>
          <a:pPr marL="342900" lvl="2" indent="-171450" algn="just" defTabSz="711200">
            <a:lnSpc>
              <a:spcPct val="90000"/>
            </a:lnSpc>
            <a:spcBef>
              <a:spcPct val="0"/>
            </a:spcBef>
            <a:spcAft>
              <a:spcPct val="15000"/>
            </a:spcAft>
            <a:buChar char="••"/>
          </a:pPr>
          <a:r>
            <a:rPr lang="pl-PL" sz="1600" kern="1200" dirty="0" smtClean="0"/>
            <a:t>podmioty lecznicze udzielające świadczeń zdrowotnych w zakresie ratownictwa medycznego (SOR), SPZOZ Lotnicze Pogotowie Ratunkowe oraz podmioty lecznicze posiadające jednostki organizacyjne wyspecjalizowane w zakresie udzielania świadczeń zdrowotnych niezbędnych dla ratownictwa medycznego (w tym CU), posiadające umowę o udzielanie świadczeń opieki zdrowotnej zawartą z odziałem wojewódzkim Narodowego Funduszu Zdrowia albo udzielające świadczeń zdrowotnych finansowanych ze środków publicznych na podstawie innych tytułów</a:t>
          </a:r>
          <a:endParaRPr lang="pl-PL" sz="1600" kern="1200" dirty="0"/>
        </a:p>
        <a:p>
          <a:pPr marL="171450" lvl="1" indent="-171450" algn="just" defTabSz="711200">
            <a:lnSpc>
              <a:spcPct val="90000"/>
            </a:lnSpc>
            <a:spcBef>
              <a:spcPct val="0"/>
            </a:spcBef>
            <a:spcAft>
              <a:spcPct val="15000"/>
            </a:spcAft>
            <a:buChar char="••"/>
          </a:pPr>
          <a:r>
            <a:rPr lang="pl-PL" sz="1600" u="sng" kern="1200" dirty="0" smtClean="0"/>
            <a:t>DZIAŁANIE 2.:</a:t>
          </a:r>
          <a:endParaRPr lang="pl-PL" sz="1600" kern="1200" dirty="0"/>
        </a:p>
        <a:p>
          <a:pPr marL="342900" lvl="2" indent="-171450" algn="just" defTabSz="711200">
            <a:lnSpc>
              <a:spcPct val="90000"/>
            </a:lnSpc>
            <a:spcBef>
              <a:spcPct val="0"/>
            </a:spcBef>
            <a:spcAft>
              <a:spcPct val="15000"/>
            </a:spcAft>
            <a:buChar char="••"/>
          </a:pPr>
          <a:r>
            <a:rPr lang="pl-PL" sz="1600" kern="1200" dirty="0" smtClean="0"/>
            <a:t>podmioty lecznicze</a:t>
          </a:r>
          <a:r>
            <a:rPr lang="pl-PL" sz="1600" kern="1200" baseline="30000" dirty="0" smtClean="0"/>
            <a:t> </a:t>
          </a:r>
          <a:r>
            <a:rPr lang="pl-PL" sz="1600" kern="1200" dirty="0" smtClean="0"/>
            <a:t>wymienione w pkt 1-3, udzielające świadczeń zdrowotnych ze środków publicznych, z wyłączeniem podmiotów prowadzących lecznictwo uzdrowiskowe:</a:t>
          </a:r>
          <a:endParaRPr lang="pl-PL" sz="1600" kern="1200" dirty="0"/>
        </a:p>
        <a:p>
          <a:pPr marL="342900" lvl="2" indent="-171450" algn="just" defTabSz="711200">
            <a:lnSpc>
              <a:spcPct val="90000"/>
            </a:lnSpc>
            <a:spcBef>
              <a:spcPct val="0"/>
            </a:spcBef>
            <a:spcAft>
              <a:spcPct val="15000"/>
            </a:spcAft>
            <a:buChar char="••"/>
          </a:pPr>
          <a:r>
            <a:rPr lang="pl-PL" sz="1600" kern="1200" dirty="0" smtClean="0"/>
            <a:t>1. szpitale ogólnodostępne utworzone przez ministra lub centralny organ administracji rządowej, publiczną uczelnię medyczną lub publiczną uczelnię prowadzącą działalność dydaktyczną i badawczą w dziedzinie nauk medycznych</a:t>
          </a:r>
          <a:endParaRPr lang="pl-PL" sz="1600" kern="1200" dirty="0"/>
        </a:p>
        <a:p>
          <a:pPr marL="342900" lvl="2" indent="-171450" algn="l" defTabSz="711200">
            <a:lnSpc>
              <a:spcPct val="90000"/>
            </a:lnSpc>
            <a:spcBef>
              <a:spcPct val="0"/>
            </a:spcBef>
            <a:spcAft>
              <a:spcPct val="15000"/>
            </a:spcAft>
            <a:buChar char="••"/>
          </a:pPr>
          <a:r>
            <a:rPr lang="pl-PL" sz="1600" kern="1200" dirty="0" smtClean="0"/>
            <a:t>2. instytuty badawcze prowadzące badania naukowe i prace rozwojowe w dziedzinie nauk medycznych, uczestniczące w systemie ochrony zdrowia</a:t>
          </a:r>
          <a:endParaRPr lang="pl-PL" sz="1600" kern="1200" dirty="0"/>
        </a:p>
        <a:p>
          <a:pPr marL="342900" lvl="2" indent="-171450" algn="l" defTabSz="711200">
            <a:lnSpc>
              <a:spcPct val="90000"/>
            </a:lnSpc>
            <a:spcBef>
              <a:spcPct val="0"/>
            </a:spcBef>
            <a:spcAft>
              <a:spcPct val="15000"/>
            </a:spcAft>
            <a:buChar char="••"/>
          </a:pPr>
          <a:r>
            <a:rPr lang="pl-PL" sz="1600" kern="1200" dirty="0" smtClean="0"/>
            <a:t>3. przedsiębiorcy powstali z przekształcenia podmiotów leczniczych, o których mowa w pkt 1 i 2</a:t>
          </a:r>
          <a:endParaRPr lang="pl-PL" sz="1600" kern="1200" dirty="0"/>
        </a:p>
      </dsp:txBody>
      <dsp:txXfrm>
        <a:off x="0" y="47086"/>
        <a:ext cx="8446399" cy="5298057"/>
      </dsp:txXfrm>
    </dsp:sp>
    <dsp:sp modelId="{7FB06DAC-73A6-4609-B469-68E1DDD70223}">
      <dsp:nvSpPr>
        <dsp:cNvPr id="0" name=""/>
        <dsp:cNvSpPr/>
      </dsp:nvSpPr>
      <dsp:spPr>
        <a:xfrm>
          <a:off x="742970" y="290351"/>
          <a:ext cx="6960461" cy="59487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478" tIns="0" rIns="223478" bIns="0" numCol="1" spcCol="1270" anchor="ctr" anchorCtr="0">
          <a:noAutofit/>
        </a:bodyPr>
        <a:lstStyle/>
        <a:p>
          <a:pPr lvl="0" algn="l" defTabSz="711200" rtl="0">
            <a:lnSpc>
              <a:spcPct val="90000"/>
            </a:lnSpc>
            <a:spcBef>
              <a:spcPct val="0"/>
            </a:spcBef>
            <a:spcAft>
              <a:spcPct val="35000"/>
            </a:spcAft>
          </a:pPr>
          <a:r>
            <a:rPr lang="pl-PL" sz="1600" kern="1200" dirty="0" smtClean="0"/>
            <a:t>BENEFICJENCI</a:t>
          </a:r>
          <a:endParaRPr lang="pl-PL" sz="1600" kern="1200" dirty="0"/>
        </a:p>
      </dsp:txBody>
      <dsp:txXfrm>
        <a:off x="742970" y="290351"/>
        <a:ext cx="6960461" cy="5948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pl-PL"/>
          </a:p>
        </p:txBody>
      </p:sp>
      <p:sp>
        <p:nvSpPr>
          <p:cNvPr id="3" name="Symbol zastępczy daty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3388ED6-FBCF-41E9-856E-750AF552C9C1}" type="datetimeFigureOut">
              <a:rPr lang="pl-PL" smtClean="0"/>
              <a:pPr/>
              <a:t>2013-04-25</a:t>
            </a:fld>
            <a:endParaRPr lang="pl-PL"/>
          </a:p>
        </p:txBody>
      </p:sp>
      <p:sp>
        <p:nvSpPr>
          <p:cNvPr id="4" name="Symbol zastępczy stopki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pl-PL"/>
          </a:p>
        </p:txBody>
      </p:sp>
      <p:sp>
        <p:nvSpPr>
          <p:cNvPr id="5" name="Symbol zastępczy numeru slajdu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22C03EB-301B-43B2-8C6A-BC94412B32C7}" type="slidenum">
              <a:rPr lang="pl-PL" smtClean="0"/>
              <a:pPr/>
              <a:t>‹#›</a:t>
            </a:fld>
            <a:endParaRPr lang="pl-PL"/>
          </a:p>
        </p:txBody>
      </p:sp>
    </p:spTree>
    <p:extLst>
      <p:ext uri="{BB962C8B-B14F-4D97-AF65-F5344CB8AC3E}">
        <p14:creationId xmlns:p14="http://schemas.microsoft.com/office/powerpoint/2010/main" xmlns="" val="2465087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pl-PL"/>
          </a:p>
        </p:txBody>
      </p:sp>
      <p:sp>
        <p:nvSpPr>
          <p:cNvPr id="3" name="Symbol zastępczy daty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2FD4B92-6608-4299-B60D-84AFAD215E7B}" type="datetimeFigureOut">
              <a:rPr lang="pl-PL" smtClean="0"/>
              <a:pPr/>
              <a:t>2013-04-25</a:t>
            </a:fld>
            <a:endParaRPr lang="pl-PL"/>
          </a:p>
        </p:txBody>
      </p:sp>
      <p:sp>
        <p:nvSpPr>
          <p:cNvPr id="4" name="Symbol zastępczy obrazu slajd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pl-PL"/>
          </a:p>
        </p:txBody>
      </p:sp>
      <p:sp>
        <p:nvSpPr>
          <p:cNvPr id="5" name="Symbol zastępczy notatek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pl-PL"/>
          </a:p>
        </p:txBody>
      </p:sp>
      <p:sp>
        <p:nvSpPr>
          <p:cNvPr id="7" name="Symbol zastępczy numeru slajdu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BA7052C-7EF1-4502-8AAD-EADF3822F970}" type="slidenum">
              <a:rPr lang="pl-PL" smtClean="0"/>
              <a:pPr/>
              <a:t>‹#›</a:t>
            </a:fld>
            <a:endParaRPr lang="pl-PL"/>
          </a:p>
        </p:txBody>
      </p:sp>
    </p:spTree>
    <p:extLst>
      <p:ext uri="{BB962C8B-B14F-4D97-AF65-F5344CB8AC3E}">
        <p14:creationId xmlns:p14="http://schemas.microsoft.com/office/powerpoint/2010/main" xmlns="" val="384041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1. Aktywne włączenie jest według strategii Europa 2020 kluczowym czynnikiem prowadzącym do osiągnięcia unijnego celu w zakresie zmniejszenia ubóstwa i zapewnienia sprawiedliwego udziału w korzyściach ze wzrostu i zatrudnienia. Polegać ono powinno na zastosowaniu strategii łączących odpowiednie wsparcie finansowe dla rodzin o niskich dochodach, dostęp do rynku pracy, zwłaszcza dla osób żyjących na marginesie społeczeństwa oraz </a:t>
            </a:r>
            <a:r>
              <a:rPr lang="pl-PL" sz="1200" b="1" u="sng" dirty="0" smtClean="0"/>
              <a:t>wysokiej jakości usług, w tym usług zdrowotnych</a:t>
            </a:r>
            <a:endParaRPr lang="pl-PL" sz="1200" dirty="0" smtClean="0"/>
          </a:p>
          <a:p>
            <a:endParaRPr lang="pl-PL" dirty="0" smtClean="0"/>
          </a:p>
          <a:p>
            <a:r>
              <a:rPr lang="pl-PL" sz="1200" kern="1200" dirty="0" smtClean="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Investing in reducing health inequalities contributes to social cohesion and breaks the vicious spiral of poor health contributing to, and resulting from, poverty and exclusion</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More generally available statistical data60 seem to show that chronic conditions have an important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impact on several dimensions of social inclusion. Comparing to a healthy individual, the impact of</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diabetes type 2 for a 50-year old single man is significant. It represents almost 3 % of career lost (in</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terms of years of working life). It also has significant individual consequences, as it shortens the</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lifespan by 2.3 % and increases the chance of being at risk of poverty by more than 5%.</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stated in the 2013 AGS, ‘additional efforts are needed to ensure the effectiveness of social</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protection systems in countering the effects of the crisis, to promote social inclusion and to prevent</a:t>
            </a:r>
            <a:r>
              <a:rPr lang="pl-PL"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poverty’, including by providing broad access to affordable, high-quality health services.</a:t>
            </a:r>
            <a:r>
              <a:rPr lang="pl-PL"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Investments to reduce inequalities in health should therefore also make a positive contribution</a:t>
            </a:r>
            <a:r>
              <a:rPr lang="pl-PL"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towards reaching the Europe 2020 poverty and social exclusion target</a:t>
            </a:r>
            <a:r>
              <a:rPr lang="en-US" sz="1200" b="0" i="0" u="none" strike="noStrike" kern="1200" baseline="0" dirty="0" smtClean="0">
                <a:solidFill>
                  <a:schemeClr val="tx1"/>
                </a:solidFill>
                <a:latin typeface="+mn-lt"/>
                <a:ea typeface="+mn-ea"/>
                <a:cs typeface="+mn-cs"/>
              </a:rPr>
              <a:t>.</a:t>
            </a:r>
            <a:endParaRPr lang="pl-PL" sz="1200" b="0" i="0" u="none" strike="noStrike" kern="1200" baseline="0" dirty="0" smtClean="0">
              <a:solidFill>
                <a:schemeClr val="tx1"/>
              </a:solidFill>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on the effects of social transfers on the at-risk-of-poverty rate suggests that </a:t>
            </a:r>
            <a:r>
              <a:rPr lang="en-US" sz="1200" b="1" i="0" u="none" strike="noStrike" kern="1200" baseline="0" dirty="0" smtClean="0">
                <a:solidFill>
                  <a:schemeClr val="tx1"/>
                </a:solidFill>
                <a:latin typeface="+mn-lt"/>
                <a:ea typeface="+mn-ea"/>
                <a:cs typeface="+mn-cs"/>
              </a:rPr>
              <a:t>healthcare plays a</a:t>
            </a:r>
            <a:r>
              <a:rPr lang="pl-PL"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significant role in reducing the at-risk-of-poverty rate.</a:t>
            </a:r>
            <a:endParaRPr lang="pl-PL" sz="1200" b="1" i="0" u="none" strike="noStrike" kern="1200" baseline="0" dirty="0" smtClean="0">
              <a:solidFill>
                <a:schemeClr val="tx1"/>
              </a:solidFill>
              <a:latin typeface="+mn-lt"/>
              <a:ea typeface="+mn-ea"/>
              <a:cs typeface="+mn-cs"/>
            </a:endParaRPr>
          </a:p>
          <a:p>
            <a:endParaRPr lang="pl-PL"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i="0" u="none" strike="noStrike" kern="1200" baseline="0" dirty="0" smtClean="0">
                <a:solidFill>
                  <a:schemeClr val="tx1"/>
                </a:solidFill>
                <a:latin typeface="+mn-lt"/>
                <a:ea typeface="+mn-ea"/>
                <a:cs typeface="+mn-cs"/>
              </a:rPr>
              <a:t>3. </a:t>
            </a:r>
            <a:r>
              <a:rPr lang="pl-PL" sz="1200" dirty="0" smtClean="0"/>
              <a:t>Zdrowie zaliczane jest do podstawowych wskaźników wspólnych dla krajów członkowskich służących do pomiaru ubóstwa i wykluczenia </a:t>
            </a:r>
          </a:p>
          <a:p>
            <a:endParaRPr lang="en-US" sz="1200" b="0" i="0" u="none" strike="noStrike" kern="1200" baseline="0" dirty="0" smtClean="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1BA7052C-7EF1-4502-8AAD-EADF3822F970}" type="slidenum">
              <a:rPr lang="pl-PL" smtClean="0"/>
              <a:pPr/>
              <a:t>3</a:t>
            </a:fld>
            <a:endParaRPr lang="pl-PL"/>
          </a:p>
        </p:txBody>
      </p:sp>
    </p:spTree>
    <p:extLst>
      <p:ext uri="{BB962C8B-B14F-4D97-AF65-F5344CB8AC3E}">
        <p14:creationId xmlns:p14="http://schemas.microsoft.com/office/powerpoint/2010/main" xmlns="" val="117977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Jak podkreśla WHO, powszechny i równy dostęp do usług medycznych jest jednym z ważniejszych elementów zapewnienia zdrowia i warunków rozwoju społeczeństw . Natomiast nierówności społeczno-ekonomiczne w dostępie do ochrony zdrowia są jednym z przejawów wykluczenia społecznego i mogą istotnie przyczyniać się do kumulacji niekorzystnych czynników życiowych. Także raport OECD nt. usług publicznych podkreśla, że lepszy dostęp do specyficznych usług takich jak opieka zdrowotna, opieka nad dziećmi oraz nad osobami starszymi może przyczynić się do redukcji nierówności społecznych i tym samym zmniejszenia poziomu ubóstwa w różnych grupach społecznych .</a:t>
            </a:r>
          </a:p>
          <a:p>
            <a:r>
              <a:rPr lang="pl-PL" dirty="0" smtClean="0"/>
              <a:t>Według badania Eurostatu na temat wykluczenia społecznego w UE  wykluczenie społeczne może być wynikiem złego stanu zdrowia zarówno w obszarze ochrony zdrowia fizycznego, jak i psychicznego, nie pozwalając na pełne i aktywne uczestnictwo w życiu społecznym. Unia Europejska, dążąc do eliminacji ubóstwa i wykluczenia społecznego, zachęca państwa członkowskie do stosowania aktywnej polityki integracyjnej. Poprawa dostępu do dobrej jakości usług zdrowotnych stanowi jeden z trzech najważniejszych elementów tej strategii. Pozostałe elementy aktywnej integracji przewidują zagwarantowanie odpowiedniego wsparcia finansowego dla osób zagrożonych wykluczeniem społecznym, pomoc osobom zdolnym do pracy w zdobyciu i utrzymaniu zatrudnienia poprzez rynki pracy wspierające integrację społeczną, poprawa dostępu do dobrej jakości usług socjalnych, takich jak pomoc mieszkaniowa oraz opieka nad dziećmi. </a:t>
            </a:r>
          </a:p>
          <a:p>
            <a:endParaRPr lang="pl-PL" dirty="0"/>
          </a:p>
        </p:txBody>
      </p:sp>
      <p:sp>
        <p:nvSpPr>
          <p:cNvPr id="4" name="Symbol zastępczy numeru slajdu 3"/>
          <p:cNvSpPr>
            <a:spLocks noGrp="1"/>
          </p:cNvSpPr>
          <p:nvPr>
            <p:ph type="sldNum" sz="quarter" idx="10"/>
          </p:nvPr>
        </p:nvSpPr>
        <p:spPr/>
        <p:txBody>
          <a:bodyPr/>
          <a:lstStyle/>
          <a:p>
            <a:fld id="{1BA7052C-7EF1-4502-8AAD-EADF3822F970}" type="slidenum">
              <a:rPr lang="pl-PL" smtClean="0"/>
              <a:pPr/>
              <a:t>4</a:t>
            </a:fld>
            <a:endParaRPr lang="pl-PL"/>
          </a:p>
        </p:txBody>
      </p:sp>
    </p:spTree>
    <p:extLst>
      <p:ext uri="{BB962C8B-B14F-4D97-AF65-F5344CB8AC3E}">
        <p14:creationId xmlns:p14="http://schemas.microsoft.com/office/powerpoint/2010/main" xmlns="" val="194872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 najbliższych latach będziemy mieć do czynienia ze zjawiskiem starości demograficznej społeczeństwa (wg Organizacji Narodów Zjednoczonych występuje ona, gdy liczba osób powyżej 65 roku życia przekracza 7% populacji). </a:t>
            </a:r>
          </a:p>
          <a:p>
            <a:r>
              <a:rPr lang="pl-PL" dirty="0" smtClean="0"/>
              <a:t>Zmiany w liczbie i strukturze ludności Polski spowodowane są spadkiem współczynnika dzietności oraz zwiększaniem się długości trwania życia. </a:t>
            </a:r>
          </a:p>
          <a:p>
            <a:r>
              <a:rPr lang="pl-PL" dirty="0" smtClean="0"/>
              <a:t>W roku 1989 współczynnik dzietności spadł poniżej poziomu zastępowalności pokoleń tj. 2,1. Od roku 2003 obserwuje się umiarkowany wzrost współczynnika. </a:t>
            </a:r>
          </a:p>
          <a:p>
            <a:r>
              <a:rPr lang="pl-PL" dirty="0" smtClean="0"/>
              <a:t>Aktualne prognozy zmian demograficznych w Polsce zakładają wzrost współczynnika dzietności ogólnej od wartości 1,28 w roku 2010, do 1,36 w 2015 r. oraz 1,45 w 2035 r. – tj. około 272 tys. urodzeń żywych.  Jednak będzie to i tak zbyt mały wzrost, aby nastąpiła poprawa w zakresie zastępowalności pokoleń. </a:t>
            </a:r>
          </a:p>
          <a:p>
            <a:r>
              <a:rPr lang="pl-PL" dirty="0" smtClean="0"/>
              <a:t>Analiza wskaźnika oczekiwanej długości życia LE (life </a:t>
            </a:r>
            <a:r>
              <a:rPr lang="pl-PL" dirty="0" err="1" smtClean="0"/>
              <a:t>expectancy</a:t>
            </a:r>
            <a:r>
              <a:rPr lang="pl-PL" dirty="0" smtClean="0"/>
              <a:t>) w ostatnich latach wykazała, iż przeciętne trwanie życia w Polsce sukcesywnie wzrasta. W roku 2001 wskaźnik ten wyniósł 78,4 lat dla kobiet, a 70 lat dla mężczyzn. Natomiast w roku 2010 odpowiednio 80,7 lat i 72,1 lat. </a:t>
            </a:r>
          </a:p>
          <a:p>
            <a:r>
              <a:rPr lang="pl-PL" dirty="0" smtClean="0"/>
              <a:t>Szczególnie niepokojący jest trend zmniejszania się liczby lat przeżytych w zdrowiu (na podstawie współczynnika </a:t>
            </a:r>
            <a:r>
              <a:rPr lang="pl-PL" dirty="0" err="1" smtClean="0"/>
              <a:t>Healthy</a:t>
            </a:r>
            <a:r>
              <a:rPr lang="pl-PL" dirty="0" smtClean="0"/>
              <a:t> Life </a:t>
            </a:r>
            <a:r>
              <a:rPr lang="pl-PL" dirty="0" err="1" smtClean="0"/>
              <a:t>Years</a:t>
            </a:r>
            <a:r>
              <a:rPr lang="pl-PL" dirty="0" smtClean="0"/>
              <a:t>-HLY). W Polsce w 2002 r. kobiety przeżywały w zdrowiu 68,9 lat, a w 2009 r. wskaźnik ten zmniejszył się do 62,1. Podobną tendencję zaobserwowano w grupie mężczyzn - w roku 2002 r. w zdrowiu przeżywali oni 62,5 lat, a w 2009 r. już tylko 58,1 lat. </a:t>
            </a:r>
          </a:p>
          <a:p>
            <a:r>
              <a:rPr lang="pl-PL" dirty="0" smtClean="0"/>
              <a:t>W związku z prognozowanymi trendami osoby aktywne zawodowo będą w najbliższej przyszłości stanowić grupę mniej liczną i bardziej zaawansowaną wiekowo. Doprowadzi to do znaczących zmian na rynku pracy tj. wzrośnie liczba starszych pracowników, a zmniejszy się liczba osób wchodzących na rynek pracy.</a:t>
            </a:r>
          </a:p>
        </p:txBody>
      </p:sp>
      <p:sp>
        <p:nvSpPr>
          <p:cNvPr id="4" name="Symbol zastępczy numeru slajdu 3"/>
          <p:cNvSpPr>
            <a:spLocks noGrp="1"/>
          </p:cNvSpPr>
          <p:nvPr>
            <p:ph type="sldNum" sz="quarter" idx="10"/>
          </p:nvPr>
        </p:nvSpPr>
        <p:spPr/>
        <p:txBody>
          <a:bodyPr/>
          <a:lstStyle/>
          <a:p>
            <a:fld id="{1BA7052C-7EF1-4502-8AAD-EADF3822F970}" type="slidenum">
              <a:rPr lang="pl-PL" smtClean="0"/>
              <a:pPr/>
              <a:t>5</a:t>
            </a:fld>
            <a:endParaRPr lang="pl-PL"/>
          </a:p>
        </p:txBody>
      </p:sp>
    </p:spTree>
    <p:extLst>
      <p:ext uri="{BB962C8B-B14F-4D97-AF65-F5344CB8AC3E}">
        <p14:creationId xmlns:p14="http://schemas.microsoft.com/office/powerpoint/2010/main" xmlns="" val="399357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defRPr/>
            </a:pPr>
            <a:r>
              <a:rPr lang="pl-PL" dirty="0" smtClean="0"/>
              <a:t>Warunek ex-</a:t>
            </a:r>
            <a:r>
              <a:rPr lang="pl-PL" dirty="0" err="1" smtClean="0"/>
              <a:t>ante</a:t>
            </a:r>
            <a:r>
              <a:rPr lang="pl-PL" dirty="0" smtClean="0"/>
              <a:t> (9.3) może zostać spełniony poprzez istnienie krajowych lub regionalnych strategicznych ram polityki zdrowotnej w zakresie określonym w art. 168 TFUE, gwarantujących stabilność ekonomiczną według następujących kryteriów.</a:t>
            </a:r>
          </a:p>
          <a:p>
            <a:pPr>
              <a:defRPr/>
            </a:pPr>
            <a:r>
              <a:rPr lang="pl-PL" dirty="0" smtClean="0"/>
              <a:t>Gotowe są krajowe lub regionalne strategiczne ramy polityki zdrowotnej, które:</a:t>
            </a:r>
          </a:p>
          <a:p>
            <a:pPr>
              <a:defRPr/>
            </a:pPr>
            <a:r>
              <a:rPr lang="pl-PL" dirty="0" smtClean="0"/>
              <a:t>1.	zawierają skoordynowane środki poprawiające dostęp do świadczeń zdrowotnych;</a:t>
            </a:r>
          </a:p>
          <a:p>
            <a:pPr>
              <a:defRPr/>
            </a:pPr>
            <a:r>
              <a:rPr lang="pl-PL" dirty="0" smtClean="0"/>
              <a:t>2.	zawierają środki mające na celu stymulowanie efektywności w sektorze opieki zdrowotnej poprzez wprowadzanie modeli świadczenia usług i infrastruktury;</a:t>
            </a:r>
          </a:p>
          <a:p>
            <a:pPr>
              <a:defRPr/>
            </a:pPr>
            <a:r>
              <a:rPr lang="pl-PL" dirty="0" smtClean="0"/>
              <a:t>3.	obejmują system monitorowania i przeglądu;</a:t>
            </a:r>
          </a:p>
          <a:p>
            <a:pPr marL="232943" indent="-232943">
              <a:buFontTx/>
              <a:buAutoNum type="arabicPeriod" startAt="4"/>
              <a:defRPr/>
            </a:pPr>
            <a:r>
              <a:rPr lang="pl-PL" dirty="0" smtClean="0"/>
              <a:t>państwo członkowskie lub region przyjęły na zasadach orientacyjnych ramy określające środki budżetowe dostępne na opiekę zdrowotną oraz efektywną pod względem kosztów koncentrację środków przeznaczonych na priorytetowe potrzeby opieki zdrowotnej.</a:t>
            </a:r>
          </a:p>
          <a:p>
            <a:pPr marL="232943" indent="-232943">
              <a:buFontTx/>
              <a:buAutoNum type="arabicPeriod" startAt="4"/>
              <a:defRPr/>
            </a:pPr>
            <a:endParaRPr lang="pl-PL" dirty="0" smtClean="0"/>
          </a:p>
          <a:p>
            <a:pPr>
              <a:defRPr/>
            </a:pPr>
            <a:r>
              <a:rPr lang="pl-PL" dirty="0" smtClean="0"/>
              <a:t>Zagadnienia dotyczące zdrowia zostały ujęte w Długookresowej Strategii Rozwoju Kraju Polska 2030. Trzecia fala nowoczesności oraz </a:t>
            </a:r>
            <a:r>
              <a:rPr lang="pl-PL" dirty="0" err="1" smtClean="0"/>
              <a:t>Śśredniookresowej</a:t>
            </a:r>
            <a:r>
              <a:rPr lang="pl-PL" dirty="0" smtClean="0"/>
              <a:t> Strategii Rozwoju Kraju Polska 2020 (ŚSRK), dokumentach o charakterze kompleksowym i horyzontalnym określających podstawowe uwarunkowania, cele i kierunki rozwoju kraju w wymiarze społeczno-gospodarczym oraz w poszczególnych strategiach zintegrowanych, które mają charakter problemowy i służyć będą realizacji celów rozwojowych określonych w ŚSRK.  </a:t>
            </a:r>
          </a:p>
          <a:p>
            <a:pPr>
              <a:defRPr/>
            </a:pPr>
            <a:r>
              <a:rPr lang="pl-PL" dirty="0" smtClean="0"/>
              <a:t>Ogólne ramy strategiczne dotyczące zagadnienia zdrowia zostały zawarte w dwóch strategiach zintegrowanych tj. Strategii Rozwoju Kapitału Ludzkiego (SRKL) i Strategii Sprawne Państwo (SSP).</a:t>
            </a:r>
          </a:p>
        </p:txBody>
      </p:sp>
      <p:sp>
        <p:nvSpPr>
          <p:cNvPr id="4" name="Symbol zastępczy numeru slajdu 3"/>
          <p:cNvSpPr>
            <a:spLocks noGrp="1"/>
          </p:cNvSpPr>
          <p:nvPr>
            <p:ph type="sldNum" sz="quarter" idx="10"/>
          </p:nvPr>
        </p:nvSpPr>
        <p:spPr/>
        <p:txBody>
          <a:bodyPr/>
          <a:lstStyle/>
          <a:p>
            <a:fld id="{1BA7052C-7EF1-4502-8AAD-EADF3822F970}" type="slidenum">
              <a:rPr lang="pl-PL" smtClean="0"/>
              <a:pPr/>
              <a:t>10</a:t>
            </a:fld>
            <a:endParaRPr lang="pl-PL"/>
          </a:p>
        </p:txBody>
      </p:sp>
    </p:spTree>
    <p:extLst>
      <p:ext uri="{BB962C8B-B14F-4D97-AF65-F5344CB8AC3E}">
        <p14:creationId xmlns:p14="http://schemas.microsoft.com/office/powerpoint/2010/main" xmlns="" val="182777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BA7052C-7EF1-4502-8AAD-EADF3822F970}" type="slidenum">
              <a:rPr lang="pl-PL" smtClean="0"/>
              <a:pPr/>
              <a:t>13</a:t>
            </a:fld>
            <a:endParaRPr lang="pl-PL"/>
          </a:p>
        </p:txBody>
      </p:sp>
    </p:spTree>
    <p:extLst>
      <p:ext uri="{BB962C8B-B14F-4D97-AF65-F5344CB8AC3E}">
        <p14:creationId xmlns:p14="http://schemas.microsoft.com/office/powerpoint/2010/main" xmlns="" val="102656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Narodowy Program Zwalczania Chorób Nowotworowych- program wieloletni w rozumieniu art. 136 ust. 2 ustawy z dnia 27 sierpnia 2009 r. o finansach publicznych (Ustawa z dnia 1 lipca 2005 r. o ustanowieniu programu wieloletniego „Narodowy program zwalczania chorób nowotworowych" (Dz. U Nr 43, poz. 1200, z </a:t>
            </a:r>
            <a:r>
              <a:rPr lang="pl-PL" dirty="0" err="1" smtClean="0"/>
              <a:t>późn</a:t>
            </a:r>
            <a:r>
              <a:rPr lang="pl-PL" dirty="0" smtClean="0"/>
              <a:t>. zm.)). Celem programu jest zahamowanie wzrostu </a:t>
            </a:r>
            <a:r>
              <a:rPr lang="pl-PL" dirty="0" err="1" smtClean="0"/>
              <a:t>zachorowań</a:t>
            </a:r>
            <a:r>
              <a:rPr lang="pl-PL" dirty="0" smtClean="0"/>
              <a:t> na nowotwory złośliwe, osiągnięcie średnich europejskich wskaźników w zakresie wczesnego wykrywania nowotworów, osiągniecie średnich europejskich wskaźników skuteczności leczenia, stworzenie warunków do wykorzystania w praktyce onkologicznej postępu wiedzy o przyczynach i mechanizmach rozwoju nowotworów złośliwych, utworzenie systemu ciągłego monitorowania skuteczności zwalczania nowotworów w skali kraju i poszczególnych regionach kraju.</a:t>
            </a:r>
          </a:p>
          <a:p>
            <a:r>
              <a:rPr lang="pl-PL" dirty="0" smtClean="0"/>
              <a:t>Narodowy Program Ochrony Zdrowia Psychicznego - rozporządzenie Rady Ministrów z dnia 28 grudnia 2010 r. w sprawie Narodowego Programu Ochrony Zdrowia Psychicznego (Dz. U. z 2011 r. Nr 24, poz. 128). Program jest realizowany w latach 2011– 2015 Celem głównym Programu jest  promocja zdrowia psychicznego i zapobieganie zaburzeniom psychicznym;  zapewnienie osobom z zaburzeniami psychicznymi wielostronnej i powszechnie dostępnej opieki zdrowotnej oraz innych form opieki i pomocy niezbędnych do życia w środowisku rodzinnym i społecznym;  rozwój badań naukowych i systemu informacji z zakresu zdrowia psychicznego.</a:t>
            </a:r>
          </a:p>
          <a:p>
            <a:r>
              <a:rPr lang="pl-PL" dirty="0" smtClean="0"/>
              <a:t>Narodowy Program Wyrównywania Dostępności do Profilaktyki i Leczenia Chorób Układu Sercowo-Naczyniowego na lata 2013-2016 POLKARD program zdrowotny w rozumieniu art. 48 ustawy z dnia 27 sierpnia 2004 r. o świadczeniach opieki zdrowotnej finansowanych ze środków publicznych. Celem programu jest wsparcie działań na rzecz ograniczenia umieralności powodu chorób układu sercowo-naczyniowego w Polsce poprzez działania na rzecz wyrównywania dysproporcji w dostępie do wysokospecjalistycznych świadczeń zdrowotnych w zakresie kardiologii, kardiologii dziecięcej, kardiochirurgii i neurologii, rehabilitacji neurologicznej, chirurgii naczyniowej, uwarunkowanych bazą sprzętową. Efektem działań programu jest doposażenie i wymiana wyeksploatowanego sprzętu w jednostkach zajmujących się diagnostyką i leczeniem chorób układu krążenia oraz zwiększenie świadomości społeczeństwa o roli zdrowego trybu życia, dokonywane  w szczególności poprzez działania charakterze </a:t>
            </a:r>
            <a:r>
              <a:rPr lang="pl-PL" dirty="0" err="1" smtClean="0"/>
              <a:t>informacyjno</a:t>
            </a:r>
            <a:r>
              <a:rPr lang="pl-PL" dirty="0" smtClean="0"/>
              <a:t> – edukacyjnym.</a:t>
            </a:r>
          </a:p>
          <a:p>
            <a:r>
              <a:rPr lang="pl-PL" dirty="0" smtClean="0"/>
              <a:t>Narodowy Program Przeciwdziałania Chorobom Cywilizacyjnym: Moduł I Program zapobiegania nadwadze i otyłości oraz przewlekłym chorobom niezakaźnym poprzez poprawę żywienia i aktywności fizycznej na lata 2012-2014: program zdrowotny w rozumieniu art. 48 ustawy z dnia 27 sierpnia 2004 r. o świadczeniach opieki zdrowotnej finansowanych ze środków publicznych. Celem programu jest poprawa stanu odżywienia, sposobu żywienia, aktywności fizycznej oraz poziomu wiedzy o żywieniu i zdrowym stylu życia.</a:t>
            </a:r>
          </a:p>
          <a:p>
            <a:r>
              <a:rPr lang="pl-PL" dirty="0" smtClean="0"/>
              <a:t>Narodowy Program Rozwoju Medycyny Transplantacyjnej na lata 2011-2020 –program wieloletni w rozumieniu art. 136 ust. 2 ustawy z dnia 27 sierpnia 2009 r. o finansach publicznych. Celem programu jest zwiększenie w okresie realizacji Programu dostępności do leczenia przeszczepieniem narządu przez wzrost liczby przeszczepień narządów od zmarłych dawców o </a:t>
            </a:r>
            <a:r>
              <a:rPr lang="pl-PL" dirty="0" err="1" smtClean="0"/>
              <a:t>conajmniej</a:t>
            </a:r>
            <a:r>
              <a:rPr lang="pl-PL" dirty="0" smtClean="0"/>
              <a:t> 100 % do zakończenia Programu w stosunku do liczby tych przeszczepień w2009 r. zwiększenie w okresie realizacji Programu liczby potencjalnych </a:t>
            </a:r>
            <a:r>
              <a:rPr lang="pl-PL" dirty="0" err="1" smtClean="0"/>
              <a:t>niespokrewnionychdawców</a:t>
            </a:r>
            <a:r>
              <a:rPr lang="pl-PL" dirty="0" smtClean="0"/>
              <a:t> szpiku o co najmniej 300 % do zakończenia Programu w stosunku do liczby potencjalnych niespokrewnionych dawców szpiku w polskich rejestrach na koniec 2009 r. oraz rozwój publicznych i niepublicznych rejestrów </a:t>
            </a:r>
            <a:r>
              <a:rPr lang="pl-PL" dirty="0" err="1" smtClean="0"/>
              <a:t>niespokrewnionychdawców</a:t>
            </a:r>
            <a:r>
              <a:rPr lang="pl-PL" dirty="0" smtClean="0"/>
              <a:t> krwi pępowinowej; zwiększenie w okresie realizacji Programu liczby przeszczepień nerki od żywego dawcy o co najmniej 500 % do zakończenia Programu w stosunku do liczby tych przeszczepień w 2009 r., budowa systemu organizacyjnego koordynatorów pobierania i przeszczepiania komórek, tkanek i narządów we wszystkich zakładach opieki zdrowotnej spełniających warunki do pobierania narządów od zmarłych dawców; poprawa infrastruktury i unowocześnienie zakładów opieki zdrowotnej przeszczepiających narządy, komórki i tkanki, banków tkanek i komórek oraz medycznych laboratoriów diagnostycznych testujących komórki, tkanki lub narządy;</a:t>
            </a:r>
          </a:p>
          <a:p>
            <a:endParaRPr lang="pl-PL" dirty="0"/>
          </a:p>
        </p:txBody>
      </p:sp>
      <p:sp>
        <p:nvSpPr>
          <p:cNvPr id="4" name="Symbol zastępczy numeru slajdu 3"/>
          <p:cNvSpPr>
            <a:spLocks noGrp="1"/>
          </p:cNvSpPr>
          <p:nvPr>
            <p:ph type="sldNum" sz="quarter" idx="10"/>
          </p:nvPr>
        </p:nvSpPr>
        <p:spPr/>
        <p:txBody>
          <a:bodyPr/>
          <a:lstStyle/>
          <a:p>
            <a:fld id="{1BA7052C-7EF1-4502-8AAD-EADF3822F970}" type="slidenum">
              <a:rPr lang="pl-PL" smtClean="0"/>
              <a:pPr/>
              <a:t>16</a:t>
            </a:fld>
            <a:endParaRPr lang="pl-PL"/>
          </a:p>
        </p:txBody>
      </p:sp>
    </p:spTree>
    <p:extLst>
      <p:ext uri="{BB962C8B-B14F-4D97-AF65-F5344CB8AC3E}">
        <p14:creationId xmlns:p14="http://schemas.microsoft.com/office/powerpoint/2010/main" xmlns="" val="425757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Wsparcie ponadregionalnych podmiotów leczniczych udzielających świadczeń zdrowotnych ze środków publicznych, z wyłączeniem podmiotów prowadzących lecznictwo uzdrowiskowe:</a:t>
            </a:r>
          </a:p>
          <a:p>
            <a:r>
              <a:rPr lang="pl-PL" dirty="0" smtClean="0"/>
              <a:t>1.	szpitale ogólnodostępne utworzone przez ministra lub centralny organ administracji rządowej, publiczną uczelnię medyczną lub publiczną uczelnię prowadzącą działalność dydaktyczną i badawczą w dziedzinie nauk medycznych</a:t>
            </a:r>
          </a:p>
          <a:p>
            <a:r>
              <a:rPr lang="pl-PL" dirty="0" smtClean="0"/>
              <a:t>2.	instytuty badawcze prowadzące badania naukowe i prace rozwojowe w dziedzinie nauk medycznych, uczestniczące w systemie ochrony zdrowia</a:t>
            </a:r>
          </a:p>
          <a:p>
            <a:r>
              <a:rPr lang="pl-PL" dirty="0" smtClean="0"/>
              <a:t>3.	przedsiębiorcy powstali z przekształcenia podmiotów leczniczych, o których mowa w pkt 1 i 2</a:t>
            </a:r>
          </a:p>
        </p:txBody>
      </p:sp>
      <p:sp>
        <p:nvSpPr>
          <p:cNvPr id="4" name="Symbol zastępczy numeru slajdu 3"/>
          <p:cNvSpPr>
            <a:spLocks noGrp="1"/>
          </p:cNvSpPr>
          <p:nvPr>
            <p:ph type="sldNum" sz="quarter" idx="10"/>
          </p:nvPr>
        </p:nvSpPr>
        <p:spPr/>
        <p:txBody>
          <a:bodyPr/>
          <a:lstStyle/>
          <a:p>
            <a:fld id="{1BA7052C-7EF1-4502-8AAD-EADF3822F970}" type="slidenum">
              <a:rPr lang="pl-PL" smtClean="0"/>
              <a:pPr/>
              <a:t>19</a:t>
            </a:fld>
            <a:endParaRPr lang="pl-PL"/>
          </a:p>
        </p:txBody>
      </p:sp>
    </p:spTree>
    <p:extLst>
      <p:ext uri="{BB962C8B-B14F-4D97-AF65-F5344CB8AC3E}">
        <p14:creationId xmlns:p14="http://schemas.microsoft.com/office/powerpoint/2010/main" xmlns="" val="328981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smtClean="0"/>
          </a:p>
        </p:txBody>
      </p:sp>
      <p:sp>
        <p:nvSpPr>
          <p:cNvPr id="4" name="Symbol zastępczy numeru slajdu 3"/>
          <p:cNvSpPr>
            <a:spLocks noGrp="1"/>
          </p:cNvSpPr>
          <p:nvPr>
            <p:ph type="sldNum" sz="quarter" idx="10"/>
          </p:nvPr>
        </p:nvSpPr>
        <p:spPr/>
        <p:txBody>
          <a:bodyPr/>
          <a:lstStyle/>
          <a:p>
            <a:fld id="{1BA7052C-7EF1-4502-8AAD-EADF3822F970}" type="slidenum">
              <a:rPr lang="pl-PL" smtClean="0"/>
              <a:pPr/>
              <a:t>20</a:t>
            </a:fld>
            <a:endParaRPr lang="pl-PL"/>
          </a:p>
        </p:txBody>
      </p:sp>
    </p:spTree>
    <p:extLst>
      <p:ext uri="{BB962C8B-B14F-4D97-AF65-F5344CB8AC3E}">
        <p14:creationId xmlns:p14="http://schemas.microsoft.com/office/powerpoint/2010/main" xmlns="" val="328981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A15E9AE-BDCF-4EE0-A5D3-8105C241E941}" type="datetime1">
              <a:rPr lang="pl-PL" smtClean="0"/>
              <a:pPr/>
              <a:t>2013-04-25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333692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F8FD043-B499-490E-9E0B-797F9C439766}" type="datetime1">
              <a:rPr lang="pl-PL" smtClean="0"/>
              <a:pPr/>
              <a:t>2013-04-25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113238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36BB9AB-0F0F-4FDC-AEED-10E232D10AD5}" type="datetime1">
              <a:rPr lang="pl-PL" smtClean="0"/>
              <a:pPr/>
              <a:t>2013-04-25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102673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5139D78-D478-423C-B262-84E4048E5BC8}" type="datetime1">
              <a:rPr lang="pl-PL" smtClean="0"/>
              <a:pPr/>
              <a:t>2013-04-25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424584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EDF1ACE-2C65-4153-B2C4-F0FA499D541F}" type="datetime1">
              <a:rPr lang="pl-PL" smtClean="0"/>
              <a:pPr/>
              <a:t>2013-04-25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123521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97113F2-5E21-48BF-A0D4-DE979DA46937}" type="datetime1">
              <a:rPr lang="pl-PL" smtClean="0"/>
              <a:pPr/>
              <a:t>2013-04-25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343789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91D614E-AD38-4FD9-9472-500D3DA5CEA7}" type="datetime1">
              <a:rPr lang="pl-PL" smtClean="0"/>
              <a:pPr/>
              <a:t>2013-04-25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375524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9DA67E2-E8D7-4DC6-AAAD-AEEC780C82E8}" type="datetime1">
              <a:rPr lang="pl-PL" smtClean="0"/>
              <a:pPr/>
              <a:t>2013-04-25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231926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F739701-B1F4-40BA-8548-C89928EBD2F0}" type="datetime1">
              <a:rPr lang="pl-PL" smtClean="0"/>
              <a:pPr/>
              <a:t>2013-04-25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189695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2826D76-EAED-43DD-8D80-076AFD078898}" type="datetime1">
              <a:rPr lang="pl-PL" smtClean="0"/>
              <a:pPr/>
              <a:t>2013-04-25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387576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F219409-0B76-42F9-A0E3-D1634C7C9387}" type="datetime1">
              <a:rPr lang="pl-PL" smtClean="0"/>
              <a:pPr/>
              <a:t>2013-04-25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396867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A45A1-C46D-414B-BF48-07EA172C93E2}" type="datetime1">
              <a:rPr lang="pl-PL" smtClean="0"/>
              <a:pPr/>
              <a:t>2013-04-25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638E2-AD24-4AF1-A97F-7F4F80E01B05}" type="slidenum">
              <a:rPr lang="pl-PL" smtClean="0"/>
              <a:pPr/>
              <a:t>‹#›</a:t>
            </a:fld>
            <a:endParaRPr lang="pl-PL"/>
          </a:p>
        </p:txBody>
      </p:sp>
    </p:spTree>
    <p:extLst>
      <p:ext uri="{BB962C8B-B14F-4D97-AF65-F5344CB8AC3E}">
        <p14:creationId xmlns:p14="http://schemas.microsoft.com/office/powerpoint/2010/main" xmlns="" val="899595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jpeg"/><Relationship Id="rId7" Type="http://schemas.openxmlformats.org/officeDocument/2006/relationships/diagramQuickStyle" Target="../diagrams/quickStyle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5.png"/><Relationship Id="rId4" Type="http://schemas.openxmlformats.org/officeDocument/2006/relationships/image" Target="../media/image4.jpe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jpeg"/><Relationship Id="rId7" Type="http://schemas.openxmlformats.org/officeDocument/2006/relationships/diagramQuickStyle" Target="../diagrams/quickStyle7.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2.jpeg"/><Relationship Id="rId4" Type="http://schemas.openxmlformats.org/officeDocument/2006/relationships/image" Target="../media/image4.jpeg"/><Relationship Id="rId9" Type="http://schemas.microsoft.com/office/2007/relationships/diagramDrawing" Target="../diagrams/drawing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5.png"/><Relationship Id="rId7" Type="http://schemas.openxmlformats.org/officeDocument/2006/relationships/diagramLayout" Target="../diagrams/layout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8.xml"/><Relationship Id="rId11" Type="http://schemas.openxmlformats.org/officeDocument/2006/relationships/image" Target="../media/image2.jpeg"/><Relationship Id="rId5" Type="http://schemas.openxmlformats.org/officeDocument/2006/relationships/image" Target="../media/image4.jpeg"/><Relationship Id="rId10" Type="http://schemas.microsoft.com/office/2007/relationships/diagramDrawing" Target="../diagrams/drawing8.xml"/><Relationship Id="rId4" Type="http://schemas.openxmlformats.org/officeDocument/2006/relationships/image" Target="../media/image3.jpeg"/><Relationship Id="rId9" Type="http://schemas.openxmlformats.org/officeDocument/2006/relationships/diagramColors" Target="../diagrams/colors8.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jpeg"/><Relationship Id="rId7" Type="http://schemas.openxmlformats.org/officeDocument/2006/relationships/diagramQuickStyle" Target="../diagrams/quickStyle9.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2.jpeg"/><Relationship Id="rId4" Type="http://schemas.openxmlformats.org/officeDocument/2006/relationships/image" Target="../media/image4.jpeg"/><Relationship Id="rId9" Type="http://schemas.microsoft.com/office/2007/relationships/diagramDrawing" Target="../diagrams/drawing9.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3.jpeg"/><Relationship Id="rId7" Type="http://schemas.openxmlformats.org/officeDocument/2006/relationships/diagramLayout" Target="../diagrams/layout10.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Data" Target="../diagrams/data10.xml"/><Relationship Id="rId5" Type="http://schemas.openxmlformats.org/officeDocument/2006/relationships/image" Target="../media/image5.png"/><Relationship Id="rId10" Type="http://schemas.microsoft.com/office/2007/relationships/diagramDrawing" Target="../diagrams/drawing10.xml"/><Relationship Id="rId4" Type="http://schemas.openxmlformats.org/officeDocument/2006/relationships/image" Target="../media/image4.jpeg"/><Relationship Id="rId9" Type="http://schemas.openxmlformats.org/officeDocument/2006/relationships/diagramColors" Target="../diagrams/colors1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2.jpeg"/><Relationship Id="rId7" Type="http://schemas.openxmlformats.org/officeDocument/2006/relationships/diagramData" Target="../diagrams/data1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11.xml"/><Relationship Id="rId5" Type="http://schemas.openxmlformats.org/officeDocument/2006/relationships/image" Target="../media/image4.jpeg"/><Relationship Id="rId10" Type="http://schemas.openxmlformats.org/officeDocument/2006/relationships/diagramColors" Target="../diagrams/colors11.xml"/><Relationship Id="rId4" Type="http://schemas.openxmlformats.org/officeDocument/2006/relationships/image" Target="../media/image3.jpeg"/><Relationship Id="rId9"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3.jpeg"/><Relationship Id="rId7" Type="http://schemas.openxmlformats.org/officeDocument/2006/relationships/diagramLayout" Target="../diagrams/layout1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Data" Target="../diagrams/data12.xml"/><Relationship Id="rId5" Type="http://schemas.openxmlformats.org/officeDocument/2006/relationships/image" Target="../media/image5.png"/><Relationship Id="rId10" Type="http://schemas.microsoft.com/office/2007/relationships/diagramDrawing" Target="../diagrams/drawing12.xml"/><Relationship Id="rId4" Type="http://schemas.openxmlformats.org/officeDocument/2006/relationships/image" Target="../media/image4.jpeg"/><Relationship Id="rId9" Type="http://schemas.openxmlformats.org/officeDocument/2006/relationships/diagramColors" Target="../diagrams/colors12.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3.jpeg"/><Relationship Id="rId7" Type="http://schemas.openxmlformats.org/officeDocument/2006/relationships/diagramLayout" Target="../diagrams/layout1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Data" Target="../diagrams/data13.xml"/><Relationship Id="rId5" Type="http://schemas.openxmlformats.org/officeDocument/2006/relationships/image" Target="../media/image5.png"/><Relationship Id="rId10" Type="http://schemas.microsoft.com/office/2007/relationships/diagramDrawing" Target="../diagrams/drawing13.xml"/><Relationship Id="rId4" Type="http://schemas.openxmlformats.org/officeDocument/2006/relationships/image" Target="../media/image4.jpeg"/><Relationship Id="rId9" Type="http://schemas.openxmlformats.org/officeDocument/2006/relationships/diagramColors" Target="../diagrams/colors1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image" Target="../media/image2.jpeg"/><Relationship Id="rId7" Type="http://schemas.openxmlformats.org/officeDocument/2006/relationships/diagramData" Target="../diagrams/data1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14.xml"/><Relationship Id="rId5" Type="http://schemas.openxmlformats.org/officeDocument/2006/relationships/image" Target="../media/image4.jpeg"/><Relationship Id="rId10" Type="http://schemas.openxmlformats.org/officeDocument/2006/relationships/diagramColors" Target="../diagrams/colors14.xml"/><Relationship Id="rId4" Type="http://schemas.openxmlformats.org/officeDocument/2006/relationships/image" Target="../media/image3.jpeg"/><Relationship Id="rId9"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zdrowie.gov.pl/"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jpeg"/><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jpeg"/><Relationship Id="rId10" Type="http://schemas.openxmlformats.org/officeDocument/2006/relationships/diagramColors" Target="../diagrams/colors2.xml"/><Relationship Id="rId4" Type="http://schemas.openxmlformats.org/officeDocument/2006/relationships/image" Target="../media/image3.jpe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jpeg"/><Relationship Id="rId7"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3.xml"/><Relationship Id="rId5" Type="http://schemas.openxmlformats.org/officeDocument/2006/relationships/image" Target="../media/image4.jpeg"/><Relationship Id="rId10" Type="http://schemas.openxmlformats.org/officeDocument/2006/relationships/diagramColors" Target="../diagrams/colors3.xml"/><Relationship Id="rId4" Type="http://schemas.openxmlformats.org/officeDocument/2006/relationships/image" Target="../media/image3.jpeg"/><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jpeg"/><Relationship Id="rId7" Type="http://schemas.openxmlformats.org/officeDocument/2006/relationships/diagramLayout" Target="../diagrams/layout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5.png"/><Relationship Id="rId10" Type="http://schemas.microsoft.com/office/2007/relationships/diagramDrawing" Target="../diagrams/drawing4.xml"/><Relationship Id="rId4" Type="http://schemas.openxmlformats.org/officeDocument/2006/relationships/image" Target="../media/image4.jpeg"/><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jpeg"/><Relationship Id="rId7" Type="http://schemas.openxmlformats.org/officeDocument/2006/relationships/diagramLayout" Target="../diagrams/layout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Data" Target="../diagrams/data5.xml"/><Relationship Id="rId5" Type="http://schemas.openxmlformats.org/officeDocument/2006/relationships/image" Target="../media/image5.png"/><Relationship Id="rId10" Type="http://schemas.microsoft.com/office/2007/relationships/diagramDrawing" Target="../diagrams/drawing5.xml"/><Relationship Id="rId4" Type="http://schemas.openxmlformats.org/officeDocument/2006/relationships/image" Target="../media/image4.jpeg"/><Relationship Id="rId9"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3" cstate="print"/>
          <a:srcRect/>
          <a:stretch>
            <a:fillRect/>
          </a:stretch>
        </p:blipFill>
        <p:spPr bwMode="auto">
          <a:xfrm>
            <a:off x="0" y="1628800"/>
            <a:ext cx="9144000" cy="3573016"/>
          </a:xfrm>
          <a:prstGeom prst="rect">
            <a:avLst/>
          </a:prstGeom>
          <a:noFill/>
          <a:ln w="9525">
            <a:noFill/>
            <a:miter lim="800000"/>
            <a:headEnd/>
            <a:tailEnd/>
          </a:ln>
        </p:spPr>
      </p:pic>
      <p:sp>
        <p:nvSpPr>
          <p:cNvPr id="3" name="Podtytuł 2"/>
          <p:cNvSpPr>
            <a:spLocks noGrp="1"/>
          </p:cNvSpPr>
          <p:nvPr>
            <p:ph type="subTitle" idx="1"/>
          </p:nvPr>
        </p:nvSpPr>
        <p:spPr>
          <a:xfrm>
            <a:off x="395536" y="1916832"/>
            <a:ext cx="7344816" cy="1872208"/>
          </a:xfrm>
        </p:spPr>
        <p:txBody>
          <a:bodyPr/>
          <a:lstStyle/>
          <a:p>
            <a:r>
              <a:rPr lang="pl-PL" dirty="0" smtClean="0">
                <a:solidFill>
                  <a:schemeClr val="bg1"/>
                </a:solidFill>
              </a:rPr>
              <a:t>EFRR na rzecz ochrony zdrowia </a:t>
            </a:r>
            <a:br>
              <a:rPr lang="pl-PL" dirty="0" smtClean="0">
                <a:solidFill>
                  <a:schemeClr val="bg1"/>
                </a:solidFill>
              </a:rPr>
            </a:br>
            <a:r>
              <a:rPr lang="pl-PL" dirty="0" smtClean="0">
                <a:solidFill>
                  <a:schemeClr val="bg1"/>
                </a:solidFill>
              </a:rPr>
              <a:t>w ramach </a:t>
            </a:r>
            <a:br>
              <a:rPr lang="pl-PL" dirty="0" smtClean="0">
                <a:solidFill>
                  <a:schemeClr val="bg1"/>
                </a:solidFill>
              </a:rPr>
            </a:br>
            <a:r>
              <a:rPr lang="pl-PL" dirty="0" smtClean="0">
                <a:solidFill>
                  <a:schemeClr val="bg1"/>
                </a:solidFill>
              </a:rPr>
              <a:t>WRF 2014 -2020 (CT 9)</a:t>
            </a:r>
            <a:endParaRPr lang="pl-PL" dirty="0">
              <a:solidFill>
                <a:schemeClr val="bg1"/>
              </a:solidFill>
            </a:endParaRPr>
          </a:p>
        </p:txBody>
      </p:sp>
      <p:pic>
        <p:nvPicPr>
          <p:cNvPr id="5" name="Picture 5" descr="symbol_POIS_NS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146" name="Obiekt 6"/>
          <p:cNvGraphicFramePr>
            <a:graphicFrameLocks noChangeAspect="1"/>
          </p:cNvGraphicFramePr>
          <p:nvPr/>
        </p:nvGraphicFramePr>
        <p:xfrm>
          <a:off x="539552" y="404664"/>
          <a:ext cx="8137525" cy="793750"/>
        </p:xfrm>
        <a:graphic>
          <a:graphicData uri="http://schemas.openxmlformats.org/presentationml/2006/ole">
            <p:oleObj spid="_x0000_s6179" name="Image" r:id="rId6" imgW="20342857" imgH="1980952" progId="">
              <p:embed/>
            </p:oleObj>
          </a:graphicData>
        </a:graphic>
      </p:graphicFrame>
      <p:pic>
        <p:nvPicPr>
          <p:cNvPr id="9" name="Picture 4"/>
          <p:cNvPicPr>
            <a:picLocks noChangeAspect="1" noChangeArrowheads="1"/>
          </p:cNvPicPr>
          <p:nvPr/>
        </p:nvPicPr>
        <p:blipFill>
          <a:blip r:embed="rId7" cstate="print"/>
          <a:srcRect l="42755" r="40706"/>
          <a:stretch>
            <a:fillRect/>
          </a:stretch>
        </p:blipFill>
        <p:spPr bwMode="auto">
          <a:xfrm>
            <a:off x="3851920" y="6097587"/>
            <a:ext cx="1152525" cy="760413"/>
          </a:xfrm>
          <a:prstGeom prst="rect">
            <a:avLst/>
          </a:prstGeom>
          <a:noFill/>
          <a:ln w="9525">
            <a:noFill/>
            <a:miter lim="800000"/>
            <a:headEnd/>
            <a:tailEnd/>
          </a:ln>
        </p:spPr>
      </p:pic>
      <p:sp>
        <p:nvSpPr>
          <p:cNvPr id="10" name="pole tekstowe 9"/>
          <p:cNvSpPr txBox="1"/>
          <p:nvPr/>
        </p:nvSpPr>
        <p:spPr>
          <a:xfrm>
            <a:off x="4788024" y="3933056"/>
            <a:ext cx="4140968" cy="1200329"/>
          </a:xfrm>
          <a:prstGeom prst="rect">
            <a:avLst/>
          </a:prstGeom>
          <a:noFill/>
        </p:spPr>
        <p:txBody>
          <a:bodyPr wrap="square" rtlCol="0">
            <a:spAutoFit/>
          </a:bodyPr>
          <a:lstStyle/>
          <a:p>
            <a:r>
              <a:rPr lang="pl-PL" b="1" dirty="0" smtClean="0"/>
              <a:t>Agnieszka </a:t>
            </a:r>
            <a:r>
              <a:rPr lang="pl-PL" b="1" dirty="0" err="1" smtClean="0"/>
              <a:t>Kister</a:t>
            </a:r>
            <a:endParaRPr lang="pl-PL" b="1" dirty="0" smtClean="0"/>
          </a:p>
          <a:p>
            <a:r>
              <a:rPr lang="pl-PL" dirty="0" smtClean="0"/>
              <a:t>Zastępca Dyrektora</a:t>
            </a:r>
          </a:p>
          <a:p>
            <a:r>
              <a:rPr lang="pl-PL" dirty="0" smtClean="0"/>
              <a:t>Departament Funduszy Europejskich</a:t>
            </a:r>
          </a:p>
          <a:p>
            <a:r>
              <a:rPr lang="pl-PL" dirty="0" smtClean="0"/>
              <a:t>Ministerstwo Zdrowia</a:t>
            </a:r>
          </a:p>
        </p:txBody>
      </p:sp>
      <p:sp>
        <p:nvSpPr>
          <p:cNvPr id="2" name="Symbol zastępczy numeru slajdu 1"/>
          <p:cNvSpPr>
            <a:spLocks noGrp="1"/>
          </p:cNvSpPr>
          <p:nvPr>
            <p:ph type="sldNum" sz="quarter" idx="12"/>
          </p:nvPr>
        </p:nvSpPr>
        <p:spPr/>
        <p:txBody>
          <a:bodyPr/>
          <a:lstStyle/>
          <a:p>
            <a:fld id="{378638E2-AD24-4AF1-A97F-7F4F80E01B05}" type="slidenum">
              <a:rPr lang="pl-PL" smtClean="0"/>
              <a:pPr/>
              <a:t>1</a:t>
            </a:fld>
            <a:endParaRPr lang="pl-PL"/>
          </a:p>
        </p:txBody>
      </p:sp>
    </p:spTree>
    <p:extLst>
      <p:ext uri="{BB962C8B-B14F-4D97-AF65-F5344CB8AC3E}">
        <p14:creationId xmlns:p14="http://schemas.microsoft.com/office/powerpoint/2010/main" xmlns="" val="297318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3" cstate="print"/>
          <a:srcRect/>
          <a:stretch>
            <a:fillRect/>
          </a:stretch>
        </p:blipFill>
        <p:spPr bwMode="auto">
          <a:xfrm>
            <a:off x="0" y="332656"/>
            <a:ext cx="9144000" cy="864096"/>
          </a:xfrm>
          <a:prstGeom prst="rect">
            <a:avLst/>
          </a:prstGeom>
          <a:noFill/>
          <a:ln w="9525">
            <a:noFill/>
            <a:miter lim="800000"/>
            <a:headEnd/>
            <a:tailEnd/>
          </a:ln>
        </p:spPr>
      </p:pic>
      <p:sp>
        <p:nvSpPr>
          <p:cNvPr id="2" name="Tytuł 1"/>
          <p:cNvSpPr>
            <a:spLocks noGrp="1"/>
          </p:cNvSpPr>
          <p:nvPr>
            <p:ph type="ctrTitle"/>
          </p:nvPr>
        </p:nvSpPr>
        <p:spPr>
          <a:xfrm>
            <a:off x="179512" y="332657"/>
            <a:ext cx="8712968" cy="864096"/>
          </a:xfrm>
        </p:spPr>
        <p:txBody>
          <a:bodyPr>
            <a:normAutofit/>
          </a:bodyPr>
          <a:lstStyle/>
          <a:p>
            <a:pPr algn="l"/>
            <a:r>
              <a:rPr lang="pl-PL" sz="3200" i="1" dirty="0" smtClean="0">
                <a:solidFill>
                  <a:schemeClr val="bg1"/>
                </a:solidFill>
              </a:rPr>
              <a:t>V. Warunkowość ex-</a:t>
            </a:r>
            <a:r>
              <a:rPr lang="pl-PL" sz="3200" i="1" dirty="0" err="1" smtClean="0">
                <a:solidFill>
                  <a:schemeClr val="bg1"/>
                </a:solidFill>
              </a:rPr>
              <a:t>ante</a:t>
            </a:r>
            <a:endParaRPr lang="pl-PL" sz="3200" i="1" dirty="0">
              <a:solidFill>
                <a:schemeClr val="bg1"/>
              </a:solidFill>
            </a:endParaRPr>
          </a:p>
        </p:txBody>
      </p:sp>
      <p:pic>
        <p:nvPicPr>
          <p:cNvPr id="5" name="Picture 5" descr="symbol_POIS_NS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6" cstate="print"/>
          <a:srcRect l="42755" r="40706"/>
          <a:stretch>
            <a:fillRect/>
          </a:stretch>
        </p:blipFill>
        <p:spPr bwMode="auto">
          <a:xfrm>
            <a:off x="3851920" y="6097587"/>
            <a:ext cx="1152525" cy="760413"/>
          </a:xfrm>
          <a:prstGeom prst="rect">
            <a:avLst/>
          </a:prstGeom>
          <a:noFill/>
          <a:ln w="9525">
            <a:noFill/>
            <a:miter lim="800000"/>
            <a:headEnd/>
            <a:tailEnd/>
          </a:ln>
        </p:spPr>
      </p:pic>
      <p:sp>
        <p:nvSpPr>
          <p:cNvPr id="3" name="Prostokąt 2"/>
          <p:cNvSpPr/>
          <p:nvPr/>
        </p:nvSpPr>
        <p:spPr>
          <a:xfrm>
            <a:off x="971600" y="1772816"/>
            <a:ext cx="7200800" cy="3477875"/>
          </a:xfrm>
          <a:prstGeom prst="rect">
            <a:avLst/>
          </a:prstGeom>
        </p:spPr>
        <p:txBody>
          <a:bodyPr wrap="square">
            <a:spAutoFit/>
          </a:bodyPr>
          <a:lstStyle/>
          <a:p>
            <a:pPr algn="just">
              <a:spcBef>
                <a:spcPct val="20000"/>
              </a:spcBef>
              <a:buClr>
                <a:srgbClr val="008AC8"/>
              </a:buClr>
            </a:pPr>
            <a:r>
              <a:rPr lang="pl-PL" sz="2000" dirty="0"/>
              <a:t>Dla CT 9, PI 9.1 spełniony musi zostać warunek ex-</a:t>
            </a:r>
            <a:r>
              <a:rPr lang="pl-PL" sz="2000" dirty="0" err="1"/>
              <a:t>ante</a:t>
            </a:r>
            <a:r>
              <a:rPr lang="pl-PL" sz="2000" dirty="0"/>
              <a:t> 9.3. </a:t>
            </a:r>
          </a:p>
          <a:p>
            <a:pPr algn="just">
              <a:spcBef>
                <a:spcPct val="20000"/>
              </a:spcBef>
              <a:buClr>
                <a:srgbClr val="008AC8"/>
              </a:buClr>
            </a:pPr>
            <a:endParaRPr lang="pl-PL" sz="2000" dirty="0" smtClean="0"/>
          </a:p>
          <a:p>
            <a:pPr algn="just">
              <a:spcBef>
                <a:spcPct val="20000"/>
              </a:spcBef>
              <a:buClr>
                <a:srgbClr val="008AC8"/>
              </a:buClr>
            </a:pPr>
            <a:r>
              <a:rPr lang="pl-PL" sz="2000" dirty="0" smtClean="0"/>
              <a:t>W </a:t>
            </a:r>
            <a:r>
              <a:rPr lang="pl-PL" sz="2000" dirty="0"/>
              <a:t>odniesieniu do zdrowia: </a:t>
            </a:r>
          </a:p>
          <a:p>
            <a:pPr algn="just">
              <a:spcBef>
                <a:spcPct val="20000"/>
              </a:spcBef>
              <a:buClr>
                <a:srgbClr val="008AC8"/>
              </a:buClr>
            </a:pPr>
            <a:r>
              <a:rPr lang="pl-PL" sz="2000" dirty="0"/>
              <a:t>Istnienie krajowych lub regionalnych strategicznych ram polityki zdrowotnej w zakresie określonym w art. 168 TFUE, gwarantujących stabilność ekonomiczną</a:t>
            </a:r>
          </a:p>
          <a:p>
            <a:pPr algn="just">
              <a:spcBef>
                <a:spcPct val="20000"/>
              </a:spcBef>
              <a:buClr>
                <a:srgbClr val="008AC8"/>
              </a:buClr>
            </a:pPr>
            <a:endParaRPr lang="pl-PL" sz="2000" dirty="0"/>
          </a:p>
          <a:p>
            <a:pPr algn="just">
              <a:spcBef>
                <a:spcPct val="20000"/>
              </a:spcBef>
              <a:buClr>
                <a:srgbClr val="008AC8"/>
              </a:buClr>
            </a:pPr>
            <a:r>
              <a:rPr lang="pl-PL" sz="2000" b="1" dirty="0"/>
              <a:t>„Krajowy Program Przeciwdziałania Ubóstwu i Wykluczeniu Społecznemu 2020”</a:t>
            </a:r>
            <a:r>
              <a:rPr lang="pl-PL" sz="2000" dirty="0"/>
              <a:t>  - dokument wykonawczy do Strategii Kapitału Ludzkiego</a:t>
            </a:r>
          </a:p>
        </p:txBody>
      </p:sp>
      <p:sp>
        <p:nvSpPr>
          <p:cNvPr id="7" name="Symbol zastępczy numeru slajdu 6"/>
          <p:cNvSpPr>
            <a:spLocks noGrp="1"/>
          </p:cNvSpPr>
          <p:nvPr>
            <p:ph type="sldNum" sz="quarter" idx="12"/>
          </p:nvPr>
        </p:nvSpPr>
        <p:spPr/>
        <p:txBody>
          <a:bodyPr/>
          <a:lstStyle/>
          <a:p>
            <a:fld id="{378638E2-AD24-4AF1-A97F-7F4F80E01B05}" type="slidenum">
              <a:rPr lang="pl-PL" smtClean="0"/>
              <a:pPr/>
              <a:t>10</a:t>
            </a:fld>
            <a:endParaRPr lang="pl-PL"/>
          </a:p>
        </p:txBody>
      </p:sp>
    </p:spTree>
    <p:extLst>
      <p:ext uri="{BB962C8B-B14F-4D97-AF65-F5344CB8AC3E}">
        <p14:creationId xmlns:p14="http://schemas.microsoft.com/office/powerpoint/2010/main" xmlns="" val="4278328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2" cstate="print"/>
          <a:srcRect/>
          <a:stretch>
            <a:fillRect/>
          </a:stretch>
        </p:blipFill>
        <p:spPr bwMode="auto">
          <a:xfrm>
            <a:off x="-24521" y="357131"/>
            <a:ext cx="9144000" cy="864096"/>
          </a:xfrm>
          <a:prstGeom prst="rect">
            <a:avLst/>
          </a:prstGeom>
          <a:noFill/>
          <a:ln w="9525">
            <a:noFill/>
            <a:miter lim="800000"/>
            <a:headEnd/>
            <a:tailEnd/>
          </a:ln>
        </p:spPr>
      </p:pic>
      <p:sp>
        <p:nvSpPr>
          <p:cNvPr id="2" name="Tytuł 1"/>
          <p:cNvSpPr>
            <a:spLocks noGrp="1"/>
          </p:cNvSpPr>
          <p:nvPr>
            <p:ph type="ctrTitle"/>
          </p:nvPr>
        </p:nvSpPr>
        <p:spPr>
          <a:xfrm>
            <a:off x="179512" y="332657"/>
            <a:ext cx="7772400" cy="864096"/>
          </a:xfrm>
        </p:spPr>
        <p:txBody>
          <a:bodyPr>
            <a:normAutofit fontScale="90000"/>
          </a:bodyPr>
          <a:lstStyle/>
          <a:p>
            <a:pPr algn="l"/>
            <a:r>
              <a:rPr lang="pl-PL" sz="3200" dirty="0" smtClean="0">
                <a:solidFill>
                  <a:schemeClr val="bg1"/>
                </a:solidFill>
              </a:rPr>
              <a:t>VI. </a:t>
            </a:r>
            <a:r>
              <a:rPr lang="pl-PL" sz="3200" i="1" dirty="0" smtClean="0">
                <a:solidFill>
                  <a:schemeClr val="bg1"/>
                </a:solidFill>
              </a:rPr>
              <a:t>Propozycje obszarów wsparcia z EFRR na rzecz ochrony zdrowia (1)</a:t>
            </a:r>
            <a:endParaRPr lang="pl-PL" sz="3200" i="1" dirty="0">
              <a:solidFill>
                <a:schemeClr val="bg1"/>
              </a:solidFill>
            </a:endParaRPr>
          </a:p>
        </p:txBody>
      </p:sp>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4" name="Diagram 63"/>
          <p:cNvGraphicFramePr/>
          <p:nvPr>
            <p:extLst>
              <p:ext uri="{D42A27DB-BD31-4B8C-83A1-F6EECF244321}">
                <p14:modId xmlns:p14="http://schemas.microsoft.com/office/powerpoint/2010/main" xmlns="" val="3519441777"/>
              </p:ext>
            </p:extLst>
          </p:nvPr>
        </p:nvGraphicFramePr>
        <p:xfrm>
          <a:off x="899592" y="1726687"/>
          <a:ext cx="7731583" cy="35118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5" name="pole tekstowe 64"/>
          <p:cNvSpPr txBox="1"/>
          <p:nvPr/>
        </p:nvSpPr>
        <p:spPr>
          <a:xfrm>
            <a:off x="2114402" y="4538986"/>
            <a:ext cx="5328592" cy="446276"/>
          </a:xfrm>
          <a:prstGeom prst="rect">
            <a:avLst/>
          </a:prstGeom>
          <a:noFill/>
        </p:spPr>
        <p:txBody>
          <a:bodyPr wrap="square" rtlCol="0">
            <a:spAutoFit/>
          </a:bodyPr>
          <a:lstStyle/>
          <a:p>
            <a:endParaRPr lang="pl-PL" sz="500" i="1" dirty="0" smtClean="0"/>
          </a:p>
          <a:p>
            <a:r>
              <a:rPr lang="pl-PL" i="1" dirty="0" smtClean="0"/>
              <a:t>STRATEGICZNA INFRASTRUKTURA OCHRONY ZDROWIA</a:t>
            </a:r>
            <a:endParaRPr lang="pl-PL" i="1" dirty="0"/>
          </a:p>
        </p:txBody>
      </p:sp>
      <p:pic>
        <p:nvPicPr>
          <p:cNvPr id="66" name="Picture 4"/>
          <p:cNvPicPr>
            <a:picLocks noChangeAspect="1" noChangeArrowheads="1"/>
          </p:cNvPicPr>
          <p:nvPr/>
        </p:nvPicPr>
        <p:blipFill>
          <a:blip r:embed="rId10" cstate="print"/>
          <a:srcRect l="42755" r="40706"/>
          <a:stretch>
            <a:fillRect/>
          </a:stretch>
        </p:blipFill>
        <p:spPr bwMode="auto">
          <a:xfrm>
            <a:off x="3851920" y="6097587"/>
            <a:ext cx="1152525" cy="760413"/>
          </a:xfrm>
          <a:prstGeom prst="rect">
            <a:avLst/>
          </a:prstGeom>
          <a:noFill/>
          <a:ln w="9525">
            <a:noFill/>
            <a:miter lim="800000"/>
            <a:headEnd/>
            <a:tailEnd/>
          </a:ln>
        </p:spPr>
      </p:pic>
      <p:sp>
        <p:nvSpPr>
          <p:cNvPr id="3" name="Symbol zastępczy numeru slajdu 2"/>
          <p:cNvSpPr>
            <a:spLocks noGrp="1"/>
          </p:cNvSpPr>
          <p:nvPr>
            <p:ph type="sldNum" sz="quarter" idx="12"/>
          </p:nvPr>
        </p:nvSpPr>
        <p:spPr/>
        <p:txBody>
          <a:bodyPr/>
          <a:lstStyle/>
          <a:p>
            <a:fld id="{378638E2-AD24-4AF1-A97F-7F4F80E01B05}" type="slidenum">
              <a:rPr lang="pl-PL" smtClean="0"/>
              <a:pPr/>
              <a:t>11</a:t>
            </a:fld>
            <a:endParaRPr lang="pl-PL"/>
          </a:p>
        </p:txBody>
      </p:sp>
    </p:spTree>
    <p:extLst>
      <p:ext uri="{BB962C8B-B14F-4D97-AF65-F5344CB8AC3E}">
        <p14:creationId xmlns:p14="http://schemas.microsoft.com/office/powerpoint/2010/main" xmlns="" val="282204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noChangeArrowheads="1"/>
          </p:cNvPicPr>
          <p:nvPr/>
        </p:nvPicPr>
        <p:blipFill>
          <a:blip r:embed="rId2" cstate="print"/>
          <a:srcRect l="42755" r="40706"/>
          <a:stretch>
            <a:fillRect/>
          </a:stretch>
        </p:blipFill>
        <p:spPr bwMode="auto">
          <a:xfrm>
            <a:off x="3851920" y="6097587"/>
            <a:ext cx="1152525" cy="760413"/>
          </a:xfrm>
          <a:prstGeom prst="rect">
            <a:avLst/>
          </a:prstGeom>
          <a:noFill/>
          <a:ln w="9525">
            <a:noFill/>
            <a:miter lim="800000"/>
            <a:headEnd/>
            <a:tailEnd/>
          </a:ln>
        </p:spPr>
      </p:pic>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xmlns="" val="3481386272"/>
              </p:ext>
            </p:extLst>
          </p:nvPr>
        </p:nvGraphicFramePr>
        <p:xfrm>
          <a:off x="445279" y="836711"/>
          <a:ext cx="8446399" cy="38408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upa 10"/>
          <p:cNvGrpSpPr/>
          <p:nvPr/>
        </p:nvGrpSpPr>
        <p:grpSpPr>
          <a:xfrm>
            <a:off x="1835696" y="4725144"/>
            <a:ext cx="1608647" cy="1608647"/>
            <a:chOff x="1603" y="324867"/>
            <a:chExt cx="1608647" cy="1608647"/>
          </a:xfrm>
        </p:grpSpPr>
        <p:sp>
          <p:nvSpPr>
            <p:cNvPr id="12" name="Elipsa 11"/>
            <p:cNvSpPr/>
            <p:nvPr/>
          </p:nvSpPr>
          <p:spPr>
            <a:xfrm>
              <a:off x="1603"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Elipsa 4"/>
            <p:cNvSpPr/>
            <p:nvPr/>
          </p:nvSpPr>
          <p:spPr>
            <a:xfrm>
              <a:off x="237184" y="560448"/>
              <a:ext cx="1137485" cy="11374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400" kern="1200" dirty="0" smtClean="0"/>
                <a:t>SOR </a:t>
              </a:r>
              <a:endParaRPr lang="pl-PL" sz="1400" kern="1200" dirty="0"/>
            </a:p>
          </p:txBody>
        </p:sp>
      </p:grpSp>
      <p:grpSp>
        <p:nvGrpSpPr>
          <p:cNvPr id="14" name="Grupa 13"/>
          <p:cNvGrpSpPr/>
          <p:nvPr/>
        </p:nvGrpSpPr>
        <p:grpSpPr>
          <a:xfrm>
            <a:off x="3059832" y="4725144"/>
            <a:ext cx="1608647" cy="1608647"/>
            <a:chOff x="1288521" y="324867"/>
            <a:chExt cx="1608647" cy="1608647"/>
          </a:xfrm>
        </p:grpSpPr>
        <p:sp>
          <p:nvSpPr>
            <p:cNvPr id="15" name="Elipsa 14"/>
            <p:cNvSpPr/>
            <p:nvPr/>
          </p:nvSpPr>
          <p:spPr>
            <a:xfrm>
              <a:off x="1288521"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Elipsa 4"/>
            <p:cNvSpPr/>
            <p:nvPr/>
          </p:nvSpPr>
          <p:spPr>
            <a:xfrm>
              <a:off x="1524102" y="560448"/>
              <a:ext cx="1137485" cy="11374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400" kern="1200" dirty="0" smtClean="0"/>
                <a:t>Centrum Urazowe</a:t>
              </a:r>
              <a:endParaRPr lang="pl-PL" sz="1400" kern="1200" dirty="0"/>
            </a:p>
          </p:txBody>
        </p:sp>
      </p:grpSp>
      <p:grpSp>
        <p:nvGrpSpPr>
          <p:cNvPr id="17" name="Grupa 16"/>
          <p:cNvGrpSpPr/>
          <p:nvPr/>
        </p:nvGrpSpPr>
        <p:grpSpPr>
          <a:xfrm>
            <a:off x="4355976" y="4725144"/>
            <a:ext cx="1608647" cy="1608647"/>
            <a:chOff x="2575439" y="324867"/>
            <a:chExt cx="1608647" cy="1608647"/>
          </a:xfrm>
        </p:grpSpPr>
        <p:sp>
          <p:nvSpPr>
            <p:cNvPr id="18" name="Elipsa 17"/>
            <p:cNvSpPr/>
            <p:nvPr/>
          </p:nvSpPr>
          <p:spPr>
            <a:xfrm>
              <a:off x="2575439"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Elipsa 4"/>
            <p:cNvSpPr/>
            <p:nvPr/>
          </p:nvSpPr>
          <p:spPr>
            <a:xfrm>
              <a:off x="2811020" y="560448"/>
              <a:ext cx="1137485" cy="11374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400" kern="1200" dirty="0" smtClean="0"/>
                <a:t>Lądowiska/</a:t>
              </a:r>
              <a:br>
                <a:rPr lang="pl-PL" sz="1400" kern="1200" dirty="0" smtClean="0"/>
              </a:br>
              <a:r>
                <a:rPr lang="pl-PL" sz="1400" kern="1200" dirty="0" smtClean="0"/>
                <a:t>Lotniska</a:t>
              </a:r>
              <a:endParaRPr lang="pl-PL" sz="1400" kern="1200" dirty="0"/>
            </a:p>
          </p:txBody>
        </p:sp>
      </p:grpSp>
      <p:grpSp>
        <p:nvGrpSpPr>
          <p:cNvPr id="20" name="Grupa 19"/>
          <p:cNvGrpSpPr/>
          <p:nvPr/>
        </p:nvGrpSpPr>
        <p:grpSpPr>
          <a:xfrm>
            <a:off x="5580112" y="4725144"/>
            <a:ext cx="1608647" cy="1608647"/>
            <a:chOff x="3862357" y="324867"/>
            <a:chExt cx="1608647" cy="1608647"/>
          </a:xfrm>
        </p:grpSpPr>
        <p:sp>
          <p:nvSpPr>
            <p:cNvPr id="21" name="Elipsa 20"/>
            <p:cNvSpPr/>
            <p:nvPr/>
          </p:nvSpPr>
          <p:spPr>
            <a:xfrm>
              <a:off x="3862357"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2" name="Elipsa 4"/>
            <p:cNvSpPr/>
            <p:nvPr/>
          </p:nvSpPr>
          <p:spPr>
            <a:xfrm>
              <a:off x="4097938" y="560448"/>
              <a:ext cx="1137485" cy="11374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400" kern="1200" dirty="0" smtClean="0"/>
                <a:t>Bazy lotniczego pogotowia/wyposażenie śmigłowców</a:t>
              </a:r>
              <a:endParaRPr lang="pl-PL" sz="1400" kern="1200" dirty="0"/>
            </a:p>
          </p:txBody>
        </p:sp>
      </p:grpSp>
      <p:pic>
        <p:nvPicPr>
          <p:cNvPr id="24" name="Picture 2" descr="s-4"/>
          <p:cNvPicPr>
            <a:picLocks noChangeAspect="1" noChangeArrowheads="1"/>
          </p:cNvPicPr>
          <p:nvPr/>
        </p:nvPicPr>
        <p:blipFill>
          <a:blip r:embed="rId10" cstate="print"/>
          <a:srcRect/>
          <a:stretch>
            <a:fillRect/>
          </a:stretch>
        </p:blipFill>
        <p:spPr bwMode="auto">
          <a:xfrm>
            <a:off x="0" y="195069"/>
            <a:ext cx="9144000" cy="864096"/>
          </a:xfrm>
          <a:prstGeom prst="rect">
            <a:avLst/>
          </a:prstGeom>
          <a:noFill/>
          <a:ln w="9525">
            <a:noFill/>
            <a:miter lim="800000"/>
            <a:headEnd/>
            <a:tailEnd/>
          </a:ln>
        </p:spPr>
      </p:pic>
      <p:sp>
        <p:nvSpPr>
          <p:cNvPr id="25" name="Tytuł 1"/>
          <p:cNvSpPr>
            <a:spLocks noGrp="1"/>
          </p:cNvSpPr>
          <p:nvPr>
            <p:ph type="ctrTitle"/>
          </p:nvPr>
        </p:nvSpPr>
        <p:spPr>
          <a:xfrm>
            <a:off x="395536" y="194691"/>
            <a:ext cx="7772400" cy="864096"/>
          </a:xfrm>
        </p:spPr>
        <p:txBody>
          <a:bodyPr>
            <a:normAutofit fontScale="90000"/>
          </a:bodyPr>
          <a:lstStyle/>
          <a:p>
            <a:pPr algn="l"/>
            <a:r>
              <a:rPr lang="pl-PL" sz="3200" i="1" dirty="0" smtClean="0">
                <a:solidFill>
                  <a:schemeClr val="bg1"/>
                </a:solidFill>
              </a:rPr>
              <a:t>VI. </a:t>
            </a:r>
            <a:r>
              <a:rPr lang="pl-PL" sz="3200" i="1" dirty="0">
                <a:solidFill>
                  <a:schemeClr val="bg1"/>
                </a:solidFill>
              </a:rPr>
              <a:t>Propozycje obszarów wsparcia z EFRR na rzecz ochrony </a:t>
            </a:r>
            <a:r>
              <a:rPr lang="pl-PL" sz="3200" i="1" dirty="0" smtClean="0">
                <a:solidFill>
                  <a:schemeClr val="bg1"/>
                </a:solidFill>
              </a:rPr>
              <a:t>zdrowia (2)</a:t>
            </a:r>
            <a:endParaRPr lang="pl-PL" sz="3200" i="1" dirty="0">
              <a:solidFill>
                <a:schemeClr val="bg1"/>
              </a:solidFill>
            </a:endParaRPr>
          </a:p>
        </p:txBody>
      </p:sp>
      <p:sp>
        <p:nvSpPr>
          <p:cNvPr id="2" name="Symbol zastępczy numeru slajdu 1"/>
          <p:cNvSpPr>
            <a:spLocks noGrp="1"/>
          </p:cNvSpPr>
          <p:nvPr>
            <p:ph type="sldNum" sz="quarter" idx="12"/>
          </p:nvPr>
        </p:nvSpPr>
        <p:spPr/>
        <p:txBody>
          <a:bodyPr/>
          <a:lstStyle/>
          <a:p>
            <a:fld id="{378638E2-AD24-4AF1-A97F-7F4F80E01B05}" type="slidenum">
              <a:rPr lang="pl-PL" smtClean="0"/>
              <a:pPr/>
              <a:t>12</a:t>
            </a:fld>
            <a:endParaRPr lang="pl-PL"/>
          </a:p>
        </p:txBody>
      </p:sp>
    </p:spTree>
    <p:extLst>
      <p:ext uri="{BB962C8B-B14F-4D97-AF65-F5344CB8AC3E}">
        <p14:creationId xmlns:p14="http://schemas.microsoft.com/office/powerpoint/2010/main" xmlns="" val="151059976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
          <p:cNvPicPr>
            <a:picLocks noChangeAspect="1" noChangeArrowheads="1"/>
          </p:cNvPicPr>
          <p:nvPr/>
        </p:nvPicPr>
        <p:blipFill>
          <a:blip r:embed="rId3" cstate="print"/>
          <a:srcRect l="42755" r="40706"/>
          <a:stretch>
            <a:fillRect/>
          </a:stretch>
        </p:blipFill>
        <p:spPr bwMode="auto">
          <a:xfrm>
            <a:off x="3851920" y="6097587"/>
            <a:ext cx="1152525" cy="760413"/>
          </a:xfrm>
          <a:prstGeom prst="rect">
            <a:avLst/>
          </a:prstGeom>
          <a:noFill/>
          <a:ln w="9525">
            <a:noFill/>
            <a:miter lim="800000"/>
            <a:headEnd/>
            <a:tailEnd/>
          </a:ln>
        </p:spPr>
      </p:pic>
      <p:pic>
        <p:nvPicPr>
          <p:cNvPr id="5" name="Picture 5" descr="symbol_POIS_NS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xmlns="" val="4196503812"/>
              </p:ext>
            </p:extLst>
          </p:nvPr>
        </p:nvGraphicFramePr>
        <p:xfrm>
          <a:off x="395536" y="1060186"/>
          <a:ext cx="8446399" cy="34111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3" name="Grupa 10"/>
          <p:cNvGrpSpPr/>
          <p:nvPr/>
        </p:nvGrpSpPr>
        <p:grpSpPr>
          <a:xfrm>
            <a:off x="467440" y="4471291"/>
            <a:ext cx="1608647" cy="1608647"/>
            <a:chOff x="1603" y="252859"/>
            <a:chExt cx="1608647" cy="1608647"/>
          </a:xfrm>
        </p:grpSpPr>
        <p:sp>
          <p:nvSpPr>
            <p:cNvPr id="12" name="Elipsa 11"/>
            <p:cNvSpPr/>
            <p:nvPr/>
          </p:nvSpPr>
          <p:spPr>
            <a:xfrm>
              <a:off x="1603" y="252859"/>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Elipsa 4"/>
            <p:cNvSpPr/>
            <p:nvPr/>
          </p:nvSpPr>
          <p:spPr>
            <a:xfrm>
              <a:off x="1603" y="468883"/>
              <a:ext cx="1584176" cy="11374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600" u="sng" kern="1200" dirty="0" smtClean="0"/>
                <a:t>Szpitale ponadregionalne </a:t>
              </a:r>
              <a:endParaRPr lang="pl-PL" sz="1600" u="sng" kern="1200" dirty="0"/>
            </a:p>
          </p:txBody>
        </p:sp>
      </p:grpSp>
      <p:grpSp>
        <p:nvGrpSpPr>
          <p:cNvPr id="4" name="Grupa 13"/>
          <p:cNvGrpSpPr>
            <a:grpSpLocks noChangeAspect="1"/>
          </p:cNvGrpSpPr>
          <p:nvPr/>
        </p:nvGrpSpPr>
        <p:grpSpPr>
          <a:xfrm>
            <a:off x="2051616" y="4183259"/>
            <a:ext cx="1080120" cy="1080000"/>
            <a:chOff x="1288521" y="324867"/>
            <a:chExt cx="1608825" cy="1608647"/>
          </a:xfrm>
        </p:grpSpPr>
        <p:sp>
          <p:nvSpPr>
            <p:cNvPr id="15" name="Elipsa 14"/>
            <p:cNvSpPr/>
            <p:nvPr/>
          </p:nvSpPr>
          <p:spPr>
            <a:xfrm>
              <a:off x="1288521"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Elipsa 4"/>
            <p:cNvSpPr/>
            <p:nvPr/>
          </p:nvSpPr>
          <p:spPr>
            <a:xfrm>
              <a:off x="1395776" y="560447"/>
              <a:ext cx="1501570" cy="11374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b="1" kern="1200" dirty="0" smtClean="0"/>
                <a:t>OSOBY DOROSŁE</a:t>
              </a:r>
              <a:endParaRPr lang="pl-PL" sz="1200" b="1" kern="1200" dirty="0"/>
            </a:p>
          </p:txBody>
        </p:sp>
      </p:grpSp>
      <p:grpSp>
        <p:nvGrpSpPr>
          <p:cNvPr id="7" name="Grupa 16"/>
          <p:cNvGrpSpPr>
            <a:grpSpLocks noChangeAspect="1"/>
          </p:cNvGrpSpPr>
          <p:nvPr/>
        </p:nvGrpSpPr>
        <p:grpSpPr>
          <a:xfrm>
            <a:off x="2051616" y="5283532"/>
            <a:ext cx="1080000" cy="1080000"/>
            <a:chOff x="2575439" y="324867"/>
            <a:chExt cx="1608647" cy="1608647"/>
          </a:xfrm>
        </p:grpSpPr>
        <p:sp>
          <p:nvSpPr>
            <p:cNvPr id="18" name="Elipsa 17"/>
            <p:cNvSpPr/>
            <p:nvPr/>
          </p:nvSpPr>
          <p:spPr>
            <a:xfrm>
              <a:off x="2575439"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Elipsa 4"/>
            <p:cNvSpPr/>
            <p:nvPr/>
          </p:nvSpPr>
          <p:spPr>
            <a:xfrm>
              <a:off x="2811020" y="560448"/>
              <a:ext cx="1137485" cy="11374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b="1" kern="1200" dirty="0" smtClean="0"/>
                <a:t>MATKA I DZIECKO</a:t>
              </a:r>
              <a:endParaRPr lang="pl-PL" sz="1200" b="1" kern="1200" dirty="0"/>
            </a:p>
          </p:txBody>
        </p:sp>
      </p:grpSp>
      <p:grpSp>
        <p:nvGrpSpPr>
          <p:cNvPr id="9" name="Grupa 19"/>
          <p:cNvGrpSpPr>
            <a:grpSpLocks noChangeAspect="1"/>
          </p:cNvGrpSpPr>
          <p:nvPr/>
        </p:nvGrpSpPr>
        <p:grpSpPr>
          <a:xfrm>
            <a:off x="3203744" y="4255267"/>
            <a:ext cx="936104" cy="936000"/>
            <a:chOff x="3862357" y="324867"/>
            <a:chExt cx="1608826" cy="1608647"/>
          </a:xfrm>
        </p:grpSpPr>
        <p:sp>
          <p:nvSpPr>
            <p:cNvPr id="21" name="Elipsa 20"/>
            <p:cNvSpPr/>
            <p:nvPr/>
          </p:nvSpPr>
          <p:spPr>
            <a:xfrm>
              <a:off x="3862357"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2" name="Elipsa 4"/>
            <p:cNvSpPr/>
            <p:nvPr/>
          </p:nvSpPr>
          <p:spPr>
            <a:xfrm>
              <a:off x="3862357" y="560448"/>
              <a:ext cx="1608826" cy="11374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kern="1200" dirty="0" smtClean="0"/>
                <a:t>Choroby krążenia</a:t>
              </a:r>
              <a:endParaRPr lang="pl-PL" sz="1200" kern="1200" dirty="0"/>
            </a:p>
          </p:txBody>
        </p:sp>
      </p:grpSp>
      <p:grpSp>
        <p:nvGrpSpPr>
          <p:cNvPr id="20" name="Grupa 19"/>
          <p:cNvGrpSpPr>
            <a:grpSpLocks noChangeAspect="1"/>
          </p:cNvGrpSpPr>
          <p:nvPr/>
        </p:nvGrpSpPr>
        <p:grpSpPr>
          <a:xfrm>
            <a:off x="4067840" y="4255267"/>
            <a:ext cx="1296144" cy="936000"/>
            <a:chOff x="3614845" y="324867"/>
            <a:chExt cx="2227606" cy="1608647"/>
          </a:xfrm>
        </p:grpSpPr>
        <p:sp>
          <p:nvSpPr>
            <p:cNvPr id="23" name="Elipsa 22"/>
            <p:cNvSpPr/>
            <p:nvPr/>
          </p:nvSpPr>
          <p:spPr>
            <a:xfrm>
              <a:off x="3862357"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4" name="Elipsa 4"/>
            <p:cNvSpPr/>
            <p:nvPr/>
          </p:nvSpPr>
          <p:spPr>
            <a:xfrm>
              <a:off x="3614845" y="560448"/>
              <a:ext cx="2227606" cy="12494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kern="1200" dirty="0" smtClean="0"/>
                <a:t>Choroby nowotworowe</a:t>
              </a:r>
              <a:endParaRPr lang="pl-PL" sz="1200" kern="1200" dirty="0"/>
            </a:p>
          </p:txBody>
        </p:sp>
      </p:grpSp>
      <p:grpSp>
        <p:nvGrpSpPr>
          <p:cNvPr id="25" name="Grupa 19"/>
          <p:cNvGrpSpPr>
            <a:grpSpLocks noChangeAspect="1"/>
          </p:cNvGrpSpPr>
          <p:nvPr/>
        </p:nvGrpSpPr>
        <p:grpSpPr>
          <a:xfrm>
            <a:off x="5075952" y="4255267"/>
            <a:ext cx="1296144" cy="936000"/>
            <a:chOff x="3614845" y="324867"/>
            <a:chExt cx="2227605" cy="1608647"/>
          </a:xfrm>
        </p:grpSpPr>
        <p:sp>
          <p:nvSpPr>
            <p:cNvPr id="26" name="Elipsa 25"/>
            <p:cNvSpPr/>
            <p:nvPr/>
          </p:nvSpPr>
          <p:spPr>
            <a:xfrm>
              <a:off x="3862357"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Elipsa 4"/>
            <p:cNvSpPr/>
            <p:nvPr/>
          </p:nvSpPr>
          <p:spPr>
            <a:xfrm>
              <a:off x="3614845" y="448623"/>
              <a:ext cx="2227605" cy="137306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kern="1200" dirty="0" smtClean="0"/>
                <a:t>Choroby układu kostno – stawowo – mięśniowego</a:t>
              </a:r>
              <a:endParaRPr lang="pl-PL" sz="1200" dirty="0"/>
            </a:p>
          </p:txBody>
        </p:sp>
      </p:grpSp>
      <p:grpSp>
        <p:nvGrpSpPr>
          <p:cNvPr id="28" name="Grupa 27"/>
          <p:cNvGrpSpPr>
            <a:grpSpLocks noChangeAspect="1"/>
          </p:cNvGrpSpPr>
          <p:nvPr/>
        </p:nvGrpSpPr>
        <p:grpSpPr>
          <a:xfrm>
            <a:off x="6084064" y="4255267"/>
            <a:ext cx="1296144" cy="936000"/>
            <a:chOff x="3614845" y="324867"/>
            <a:chExt cx="2227606" cy="1608647"/>
          </a:xfrm>
        </p:grpSpPr>
        <p:sp>
          <p:nvSpPr>
            <p:cNvPr id="29" name="Elipsa 28"/>
            <p:cNvSpPr/>
            <p:nvPr/>
          </p:nvSpPr>
          <p:spPr>
            <a:xfrm>
              <a:off x="3862357"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0" name="Elipsa 4"/>
            <p:cNvSpPr/>
            <p:nvPr/>
          </p:nvSpPr>
          <p:spPr>
            <a:xfrm>
              <a:off x="3614845" y="560448"/>
              <a:ext cx="2227606" cy="12494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kern="1200" dirty="0" smtClean="0"/>
                <a:t>Choroby układu oddechowego</a:t>
              </a:r>
              <a:endParaRPr lang="pl-PL" sz="1200" kern="1200" dirty="0"/>
            </a:p>
          </p:txBody>
        </p:sp>
      </p:grpSp>
      <p:grpSp>
        <p:nvGrpSpPr>
          <p:cNvPr id="31" name="Grupa 30"/>
          <p:cNvGrpSpPr>
            <a:grpSpLocks noChangeAspect="1"/>
          </p:cNvGrpSpPr>
          <p:nvPr/>
        </p:nvGrpSpPr>
        <p:grpSpPr>
          <a:xfrm>
            <a:off x="7164184" y="4255267"/>
            <a:ext cx="1296144" cy="936000"/>
            <a:chOff x="3614845" y="324867"/>
            <a:chExt cx="2227606" cy="1608647"/>
          </a:xfrm>
        </p:grpSpPr>
        <p:sp>
          <p:nvSpPr>
            <p:cNvPr id="32" name="Elipsa 31"/>
            <p:cNvSpPr/>
            <p:nvPr/>
          </p:nvSpPr>
          <p:spPr>
            <a:xfrm>
              <a:off x="3862357"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Elipsa 4"/>
            <p:cNvSpPr/>
            <p:nvPr/>
          </p:nvSpPr>
          <p:spPr>
            <a:xfrm>
              <a:off x="3614845" y="560448"/>
              <a:ext cx="2227606" cy="12494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kern="1200" dirty="0" smtClean="0"/>
                <a:t>Choroby psychiczne</a:t>
              </a:r>
              <a:endParaRPr lang="pl-PL" sz="1200" kern="1200" dirty="0"/>
            </a:p>
          </p:txBody>
        </p:sp>
      </p:grpSp>
      <p:grpSp>
        <p:nvGrpSpPr>
          <p:cNvPr id="34" name="Grupa 19"/>
          <p:cNvGrpSpPr>
            <a:grpSpLocks noChangeAspect="1"/>
          </p:cNvGrpSpPr>
          <p:nvPr/>
        </p:nvGrpSpPr>
        <p:grpSpPr>
          <a:xfrm>
            <a:off x="3203744" y="5335387"/>
            <a:ext cx="936104" cy="936000"/>
            <a:chOff x="3862357" y="324867"/>
            <a:chExt cx="1608826" cy="1608647"/>
          </a:xfrm>
        </p:grpSpPr>
        <p:sp>
          <p:nvSpPr>
            <p:cNvPr id="35" name="Elipsa 34"/>
            <p:cNvSpPr/>
            <p:nvPr/>
          </p:nvSpPr>
          <p:spPr>
            <a:xfrm>
              <a:off x="3862357"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6" name="Elipsa 4"/>
            <p:cNvSpPr/>
            <p:nvPr/>
          </p:nvSpPr>
          <p:spPr>
            <a:xfrm>
              <a:off x="3862357" y="560448"/>
              <a:ext cx="1608826" cy="11374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kern="1200" dirty="0" smtClean="0"/>
                <a:t>Ginekologia</a:t>
              </a:r>
              <a:endParaRPr lang="pl-PL" sz="1200" kern="1200" dirty="0"/>
            </a:p>
          </p:txBody>
        </p:sp>
      </p:grpSp>
      <p:grpSp>
        <p:nvGrpSpPr>
          <p:cNvPr id="37" name="Grupa 36"/>
          <p:cNvGrpSpPr>
            <a:grpSpLocks noChangeAspect="1"/>
          </p:cNvGrpSpPr>
          <p:nvPr/>
        </p:nvGrpSpPr>
        <p:grpSpPr>
          <a:xfrm>
            <a:off x="4067840" y="5335387"/>
            <a:ext cx="1296144" cy="936000"/>
            <a:chOff x="3614845" y="324867"/>
            <a:chExt cx="2227606" cy="1608647"/>
          </a:xfrm>
        </p:grpSpPr>
        <p:sp>
          <p:nvSpPr>
            <p:cNvPr id="38" name="Elipsa 37"/>
            <p:cNvSpPr/>
            <p:nvPr/>
          </p:nvSpPr>
          <p:spPr>
            <a:xfrm>
              <a:off x="3862357"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9" name="Elipsa 4"/>
            <p:cNvSpPr/>
            <p:nvPr/>
          </p:nvSpPr>
          <p:spPr>
            <a:xfrm>
              <a:off x="3614845" y="560448"/>
              <a:ext cx="2227606" cy="12494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kern="1200" dirty="0" smtClean="0"/>
                <a:t>Położnictwo</a:t>
              </a:r>
              <a:endParaRPr lang="pl-PL" sz="1200" kern="1200" dirty="0"/>
            </a:p>
          </p:txBody>
        </p:sp>
      </p:grpSp>
      <p:grpSp>
        <p:nvGrpSpPr>
          <p:cNvPr id="40" name="Grupa 19"/>
          <p:cNvGrpSpPr>
            <a:grpSpLocks noChangeAspect="1"/>
          </p:cNvGrpSpPr>
          <p:nvPr/>
        </p:nvGrpSpPr>
        <p:grpSpPr>
          <a:xfrm>
            <a:off x="5075952" y="5335387"/>
            <a:ext cx="1296144" cy="936000"/>
            <a:chOff x="3614845" y="324867"/>
            <a:chExt cx="2227605" cy="1608647"/>
          </a:xfrm>
        </p:grpSpPr>
        <p:sp>
          <p:nvSpPr>
            <p:cNvPr id="41" name="Elipsa 40"/>
            <p:cNvSpPr/>
            <p:nvPr/>
          </p:nvSpPr>
          <p:spPr>
            <a:xfrm>
              <a:off x="3862357"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2" name="Elipsa 4"/>
            <p:cNvSpPr/>
            <p:nvPr/>
          </p:nvSpPr>
          <p:spPr>
            <a:xfrm>
              <a:off x="3614845" y="448623"/>
              <a:ext cx="2227605" cy="137306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kern="1200" dirty="0" smtClean="0"/>
                <a:t>Neonatologia</a:t>
              </a:r>
              <a:endParaRPr lang="pl-PL" sz="1200" dirty="0"/>
            </a:p>
          </p:txBody>
        </p:sp>
      </p:grpSp>
      <p:grpSp>
        <p:nvGrpSpPr>
          <p:cNvPr id="43" name="Grupa 42"/>
          <p:cNvGrpSpPr>
            <a:grpSpLocks noChangeAspect="1"/>
          </p:cNvGrpSpPr>
          <p:nvPr/>
        </p:nvGrpSpPr>
        <p:grpSpPr>
          <a:xfrm>
            <a:off x="6084064" y="5335387"/>
            <a:ext cx="1296144" cy="936000"/>
            <a:chOff x="3614845" y="324867"/>
            <a:chExt cx="2227606" cy="1608647"/>
          </a:xfrm>
        </p:grpSpPr>
        <p:sp>
          <p:nvSpPr>
            <p:cNvPr id="44" name="Elipsa 43"/>
            <p:cNvSpPr/>
            <p:nvPr/>
          </p:nvSpPr>
          <p:spPr>
            <a:xfrm>
              <a:off x="3862357"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5" name="Elipsa 4"/>
            <p:cNvSpPr/>
            <p:nvPr/>
          </p:nvSpPr>
          <p:spPr>
            <a:xfrm>
              <a:off x="3614845" y="560448"/>
              <a:ext cx="2227606" cy="12494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kern="1200" dirty="0" smtClean="0"/>
                <a:t>Pediatria</a:t>
              </a:r>
              <a:endParaRPr lang="pl-PL" sz="1200" kern="1200" dirty="0"/>
            </a:p>
          </p:txBody>
        </p:sp>
      </p:grpSp>
      <p:grpSp>
        <p:nvGrpSpPr>
          <p:cNvPr id="46" name="Grupa 45"/>
          <p:cNvGrpSpPr>
            <a:grpSpLocks noChangeAspect="1"/>
          </p:cNvGrpSpPr>
          <p:nvPr/>
        </p:nvGrpSpPr>
        <p:grpSpPr>
          <a:xfrm>
            <a:off x="7164184" y="5335387"/>
            <a:ext cx="1296144" cy="936000"/>
            <a:chOff x="3614845" y="324867"/>
            <a:chExt cx="2227606" cy="1608647"/>
          </a:xfrm>
        </p:grpSpPr>
        <p:sp>
          <p:nvSpPr>
            <p:cNvPr id="47" name="Elipsa 46"/>
            <p:cNvSpPr/>
            <p:nvPr/>
          </p:nvSpPr>
          <p:spPr>
            <a:xfrm>
              <a:off x="3862357" y="324867"/>
              <a:ext cx="1608647" cy="160864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8" name="Elipsa 4"/>
            <p:cNvSpPr/>
            <p:nvPr/>
          </p:nvSpPr>
          <p:spPr>
            <a:xfrm>
              <a:off x="3614845" y="560448"/>
              <a:ext cx="2227606" cy="12494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8529" tIns="17780" rIns="88529" bIns="17780" numCol="1" spcCol="1270" anchor="ctr" anchorCtr="0">
              <a:noAutofit/>
            </a:bodyPr>
            <a:lstStyle/>
            <a:p>
              <a:pPr lvl="0" algn="ctr" defTabSz="622300" rtl="0">
                <a:lnSpc>
                  <a:spcPct val="90000"/>
                </a:lnSpc>
                <a:spcBef>
                  <a:spcPct val="0"/>
                </a:spcBef>
                <a:spcAft>
                  <a:spcPct val="35000"/>
                </a:spcAft>
              </a:pPr>
              <a:r>
                <a:rPr lang="pl-PL" sz="1200" kern="1200" dirty="0" smtClean="0"/>
                <a:t>Inne…</a:t>
              </a:r>
              <a:endParaRPr lang="pl-PL" sz="1200" kern="1200" dirty="0"/>
            </a:p>
          </p:txBody>
        </p:sp>
      </p:grpSp>
      <p:pic>
        <p:nvPicPr>
          <p:cNvPr id="50" name="Picture 2" descr="s-4"/>
          <p:cNvPicPr>
            <a:picLocks noChangeAspect="1" noChangeArrowheads="1"/>
          </p:cNvPicPr>
          <p:nvPr/>
        </p:nvPicPr>
        <p:blipFill>
          <a:blip r:embed="rId11" cstate="print"/>
          <a:srcRect/>
          <a:stretch>
            <a:fillRect/>
          </a:stretch>
        </p:blipFill>
        <p:spPr bwMode="auto">
          <a:xfrm>
            <a:off x="-16498" y="229377"/>
            <a:ext cx="9144000" cy="751351"/>
          </a:xfrm>
          <a:prstGeom prst="rect">
            <a:avLst/>
          </a:prstGeom>
          <a:noFill/>
          <a:ln w="9525">
            <a:noFill/>
            <a:miter lim="800000"/>
            <a:headEnd/>
            <a:tailEnd/>
          </a:ln>
        </p:spPr>
      </p:pic>
      <p:sp>
        <p:nvSpPr>
          <p:cNvPr id="10" name="Prostokąt 9"/>
          <p:cNvSpPr/>
          <p:nvPr/>
        </p:nvSpPr>
        <p:spPr>
          <a:xfrm>
            <a:off x="77103" y="127998"/>
            <a:ext cx="8383225" cy="954107"/>
          </a:xfrm>
          <a:prstGeom prst="rect">
            <a:avLst/>
          </a:prstGeom>
        </p:spPr>
        <p:txBody>
          <a:bodyPr wrap="square">
            <a:spAutoFit/>
          </a:bodyPr>
          <a:lstStyle/>
          <a:p>
            <a:r>
              <a:rPr lang="pl-PL" sz="2800" i="1" dirty="0" smtClean="0">
                <a:solidFill>
                  <a:schemeClr val="bg1"/>
                </a:solidFill>
              </a:rPr>
              <a:t>VI</a:t>
            </a:r>
            <a:r>
              <a:rPr lang="pl-PL" sz="2800" i="1" dirty="0">
                <a:solidFill>
                  <a:schemeClr val="bg1"/>
                </a:solidFill>
              </a:rPr>
              <a:t>. Propozycje obszarów wsparcia z EFRR na rzecz </a:t>
            </a:r>
            <a:r>
              <a:rPr lang="pl-PL" sz="2800" i="1" dirty="0" smtClean="0">
                <a:solidFill>
                  <a:schemeClr val="bg1"/>
                </a:solidFill>
              </a:rPr>
              <a:t>ochrony zdrowia (3)</a:t>
            </a:r>
            <a:endParaRPr lang="pl-PL" sz="2800" dirty="0"/>
          </a:p>
        </p:txBody>
      </p:sp>
      <p:sp>
        <p:nvSpPr>
          <p:cNvPr id="11" name="Symbol zastępczy numeru slajdu 10"/>
          <p:cNvSpPr>
            <a:spLocks noGrp="1"/>
          </p:cNvSpPr>
          <p:nvPr>
            <p:ph type="sldNum" sz="quarter" idx="12"/>
          </p:nvPr>
        </p:nvSpPr>
        <p:spPr/>
        <p:txBody>
          <a:bodyPr/>
          <a:lstStyle/>
          <a:p>
            <a:fld id="{378638E2-AD24-4AF1-A97F-7F4F80E01B05}" type="slidenum">
              <a:rPr lang="pl-PL" smtClean="0"/>
              <a:pPr/>
              <a:t>13</a:t>
            </a:fld>
            <a:endParaRPr lang="pl-PL"/>
          </a:p>
        </p:txBody>
      </p:sp>
    </p:spTree>
    <p:extLst>
      <p:ext uri="{BB962C8B-B14F-4D97-AF65-F5344CB8AC3E}">
        <p14:creationId xmlns:p14="http://schemas.microsoft.com/office/powerpoint/2010/main" xmlns="" val="151059976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4"/>
          <p:cNvPicPr>
            <a:picLocks noChangeAspect="1" noChangeArrowheads="1"/>
          </p:cNvPicPr>
          <p:nvPr/>
        </p:nvPicPr>
        <p:blipFill>
          <a:blip r:embed="rId2" cstate="print"/>
          <a:srcRect l="42755" r="40706"/>
          <a:stretch>
            <a:fillRect/>
          </a:stretch>
        </p:blipFill>
        <p:spPr bwMode="auto">
          <a:xfrm>
            <a:off x="3851920" y="6097587"/>
            <a:ext cx="1152525" cy="760413"/>
          </a:xfrm>
          <a:prstGeom prst="rect">
            <a:avLst/>
          </a:prstGeom>
          <a:noFill/>
          <a:ln w="9525">
            <a:noFill/>
            <a:miter lim="800000"/>
            <a:headEnd/>
            <a:tailEnd/>
          </a:ln>
        </p:spPr>
      </p:pic>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xmlns="" val="2838564655"/>
              </p:ext>
            </p:extLst>
          </p:nvPr>
        </p:nvGraphicFramePr>
        <p:xfrm>
          <a:off x="204982" y="681316"/>
          <a:ext cx="8446399" cy="58329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2" descr="s-4"/>
          <p:cNvPicPr>
            <a:picLocks noChangeAspect="1" noChangeArrowheads="1"/>
          </p:cNvPicPr>
          <p:nvPr/>
        </p:nvPicPr>
        <p:blipFill>
          <a:blip r:embed="rId10" cstate="print"/>
          <a:srcRect/>
          <a:stretch>
            <a:fillRect/>
          </a:stretch>
        </p:blipFill>
        <p:spPr bwMode="auto">
          <a:xfrm>
            <a:off x="6333" y="116632"/>
            <a:ext cx="9144000" cy="864096"/>
          </a:xfrm>
          <a:prstGeom prst="rect">
            <a:avLst/>
          </a:prstGeom>
          <a:noFill/>
          <a:ln w="9525">
            <a:noFill/>
            <a:miter lim="800000"/>
            <a:headEnd/>
            <a:tailEnd/>
          </a:ln>
        </p:spPr>
      </p:pic>
      <p:sp>
        <p:nvSpPr>
          <p:cNvPr id="9" name="Prostokąt 8"/>
          <p:cNvSpPr/>
          <p:nvPr/>
        </p:nvSpPr>
        <p:spPr>
          <a:xfrm>
            <a:off x="251520" y="101492"/>
            <a:ext cx="8568952" cy="954107"/>
          </a:xfrm>
          <a:prstGeom prst="rect">
            <a:avLst/>
          </a:prstGeom>
        </p:spPr>
        <p:txBody>
          <a:bodyPr wrap="square">
            <a:spAutoFit/>
          </a:bodyPr>
          <a:lstStyle/>
          <a:p>
            <a:r>
              <a:rPr lang="pl-PL" sz="2800" i="1" dirty="0" smtClean="0">
                <a:solidFill>
                  <a:schemeClr val="bg1"/>
                </a:solidFill>
              </a:rPr>
              <a:t>VI. </a:t>
            </a:r>
            <a:r>
              <a:rPr lang="pl-PL" sz="2800" i="1" dirty="0">
                <a:solidFill>
                  <a:schemeClr val="bg1"/>
                </a:solidFill>
              </a:rPr>
              <a:t>Propozycje obszarów wsparcia z EFRR na rzecz ochrony zdrowia </a:t>
            </a:r>
            <a:r>
              <a:rPr lang="pl-PL" sz="2800" i="1" dirty="0" smtClean="0">
                <a:solidFill>
                  <a:schemeClr val="bg1"/>
                </a:solidFill>
              </a:rPr>
              <a:t>(4)</a:t>
            </a:r>
            <a:endParaRPr lang="pl-PL" sz="2800" dirty="0"/>
          </a:p>
        </p:txBody>
      </p:sp>
      <p:sp>
        <p:nvSpPr>
          <p:cNvPr id="2" name="Symbol zastępczy numeru slajdu 1"/>
          <p:cNvSpPr>
            <a:spLocks noGrp="1"/>
          </p:cNvSpPr>
          <p:nvPr>
            <p:ph type="sldNum" sz="quarter" idx="12"/>
          </p:nvPr>
        </p:nvSpPr>
        <p:spPr/>
        <p:txBody>
          <a:bodyPr/>
          <a:lstStyle/>
          <a:p>
            <a:fld id="{378638E2-AD24-4AF1-A97F-7F4F80E01B05}" type="slidenum">
              <a:rPr lang="pl-PL" smtClean="0"/>
              <a:pPr/>
              <a:t>14</a:t>
            </a:fld>
            <a:endParaRPr lang="pl-PL"/>
          </a:p>
        </p:txBody>
      </p:sp>
    </p:spTree>
    <p:extLst>
      <p:ext uri="{BB962C8B-B14F-4D97-AF65-F5344CB8AC3E}">
        <p14:creationId xmlns:p14="http://schemas.microsoft.com/office/powerpoint/2010/main" xmlns="" val="2409344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2" cstate="print"/>
          <a:srcRect/>
          <a:stretch>
            <a:fillRect/>
          </a:stretch>
        </p:blipFill>
        <p:spPr bwMode="auto">
          <a:xfrm>
            <a:off x="0" y="188640"/>
            <a:ext cx="9144000" cy="864096"/>
          </a:xfrm>
          <a:prstGeom prst="rect">
            <a:avLst/>
          </a:prstGeom>
          <a:noFill/>
          <a:ln w="9525">
            <a:noFill/>
            <a:miter lim="800000"/>
            <a:headEnd/>
            <a:tailEnd/>
          </a:ln>
        </p:spPr>
      </p:pic>
      <p:sp>
        <p:nvSpPr>
          <p:cNvPr id="2" name="Tytuł 1"/>
          <p:cNvSpPr>
            <a:spLocks noGrp="1"/>
          </p:cNvSpPr>
          <p:nvPr>
            <p:ph type="ctrTitle"/>
          </p:nvPr>
        </p:nvSpPr>
        <p:spPr>
          <a:xfrm>
            <a:off x="179512" y="188640"/>
            <a:ext cx="7772400" cy="864096"/>
          </a:xfrm>
        </p:spPr>
        <p:txBody>
          <a:bodyPr>
            <a:normAutofit fontScale="90000"/>
          </a:bodyPr>
          <a:lstStyle/>
          <a:p>
            <a:pPr algn="l"/>
            <a:r>
              <a:rPr lang="pl-PL" sz="3200" i="1" dirty="0" smtClean="0">
                <a:solidFill>
                  <a:schemeClr val="bg1"/>
                </a:solidFill>
              </a:rPr>
              <a:t>VII. Komplementarność – ratownictwo medyczne</a:t>
            </a:r>
            <a:endParaRPr lang="pl-PL" sz="3200" i="1" dirty="0">
              <a:solidFill>
                <a:schemeClr val="bg1"/>
              </a:solidFill>
            </a:endParaRPr>
          </a:p>
        </p:txBody>
      </p:sp>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4"/>
          <p:cNvPicPr>
            <a:picLocks noChangeAspect="1" noChangeArrowheads="1"/>
          </p:cNvPicPr>
          <p:nvPr/>
        </p:nvPicPr>
        <p:blipFill>
          <a:blip r:embed="rId5" cstate="print"/>
          <a:srcRect l="42755" r="40706"/>
          <a:stretch>
            <a:fillRect/>
          </a:stretch>
        </p:blipFill>
        <p:spPr bwMode="auto">
          <a:xfrm>
            <a:off x="3851920" y="6097587"/>
            <a:ext cx="1152525" cy="760413"/>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xmlns="" val="4217287371"/>
              </p:ext>
            </p:extLst>
          </p:nvPr>
        </p:nvGraphicFramePr>
        <p:xfrm>
          <a:off x="395288" y="1514569"/>
          <a:ext cx="8281168" cy="45830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ymbol zastępczy numeru slajdu 2"/>
          <p:cNvSpPr>
            <a:spLocks noGrp="1"/>
          </p:cNvSpPr>
          <p:nvPr>
            <p:ph type="sldNum" sz="quarter" idx="12"/>
          </p:nvPr>
        </p:nvSpPr>
        <p:spPr/>
        <p:txBody>
          <a:bodyPr/>
          <a:lstStyle/>
          <a:p>
            <a:fld id="{378638E2-AD24-4AF1-A97F-7F4F80E01B05}" type="slidenum">
              <a:rPr lang="pl-PL" smtClean="0"/>
              <a:pPr/>
              <a:t>15</a:t>
            </a:fld>
            <a:endParaRPr lang="pl-PL"/>
          </a:p>
        </p:txBody>
      </p:sp>
    </p:spTree>
    <p:extLst>
      <p:ext uri="{BB962C8B-B14F-4D97-AF65-F5344CB8AC3E}">
        <p14:creationId xmlns:p14="http://schemas.microsoft.com/office/powerpoint/2010/main" xmlns="" val="3263673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3" cstate="print"/>
          <a:srcRect/>
          <a:stretch>
            <a:fillRect/>
          </a:stretch>
        </p:blipFill>
        <p:spPr bwMode="auto">
          <a:xfrm>
            <a:off x="0" y="188640"/>
            <a:ext cx="9144000" cy="864096"/>
          </a:xfrm>
          <a:prstGeom prst="rect">
            <a:avLst/>
          </a:prstGeom>
          <a:noFill/>
          <a:ln w="9525">
            <a:noFill/>
            <a:miter lim="800000"/>
            <a:headEnd/>
            <a:tailEnd/>
          </a:ln>
        </p:spPr>
      </p:pic>
      <p:sp>
        <p:nvSpPr>
          <p:cNvPr id="2" name="Tytuł 1"/>
          <p:cNvSpPr>
            <a:spLocks noGrp="1"/>
          </p:cNvSpPr>
          <p:nvPr>
            <p:ph type="ctrTitle"/>
          </p:nvPr>
        </p:nvSpPr>
        <p:spPr>
          <a:xfrm>
            <a:off x="179512" y="188640"/>
            <a:ext cx="8964488" cy="864096"/>
          </a:xfrm>
        </p:spPr>
        <p:txBody>
          <a:bodyPr>
            <a:normAutofit fontScale="90000"/>
          </a:bodyPr>
          <a:lstStyle/>
          <a:p>
            <a:pPr algn="l"/>
            <a:r>
              <a:rPr lang="pl-PL" sz="3200" i="1" dirty="0" smtClean="0">
                <a:solidFill>
                  <a:schemeClr val="bg1"/>
                </a:solidFill>
              </a:rPr>
              <a:t>VII. Komplementarność – infrastruktura </a:t>
            </a:r>
            <a:br>
              <a:rPr lang="pl-PL" sz="3200" i="1" dirty="0" smtClean="0">
                <a:solidFill>
                  <a:schemeClr val="bg1"/>
                </a:solidFill>
              </a:rPr>
            </a:br>
            <a:r>
              <a:rPr lang="pl-PL" sz="3200" i="1" dirty="0" smtClean="0">
                <a:solidFill>
                  <a:schemeClr val="bg1"/>
                </a:solidFill>
              </a:rPr>
              <a:t>ponadregionalna (1)</a:t>
            </a:r>
            <a:endParaRPr lang="pl-PL" sz="3200" i="1" dirty="0">
              <a:solidFill>
                <a:schemeClr val="bg1"/>
              </a:solidFill>
            </a:endParaRPr>
          </a:p>
        </p:txBody>
      </p:sp>
      <p:pic>
        <p:nvPicPr>
          <p:cNvPr id="5" name="Picture 5" descr="symbol_POIS_NS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4"/>
          <p:cNvPicPr>
            <a:picLocks noChangeAspect="1" noChangeArrowheads="1"/>
          </p:cNvPicPr>
          <p:nvPr/>
        </p:nvPicPr>
        <p:blipFill>
          <a:blip r:embed="rId6" cstate="print"/>
          <a:srcRect l="42755" r="40706"/>
          <a:stretch>
            <a:fillRect/>
          </a:stretch>
        </p:blipFill>
        <p:spPr bwMode="auto">
          <a:xfrm>
            <a:off x="3851920" y="6097587"/>
            <a:ext cx="1152525" cy="760413"/>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xmlns="" val="3218013345"/>
              </p:ext>
            </p:extLst>
          </p:nvPr>
        </p:nvGraphicFramePr>
        <p:xfrm>
          <a:off x="395288" y="1294254"/>
          <a:ext cx="8281168" cy="48763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ymbol zastępczy numeru slajdu 2"/>
          <p:cNvSpPr>
            <a:spLocks noGrp="1"/>
          </p:cNvSpPr>
          <p:nvPr>
            <p:ph type="sldNum" sz="quarter" idx="12"/>
          </p:nvPr>
        </p:nvSpPr>
        <p:spPr/>
        <p:txBody>
          <a:bodyPr/>
          <a:lstStyle/>
          <a:p>
            <a:fld id="{378638E2-AD24-4AF1-A97F-7F4F80E01B05}" type="slidenum">
              <a:rPr lang="pl-PL" smtClean="0"/>
              <a:pPr/>
              <a:t>16</a:t>
            </a:fld>
            <a:endParaRPr lang="pl-PL"/>
          </a:p>
        </p:txBody>
      </p:sp>
    </p:spTree>
    <p:extLst>
      <p:ext uri="{BB962C8B-B14F-4D97-AF65-F5344CB8AC3E}">
        <p14:creationId xmlns:p14="http://schemas.microsoft.com/office/powerpoint/2010/main" xmlns="" val="3522645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2" cstate="print"/>
          <a:srcRect/>
          <a:stretch>
            <a:fillRect/>
          </a:stretch>
        </p:blipFill>
        <p:spPr bwMode="auto">
          <a:xfrm>
            <a:off x="0" y="188640"/>
            <a:ext cx="9144000" cy="864096"/>
          </a:xfrm>
          <a:prstGeom prst="rect">
            <a:avLst/>
          </a:prstGeom>
          <a:noFill/>
          <a:ln w="9525">
            <a:noFill/>
            <a:miter lim="800000"/>
            <a:headEnd/>
            <a:tailEnd/>
          </a:ln>
        </p:spPr>
      </p:pic>
      <p:sp>
        <p:nvSpPr>
          <p:cNvPr id="2" name="Tytuł 1"/>
          <p:cNvSpPr>
            <a:spLocks noGrp="1"/>
          </p:cNvSpPr>
          <p:nvPr>
            <p:ph type="ctrTitle"/>
          </p:nvPr>
        </p:nvSpPr>
        <p:spPr>
          <a:xfrm>
            <a:off x="179512" y="188640"/>
            <a:ext cx="7772400" cy="864096"/>
          </a:xfrm>
        </p:spPr>
        <p:txBody>
          <a:bodyPr>
            <a:normAutofit fontScale="90000"/>
          </a:bodyPr>
          <a:lstStyle/>
          <a:p>
            <a:pPr algn="l"/>
            <a:r>
              <a:rPr lang="pl-PL" sz="3200" i="1" dirty="0" smtClean="0">
                <a:solidFill>
                  <a:schemeClr val="bg1"/>
                </a:solidFill>
              </a:rPr>
              <a:t>VII. </a:t>
            </a:r>
            <a:r>
              <a:rPr lang="pl-PL" sz="3200" i="1" dirty="0">
                <a:solidFill>
                  <a:schemeClr val="bg1"/>
                </a:solidFill>
              </a:rPr>
              <a:t>Komplementarność – </a:t>
            </a:r>
            <a:r>
              <a:rPr lang="pl-PL" sz="3200" i="1" dirty="0" smtClean="0">
                <a:solidFill>
                  <a:schemeClr val="bg1"/>
                </a:solidFill>
              </a:rPr>
              <a:t>infrastruktura  ponadregionalna (2)</a:t>
            </a:r>
            <a:endParaRPr lang="pl-PL" sz="3200" i="1" dirty="0">
              <a:solidFill>
                <a:schemeClr val="bg1"/>
              </a:solidFill>
            </a:endParaRPr>
          </a:p>
        </p:txBody>
      </p:sp>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4"/>
          <p:cNvPicPr>
            <a:picLocks noChangeAspect="1" noChangeArrowheads="1"/>
          </p:cNvPicPr>
          <p:nvPr/>
        </p:nvPicPr>
        <p:blipFill>
          <a:blip r:embed="rId5" cstate="print"/>
          <a:srcRect l="42755" r="40706"/>
          <a:stretch>
            <a:fillRect/>
          </a:stretch>
        </p:blipFill>
        <p:spPr bwMode="auto">
          <a:xfrm>
            <a:off x="3851920" y="6097587"/>
            <a:ext cx="1152525" cy="760413"/>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xmlns="" val="1346137818"/>
              </p:ext>
            </p:extLst>
          </p:nvPr>
        </p:nvGraphicFramePr>
        <p:xfrm>
          <a:off x="395288" y="1267274"/>
          <a:ext cx="8497192" cy="48303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ymbol zastępczy numeru slajdu 2"/>
          <p:cNvSpPr>
            <a:spLocks noGrp="1"/>
          </p:cNvSpPr>
          <p:nvPr>
            <p:ph type="sldNum" sz="quarter" idx="12"/>
          </p:nvPr>
        </p:nvSpPr>
        <p:spPr/>
        <p:txBody>
          <a:bodyPr/>
          <a:lstStyle/>
          <a:p>
            <a:fld id="{378638E2-AD24-4AF1-A97F-7F4F80E01B05}" type="slidenum">
              <a:rPr lang="pl-PL" smtClean="0"/>
              <a:pPr/>
              <a:t>17</a:t>
            </a:fld>
            <a:endParaRPr lang="pl-PL"/>
          </a:p>
        </p:txBody>
      </p:sp>
    </p:spTree>
    <p:extLst>
      <p:ext uri="{BB962C8B-B14F-4D97-AF65-F5344CB8AC3E}">
        <p14:creationId xmlns:p14="http://schemas.microsoft.com/office/powerpoint/2010/main" xmlns="" val="3393119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2" cstate="print"/>
          <a:srcRect/>
          <a:stretch>
            <a:fillRect/>
          </a:stretch>
        </p:blipFill>
        <p:spPr bwMode="auto">
          <a:xfrm>
            <a:off x="0" y="188640"/>
            <a:ext cx="9144000" cy="864096"/>
          </a:xfrm>
          <a:prstGeom prst="rect">
            <a:avLst/>
          </a:prstGeom>
          <a:noFill/>
          <a:ln w="9525">
            <a:noFill/>
            <a:miter lim="800000"/>
            <a:headEnd/>
            <a:tailEnd/>
          </a:ln>
        </p:spPr>
      </p:pic>
      <p:sp>
        <p:nvSpPr>
          <p:cNvPr id="2" name="Tytuł 1"/>
          <p:cNvSpPr>
            <a:spLocks noGrp="1"/>
          </p:cNvSpPr>
          <p:nvPr>
            <p:ph type="ctrTitle"/>
          </p:nvPr>
        </p:nvSpPr>
        <p:spPr>
          <a:xfrm>
            <a:off x="179512" y="188640"/>
            <a:ext cx="7772400" cy="864096"/>
          </a:xfrm>
        </p:spPr>
        <p:txBody>
          <a:bodyPr>
            <a:normAutofit fontScale="90000"/>
          </a:bodyPr>
          <a:lstStyle/>
          <a:p>
            <a:pPr algn="l"/>
            <a:r>
              <a:rPr lang="pl-PL" sz="3200" i="1" dirty="0" smtClean="0">
                <a:solidFill>
                  <a:schemeClr val="bg1"/>
                </a:solidFill>
              </a:rPr>
              <a:t>VII. Komplementarność </a:t>
            </a:r>
            <a:r>
              <a:rPr lang="pl-PL" sz="3200" i="1" dirty="0">
                <a:solidFill>
                  <a:schemeClr val="bg1"/>
                </a:solidFill>
              </a:rPr>
              <a:t>– infrastruktura </a:t>
            </a:r>
            <a:r>
              <a:rPr lang="pl-PL" sz="3200" i="1" dirty="0" smtClean="0">
                <a:solidFill>
                  <a:schemeClr val="bg1"/>
                </a:solidFill>
              </a:rPr>
              <a:t>ponadregionalna (3)</a:t>
            </a:r>
            <a:endParaRPr lang="pl-PL" sz="3200" i="1" dirty="0">
              <a:solidFill>
                <a:schemeClr val="bg1"/>
              </a:solidFill>
            </a:endParaRPr>
          </a:p>
        </p:txBody>
      </p:sp>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4"/>
          <p:cNvPicPr>
            <a:picLocks noChangeAspect="1" noChangeArrowheads="1"/>
          </p:cNvPicPr>
          <p:nvPr/>
        </p:nvPicPr>
        <p:blipFill>
          <a:blip r:embed="rId5" cstate="print"/>
          <a:srcRect l="42755" r="40706"/>
          <a:stretch>
            <a:fillRect/>
          </a:stretch>
        </p:blipFill>
        <p:spPr bwMode="auto">
          <a:xfrm>
            <a:off x="3851920" y="6097587"/>
            <a:ext cx="1152525" cy="760413"/>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xmlns="" val="2563888665"/>
              </p:ext>
            </p:extLst>
          </p:nvPr>
        </p:nvGraphicFramePr>
        <p:xfrm>
          <a:off x="323404" y="1268760"/>
          <a:ext cx="8497192" cy="3670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ymbol zastępczy numeru slajdu 2"/>
          <p:cNvSpPr>
            <a:spLocks noGrp="1"/>
          </p:cNvSpPr>
          <p:nvPr>
            <p:ph type="sldNum" sz="quarter" idx="12"/>
          </p:nvPr>
        </p:nvSpPr>
        <p:spPr/>
        <p:txBody>
          <a:bodyPr/>
          <a:lstStyle/>
          <a:p>
            <a:fld id="{378638E2-AD24-4AF1-A97F-7F4F80E01B05}" type="slidenum">
              <a:rPr lang="pl-PL" smtClean="0"/>
              <a:pPr/>
              <a:t>18</a:t>
            </a:fld>
            <a:endParaRPr lang="pl-PL"/>
          </a:p>
        </p:txBody>
      </p:sp>
    </p:spTree>
    <p:extLst>
      <p:ext uri="{BB962C8B-B14F-4D97-AF65-F5344CB8AC3E}">
        <p14:creationId xmlns:p14="http://schemas.microsoft.com/office/powerpoint/2010/main" xmlns="" val="2787236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3" cstate="print"/>
          <a:srcRect/>
          <a:stretch>
            <a:fillRect/>
          </a:stretch>
        </p:blipFill>
        <p:spPr bwMode="auto">
          <a:xfrm>
            <a:off x="-24521" y="357131"/>
            <a:ext cx="9144000" cy="864096"/>
          </a:xfrm>
          <a:prstGeom prst="rect">
            <a:avLst/>
          </a:prstGeom>
          <a:noFill/>
          <a:ln w="9525">
            <a:noFill/>
            <a:miter lim="800000"/>
            <a:headEnd/>
            <a:tailEnd/>
          </a:ln>
        </p:spPr>
      </p:pic>
      <p:sp>
        <p:nvSpPr>
          <p:cNvPr id="2" name="Tytuł 1"/>
          <p:cNvSpPr>
            <a:spLocks noGrp="1"/>
          </p:cNvSpPr>
          <p:nvPr>
            <p:ph type="ctrTitle"/>
          </p:nvPr>
        </p:nvSpPr>
        <p:spPr>
          <a:xfrm>
            <a:off x="179512" y="332657"/>
            <a:ext cx="7772400" cy="864096"/>
          </a:xfrm>
        </p:spPr>
        <p:txBody>
          <a:bodyPr>
            <a:normAutofit/>
          </a:bodyPr>
          <a:lstStyle/>
          <a:p>
            <a:pPr algn="l"/>
            <a:r>
              <a:rPr lang="pl-PL" sz="3200" i="1" dirty="0" smtClean="0">
                <a:solidFill>
                  <a:schemeClr val="bg1"/>
                </a:solidFill>
              </a:rPr>
              <a:t>VIII. Linia demarkacyjna</a:t>
            </a:r>
            <a:endParaRPr lang="pl-PL" sz="3200" i="1" dirty="0">
              <a:solidFill>
                <a:schemeClr val="bg1"/>
              </a:solidFill>
            </a:endParaRPr>
          </a:p>
        </p:txBody>
      </p:sp>
      <p:pic>
        <p:nvPicPr>
          <p:cNvPr id="5" name="Picture 5" descr="symbol_POIS_NS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4"/>
          <p:cNvPicPr>
            <a:picLocks noChangeAspect="1" noChangeArrowheads="1"/>
          </p:cNvPicPr>
          <p:nvPr/>
        </p:nvPicPr>
        <p:blipFill>
          <a:blip r:embed="rId6" cstate="print"/>
          <a:srcRect l="42755" r="40706"/>
          <a:stretch>
            <a:fillRect/>
          </a:stretch>
        </p:blipFill>
        <p:spPr bwMode="auto">
          <a:xfrm>
            <a:off x="3851920" y="6097587"/>
            <a:ext cx="1152525" cy="760413"/>
          </a:xfrm>
          <a:prstGeom prst="rect">
            <a:avLst/>
          </a:prstGeom>
          <a:noFill/>
          <a:ln w="9525">
            <a:noFill/>
            <a:miter lim="800000"/>
            <a:headEnd/>
            <a:tailEnd/>
          </a:ln>
        </p:spPr>
      </p:pic>
      <p:graphicFrame>
        <p:nvGraphicFramePr>
          <p:cNvPr id="8" name="Diagram 7"/>
          <p:cNvGraphicFramePr/>
          <p:nvPr>
            <p:extLst>
              <p:ext uri="{D42A27DB-BD31-4B8C-83A1-F6EECF244321}">
                <p14:modId xmlns:p14="http://schemas.microsoft.com/office/powerpoint/2010/main" xmlns="" val="3615812618"/>
              </p:ext>
            </p:extLst>
          </p:nvPr>
        </p:nvGraphicFramePr>
        <p:xfrm>
          <a:off x="693042" y="1916832"/>
          <a:ext cx="7839398" cy="24392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ymbol zastępczy numeru slajdu 2"/>
          <p:cNvSpPr>
            <a:spLocks noGrp="1"/>
          </p:cNvSpPr>
          <p:nvPr>
            <p:ph type="sldNum" sz="quarter" idx="12"/>
          </p:nvPr>
        </p:nvSpPr>
        <p:spPr/>
        <p:txBody>
          <a:bodyPr/>
          <a:lstStyle/>
          <a:p>
            <a:fld id="{378638E2-AD24-4AF1-A97F-7F4F80E01B05}" type="slidenum">
              <a:rPr lang="pl-PL" smtClean="0"/>
              <a:pPr/>
              <a:t>19</a:t>
            </a:fld>
            <a:endParaRPr lang="pl-PL"/>
          </a:p>
        </p:txBody>
      </p:sp>
    </p:spTree>
    <p:extLst>
      <p:ext uri="{BB962C8B-B14F-4D97-AF65-F5344CB8AC3E}">
        <p14:creationId xmlns:p14="http://schemas.microsoft.com/office/powerpoint/2010/main" xmlns="" val="1737685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2" cstate="print"/>
          <a:srcRect/>
          <a:stretch>
            <a:fillRect/>
          </a:stretch>
        </p:blipFill>
        <p:spPr bwMode="auto">
          <a:xfrm>
            <a:off x="0" y="332656"/>
            <a:ext cx="9144000" cy="864096"/>
          </a:xfrm>
          <a:prstGeom prst="rect">
            <a:avLst/>
          </a:prstGeom>
          <a:noFill/>
          <a:ln w="9525">
            <a:noFill/>
            <a:miter lim="800000"/>
            <a:headEnd/>
            <a:tailEnd/>
          </a:ln>
        </p:spPr>
      </p:pic>
      <p:sp>
        <p:nvSpPr>
          <p:cNvPr id="2" name="Tytuł 1"/>
          <p:cNvSpPr>
            <a:spLocks noGrp="1"/>
          </p:cNvSpPr>
          <p:nvPr>
            <p:ph type="ctrTitle"/>
          </p:nvPr>
        </p:nvSpPr>
        <p:spPr>
          <a:xfrm>
            <a:off x="179512" y="332657"/>
            <a:ext cx="8712968" cy="864096"/>
          </a:xfrm>
        </p:spPr>
        <p:txBody>
          <a:bodyPr>
            <a:normAutofit/>
          </a:bodyPr>
          <a:lstStyle/>
          <a:p>
            <a:pPr algn="l"/>
            <a:r>
              <a:rPr lang="pl-PL" sz="3200" b="1" i="1" dirty="0" smtClean="0">
                <a:solidFill>
                  <a:schemeClr val="bg1"/>
                </a:solidFill>
              </a:rPr>
              <a:t>Plan prezentacji</a:t>
            </a:r>
            <a:endParaRPr lang="pl-PL" sz="3200" b="1" i="1" dirty="0">
              <a:solidFill>
                <a:schemeClr val="bg1"/>
              </a:solidFill>
            </a:endParaRPr>
          </a:p>
        </p:txBody>
      </p:sp>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5" cstate="print"/>
          <a:srcRect l="42755" r="40706"/>
          <a:stretch>
            <a:fillRect/>
          </a:stretch>
        </p:blipFill>
        <p:spPr bwMode="auto">
          <a:xfrm>
            <a:off x="3851920" y="6097587"/>
            <a:ext cx="1152525" cy="760413"/>
          </a:xfrm>
          <a:prstGeom prst="rect">
            <a:avLst/>
          </a:prstGeom>
          <a:noFill/>
          <a:ln w="9525">
            <a:noFill/>
            <a:miter lim="800000"/>
            <a:headEnd/>
            <a:tailEnd/>
          </a:ln>
        </p:spPr>
      </p:pic>
      <p:graphicFrame>
        <p:nvGraphicFramePr>
          <p:cNvPr id="11" name="Diagram 10"/>
          <p:cNvGraphicFramePr/>
          <p:nvPr>
            <p:extLst>
              <p:ext uri="{D42A27DB-BD31-4B8C-83A1-F6EECF244321}">
                <p14:modId xmlns:p14="http://schemas.microsoft.com/office/powerpoint/2010/main" xmlns="" val="3870094912"/>
              </p:ext>
            </p:extLst>
          </p:nvPr>
        </p:nvGraphicFramePr>
        <p:xfrm>
          <a:off x="611560" y="1772816"/>
          <a:ext cx="8209160" cy="40010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ymbol zastępczy numeru slajdu 2"/>
          <p:cNvSpPr>
            <a:spLocks noGrp="1"/>
          </p:cNvSpPr>
          <p:nvPr>
            <p:ph type="sldNum" sz="quarter" idx="12"/>
          </p:nvPr>
        </p:nvSpPr>
        <p:spPr/>
        <p:txBody>
          <a:bodyPr/>
          <a:lstStyle/>
          <a:p>
            <a:fld id="{378638E2-AD24-4AF1-A97F-7F4F80E01B05}" type="slidenum">
              <a:rPr lang="pl-PL" smtClean="0"/>
              <a:pPr/>
              <a:t>2</a:t>
            </a:fld>
            <a:endParaRPr lang="pl-PL"/>
          </a:p>
        </p:txBody>
      </p:sp>
    </p:spTree>
    <p:extLst>
      <p:ext uri="{BB962C8B-B14F-4D97-AF65-F5344CB8AC3E}">
        <p14:creationId xmlns:p14="http://schemas.microsoft.com/office/powerpoint/2010/main" xmlns="" val="282204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9512" y="332657"/>
            <a:ext cx="7772400" cy="864096"/>
          </a:xfrm>
        </p:spPr>
        <p:txBody>
          <a:bodyPr>
            <a:normAutofit/>
          </a:bodyPr>
          <a:lstStyle/>
          <a:p>
            <a:pPr algn="l"/>
            <a:r>
              <a:rPr lang="pl-PL" sz="3200" i="1" dirty="0" smtClean="0">
                <a:solidFill>
                  <a:schemeClr val="bg1"/>
                </a:solidFill>
              </a:rPr>
              <a:t>XII. Linia demarkacyjna</a:t>
            </a:r>
            <a:endParaRPr lang="pl-PL" sz="3200" i="1" dirty="0">
              <a:solidFill>
                <a:schemeClr val="bg1"/>
              </a:solidFill>
            </a:endParaRPr>
          </a:p>
        </p:txBody>
      </p:sp>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4"/>
          <p:cNvPicPr>
            <a:picLocks noChangeAspect="1" noChangeArrowheads="1"/>
          </p:cNvPicPr>
          <p:nvPr/>
        </p:nvPicPr>
        <p:blipFill>
          <a:blip r:embed="rId5" cstate="print"/>
          <a:srcRect l="42755" r="40706"/>
          <a:stretch>
            <a:fillRect/>
          </a:stretch>
        </p:blipFill>
        <p:spPr bwMode="auto">
          <a:xfrm>
            <a:off x="3851920" y="6097587"/>
            <a:ext cx="1152525" cy="760413"/>
          </a:xfrm>
          <a:prstGeom prst="rect">
            <a:avLst/>
          </a:prstGeom>
          <a:noFill/>
          <a:ln w="9525">
            <a:noFill/>
            <a:miter lim="800000"/>
            <a:headEnd/>
            <a:tailEnd/>
          </a:ln>
        </p:spPr>
      </p:pic>
      <p:sp>
        <p:nvSpPr>
          <p:cNvPr id="3" name="Prostokąt 2"/>
          <p:cNvSpPr/>
          <p:nvPr/>
        </p:nvSpPr>
        <p:spPr>
          <a:xfrm>
            <a:off x="971798" y="980728"/>
            <a:ext cx="6912768" cy="4339650"/>
          </a:xfrm>
          <a:prstGeom prst="rect">
            <a:avLst/>
          </a:prstGeom>
        </p:spPr>
        <p:txBody>
          <a:bodyPr wrap="square">
            <a:spAutoFit/>
          </a:bodyPr>
          <a:lstStyle/>
          <a:p>
            <a:pPr algn="ctr" fontAlgn="auto">
              <a:spcAft>
                <a:spcPts val="0"/>
              </a:spcAft>
              <a:defRPr/>
            </a:pPr>
            <a:r>
              <a:rPr lang="pl-PL" sz="4000" b="1" dirty="0">
                <a:solidFill>
                  <a:srgbClr val="0087C4"/>
                </a:solidFill>
                <a:effectLst>
                  <a:outerShdw blurRad="38100" dist="38100" dir="2700000" algn="tl">
                    <a:srgbClr val="000000">
                      <a:alpha val="43137"/>
                    </a:srgbClr>
                  </a:outerShdw>
                </a:effectLst>
                <a:latin typeface="Arial" pitchFamily="34" charset="0"/>
                <a:cs typeface="Arial" pitchFamily="34" charset="0"/>
              </a:rPr>
              <a:t>DZIĘKUJĘ ZA </a:t>
            </a:r>
            <a:r>
              <a:rPr lang="pl-PL" sz="4000" b="1" dirty="0" smtClean="0">
                <a:solidFill>
                  <a:srgbClr val="0087C4"/>
                </a:solidFill>
                <a:effectLst>
                  <a:outerShdw blurRad="38100" dist="38100" dir="2700000" algn="tl">
                    <a:srgbClr val="000000">
                      <a:alpha val="43137"/>
                    </a:srgbClr>
                  </a:outerShdw>
                </a:effectLst>
                <a:latin typeface="Arial" pitchFamily="34" charset="0"/>
                <a:cs typeface="Arial" pitchFamily="34" charset="0"/>
              </a:rPr>
              <a:t>UWAGĘ</a:t>
            </a:r>
            <a:r>
              <a:rPr lang="pl-PL" sz="3200" dirty="0">
                <a:solidFill>
                  <a:srgbClr val="0087C4"/>
                </a:solidFill>
                <a:latin typeface="Arial" pitchFamily="34" charset="0"/>
                <a:cs typeface="Arial" pitchFamily="34" charset="0"/>
              </a:rPr>
              <a:t/>
            </a:r>
            <a:br>
              <a:rPr lang="pl-PL" sz="3200" dirty="0">
                <a:solidFill>
                  <a:srgbClr val="0087C4"/>
                </a:solidFill>
                <a:latin typeface="Arial" pitchFamily="34" charset="0"/>
                <a:cs typeface="Arial" pitchFamily="34" charset="0"/>
              </a:rPr>
            </a:br>
            <a:r>
              <a:rPr lang="pl-PL" sz="2400" dirty="0">
                <a:solidFill>
                  <a:srgbClr val="0087C4"/>
                </a:solidFill>
                <a:latin typeface="Arial" pitchFamily="34" charset="0"/>
                <a:cs typeface="Arial" pitchFamily="34" charset="0"/>
              </a:rPr>
              <a:t/>
            </a:r>
            <a:br>
              <a:rPr lang="pl-PL" sz="2400" dirty="0">
                <a:solidFill>
                  <a:srgbClr val="0087C4"/>
                </a:solidFill>
                <a:latin typeface="Arial" pitchFamily="34" charset="0"/>
                <a:cs typeface="Arial" pitchFamily="34" charset="0"/>
              </a:rPr>
            </a:br>
            <a:r>
              <a:rPr lang="pl-PL" sz="2400" b="1" dirty="0">
                <a:effectLst>
                  <a:outerShdw blurRad="38100" dist="38100" dir="2700000" algn="tl">
                    <a:srgbClr val="000000">
                      <a:alpha val="43137"/>
                    </a:srgbClr>
                  </a:outerShdw>
                </a:effectLst>
                <a:latin typeface="Arial" pitchFamily="34" charset="0"/>
                <a:cs typeface="Arial" pitchFamily="34" charset="0"/>
              </a:rPr>
              <a:t>MINISTERSTWO ZDROWIA</a:t>
            </a:r>
            <a:r>
              <a:rPr lang="pl-PL" sz="2400" dirty="0">
                <a:effectLst>
                  <a:outerShdw blurRad="38100" dist="38100" dir="2700000" algn="tl">
                    <a:srgbClr val="000000">
                      <a:alpha val="43137"/>
                    </a:srgbClr>
                  </a:outerShdw>
                </a:effectLst>
                <a:latin typeface="Arial" pitchFamily="34" charset="0"/>
                <a:cs typeface="Arial" pitchFamily="34" charset="0"/>
              </a:rPr>
              <a:t/>
            </a:r>
            <a:br>
              <a:rPr lang="pl-PL" sz="2400" dirty="0">
                <a:effectLst>
                  <a:outerShdw blurRad="38100" dist="38100" dir="2700000" algn="tl">
                    <a:srgbClr val="000000">
                      <a:alpha val="43137"/>
                    </a:srgbClr>
                  </a:outerShdw>
                </a:effectLst>
                <a:latin typeface="Arial" pitchFamily="34" charset="0"/>
                <a:cs typeface="Arial" pitchFamily="34" charset="0"/>
              </a:rPr>
            </a:br>
            <a:r>
              <a:rPr lang="pl-PL" sz="2400" b="1" dirty="0">
                <a:effectLst>
                  <a:outerShdw blurRad="38100" dist="38100" dir="2700000" algn="tl">
                    <a:srgbClr val="000000">
                      <a:alpha val="43137"/>
                    </a:srgbClr>
                  </a:outerShdw>
                </a:effectLst>
                <a:latin typeface="Arial" pitchFamily="34" charset="0"/>
                <a:cs typeface="Arial" pitchFamily="34" charset="0"/>
              </a:rPr>
              <a:t>Departament Funduszy Europejskich</a:t>
            </a:r>
            <a:r>
              <a:rPr lang="pl-PL" b="1">
                <a:latin typeface="Arial" pitchFamily="34" charset="0"/>
                <a:cs typeface="Arial" pitchFamily="34" charset="0"/>
              </a:rPr>
              <a:t/>
            </a:r>
            <a:br>
              <a:rPr lang="pl-PL" b="1">
                <a:latin typeface="Arial" pitchFamily="34" charset="0"/>
                <a:cs typeface="Arial" pitchFamily="34" charset="0"/>
              </a:rPr>
            </a:br>
            <a:endParaRPr lang="pl-PL" b="1" smtClean="0">
              <a:latin typeface="Arial" pitchFamily="34" charset="0"/>
              <a:cs typeface="Arial" pitchFamily="34" charset="0"/>
            </a:endParaRPr>
          </a:p>
          <a:p>
            <a:pPr algn="ctr" fontAlgn="auto">
              <a:spcAft>
                <a:spcPts val="0"/>
              </a:spcAft>
              <a:defRPr/>
            </a:pPr>
            <a:r>
              <a:rPr lang="pl-PL" dirty="0" smtClean="0">
                <a:latin typeface="Arial" pitchFamily="34" charset="0"/>
                <a:cs typeface="Arial" pitchFamily="34" charset="0"/>
              </a:rPr>
              <a:t>ul</a:t>
            </a:r>
            <a:r>
              <a:rPr lang="pl-PL" dirty="0">
                <a:latin typeface="Arial" pitchFamily="34" charset="0"/>
                <a:cs typeface="Arial" pitchFamily="34" charset="0"/>
              </a:rPr>
              <a:t>. Miodowa 15</a:t>
            </a:r>
            <a:br>
              <a:rPr lang="pl-PL" dirty="0">
                <a:latin typeface="Arial" pitchFamily="34" charset="0"/>
                <a:cs typeface="Arial" pitchFamily="34" charset="0"/>
              </a:rPr>
            </a:br>
            <a:r>
              <a:rPr lang="pl-PL" dirty="0">
                <a:latin typeface="Arial" pitchFamily="34" charset="0"/>
                <a:cs typeface="Arial" pitchFamily="34" charset="0"/>
              </a:rPr>
              <a:t>tel. 022 530 03 60</a:t>
            </a:r>
            <a:br>
              <a:rPr lang="pl-PL" dirty="0">
                <a:latin typeface="Arial" pitchFamily="34" charset="0"/>
                <a:cs typeface="Arial" pitchFamily="34" charset="0"/>
              </a:rPr>
            </a:br>
            <a:r>
              <a:rPr lang="pl-PL" dirty="0">
                <a:latin typeface="Arial" pitchFamily="34" charset="0"/>
                <a:cs typeface="Arial" pitchFamily="34" charset="0"/>
              </a:rPr>
              <a:t>fax. 022 530 03 50</a:t>
            </a:r>
            <a:br>
              <a:rPr lang="pl-PL" dirty="0">
                <a:latin typeface="Arial" pitchFamily="34" charset="0"/>
                <a:cs typeface="Arial" pitchFamily="34" charset="0"/>
              </a:rPr>
            </a:br>
            <a:r>
              <a:rPr lang="pl-PL" b="1" dirty="0">
                <a:solidFill>
                  <a:schemeClr val="tx1">
                    <a:lumMod val="95000"/>
                    <a:lumOff val="5000"/>
                  </a:schemeClr>
                </a:solidFill>
                <a:latin typeface="Arial" pitchFamily="34" charset="0"/>
                <a:cs typeface="Arial" pitchFamily="34" charset="0"/>
                <a:hlinkClick r:id="rId6"/>
              </a:rPr>
              <a:t>www.zdrowie.gov.pl</a:t>
            </a:r>
            <a:r>
              <a:rPr lang="pl-PL" sz="2000" b="1" dirty="0">
                <a:latin typeface="Arial" pitchFamily="34" charset="0"/>
                <a:cs typeface="Arial" pitchFamily="34" charset="0"/>
              </a:rPr>
              <a:t/>
            </a:r>
            <a:br>
              <a:rPr lang="pl-PL" sz="2000" b="1" dirty="0">
                <a:latin typeface="Arial" pitchFamily="34" charset="0"/>
                <a:cs typeface="Arial" pitchFamily="34" charset="0"/>
              </a:rPr>
            </a:br>
            <a:endParaRPr lang="pl-PL" sz="2000" b="1" dirty="0">
              <a:latin typeface="Arial" pitchFamily="34" charset="0"/>
              <a:cs typeface="Arial" pitchFamily="34" charset="0"/>
            </a:endParaRPr>
          </a:p>
          <a:p>
            <a:pPr algn="ctr" fontAlgn="auto">
              <a:spcAft>
                <a:spcPts val="0"/>
              </a:spcAft>
              <a:defRPr/>
            </a:pPr>
            <a:r>
              <a:rPr lang="pl-PL" dirty="0">
                <a:latin typeface="Arial" pitchFamily="34" charset="0"/>
                <a:cs typeface="Arial" pitchFamily="34" charset="0"/>
              </a:rPr>
              <a:t>e-mail:</a:t>
            </a:r>
            <a:br>
              <a:rPr lang="pl-PL" dirty="0">
                <a:latin typeface="Arial" pitchFamily="34" charset="0"/>
                <a:cs typeface="Arial" pitchFamily="34" charset="0"/>
              </a:rPr>
            </a:br>
            <a:r>
              <a:rPr lang="pl-PL" dirty="0">
                <a:latin typeface="Arial" pitchFamily="34" charset="0"/>
                <a:cs typeface="Arial" pitchFamily="34" charset="0"/>
              </a:rPr>
              <a:t>zdrowie@mz.gov.pl</a:t>
            </a:r>
            <a:br>
              <a:rPr lang="pl-PL" dirty="0">
                <a:latin typeface="Arial" pitchFamily="34" charset="0"/>
                <a:cs typeface="Arial" pitchFamily="34" charset="0"/>
              </a:rPr>
            </a:br>
            <a:r>
              <a:rPr lang="pl-PL" dirty="0">
                <a:latin typeface="Arial" pitchFamily="34" charset="0"/>
                <a:cs typeface="Arial" pitchFamily="34" charset="0"/>
              </a:rPr>
              <a:t>dep-fe@mz.gov.pl </a:t>
            </a:r>
          </a:p>
        </p:txBody>
      </p:sp>
      <p:sp>
        <p:nvSpPr>
          <p:cNvPr id="4" name="Symbol zastępczy numeru slajdu 3"/>
          <p:cNvSpPr>
            <a:spLocks noGrp="1"/>
          </p:cNvSpPr>
          <p:nvPr>
            <p:ph type="sldNum" sz="quarter" idx="12"/>
          </p:nvPr>
        </p:nvSpPr>
        <p:spPr/>
        <p:txBody>
          <a:bodyPr/>
          <a:lstStyle/>
          <a:p>
            <a:fld id="{378638E2-AD24-4AF1-A97F-7F4F80E01B05}" type="slidenum">
              <a:rPr lang="pl-PL" smtClean="0"/>
              <a:pPr/>
              <a:t>20</a:t>
            </a:fld>
            <a:endParaRPr lang="pl-PL"/>
          </a:p>
        </p:txBody>
      </p:sp>
    </p:spTree>
    <p:extLst>
      <p:ext uri="{BB962C8B-B14F-4D97-AF65-F5344CB8AC3E}">
        <p14:creationId xmlns:p14="http://schemas.microsoft.com/office/powerpoint/2010/main" xmlns="" val="20461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3" cstate="print"/>
          <a:srcRect/>
          <a:stretch>
            <a:fillRect/>
          </a:stretch>
        </p:blipFill>
        <p:spPr bwMode="auto">
          <a:xfrm>
            <a:off x="0" y="332656"/>
            <a:ext cx="9144000" cy="864096"/>
          </a:xfrm>
          <a:prstGeom prst="rect">
            <a:avLst/>
          </a:prstGeom>
          <a:noFill/>
          <a:ln w="9525">
            <a:noFill/>
            <a:miter lim="800000"/>
            <a:headEnd/>
            <a:tailEnd/>
          </a:ln>
        </p:spPr>
      </p:pic>
      <p:sp>
        <p:nvSpPr>
          <p:cNvPr id="2" name="Tytuł 1"/>
          <p:cNvSpPr>
            <a:spLocks noGrp="1"/>
          </p:cNvSpPr>
          <p:nvPr>
            <p:ph type="ctrTitle"/>
          </p:nvPr>
        </p:nvSpPr>
        <p:spPr>
          <a:xfrm>
            <a:off x="179512" y="332657"/>
            <a:ext cx="8712968" cy="864096"/>
          </a:xfrm>
        </p:spPr>
        <p:txBody>
          <a:bodyPr>
            <a:normAutofit/>
          </a:bodyPr>
          <a:lstStyle/>
          <a:p>
            <a:pPr algn="l"/>
            <a:r>
              <a:rPr lang="pl-PL" sz="3200" i="1" dirty="0" smtClean="0">
                <a:solidFill>
                  <a:schemeClr val="bg1"/>
                </a:solidFill>
              </a:rPr>
              <a:t>I. Zdrowie a ubóstwo</a:t>
            </a:r>
            <a:endParaRPr lang="pl-PL" sz="3200" i="1" dirty="0">
              <a:solidFill>
                <a:schemeClr val="bg1"/>
              </a:solidFill>
            </a:endParaRPr>
          </a:p>
        </p:txBody>
      </p:sp>
      <p:pic>
        <p:nvPicPr>
          <p:cNvPr id="5" name="Picture 5" descr="symbol_POIS_NS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6" cstate="print"/>
          <a:srcRect l="42755" r="40706"/>
          <a:stretch>
            <a:fillRect/>
          </a:stretch>
        </p:blipFill>
        <p:spPr bwMode="auto">
          <a:xfrm>
            <a:off x="3851920" y="6097587"/>
            <a:ext cx="1152525" cy="760413"/>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xmlns="" val="3820588316"/>
              </p:ext>
            </p:extLst>
          </p:nvPr>
        </p:nvGraphicFramePr>
        <p:xfrm>
          <a:off x="449838" y="1628800"/>
          <a:ext cx="8226617" cy="36306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ymbol zastępczy numeru slajdu 2"/>
          <p:cNvSpPr>
            <a:spLocks noGrp="1"/>
          </p:cNvSpPr>
          <p:nvPr>
            <p:ph type="sldNum" sz="quarter" idx="12"/>
          </p:nvPr>
        </p:nvSpPr>
        <p:spPr/>
        <p:txBody>
          <a:bodyPr/>
          <a:lstStyle/>
          <a:p>
            <a:fld id="{378638E2-AD24-4AF1-A97F-7F4F80E01B05}" type="slidenum">
              <a:rPr lang="pl-PL" smtClean="0"/>
              <a:pPr/>
              <a:t>3</a:t>
            </a:fld>
            <a:endParaRPr lang="pl-PL"/>
          </a:p>
        </p:txBody>
      </p:sp>
    </p:spTree>
    <p:extLst>
      <p:ext uri="{BB962C8B-B14F-4D97-AF65-F5344CB8AC3E}">
        <p14:creationId xmlns:p14="http://schemas.microsoft.com/office/powerpoint/2010/main" xmlns="" val="822180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3" cstate="print"/>
          <a:srcRect/>
          <a:stretch>
            <a:fillRect/>
          </a:stretch>
        </p:blipFill>
        <p:spPr bwMode="auto">
          <a:xfrm>
            <a:off x="0" y="332656"/>
            <a:ext cx="9144000" cy="864096"/>
          </a:xfrm>
          <a:prstGeom prst="rect">
            <a:avLst/>
          </a:prstGeom>
          <a:noFill/>
          <a:ln w="9525">
            <a:noFill/>
            <a:miter lim="800000"/>
            <a:headEnd/>
            <a:tailEnd/>
          </a:ln>
        </p:spPr>
      </p:pic>
      <p:sp>
        <p:nvSpPr>
          <p:cNvPr id="2" name="Tytuł 1"/>
          <p:cNvSpPr>
            <a:spLocks noGrp="1"/>
          </p:cNvSpPr>
          <p:nvPr>
            <p:ph type="ctrTitle"/>
          </p:nvPr>
        </p:nvSpPr>
        <p:spPr>
          <a:xfrm>
            <a:off x="179512" y="332657"/>
            <a:ext cx="8712968" cy="864096"/>
          </a:xfrm>
        </p:spPr>
        <p:txBody>
          <a:bodyPr>
            <a:normAutofit/>
          </a:bodyPr>
          <a:lstStyle/>
          <a:p>
            <a:pPr algn="l"/>
            <a:r>
              <a:rPr lang="pl-PL" sz="3200" i="1" dirty="0" smtClean="0">
                <a:solidFill>
                  <a:schemeClr val="bg1"/>
                </a:solidFill>
              </a:rPr>
              <a:t>II. Dostępność do świadczeń zdrowotnych</a:t>
            </a:r>
            <a:endParaRPr lang="pl-PL" sz="3200" i="1" dirty="0">
              <a:solidFill>
                <a:schemeClr val="bg1"/>
              </a:solidFill>
            </a:endParaRPr>
          </a:p>
        </p:txBody>
      </p:sp>
      <p:pic>
        <p:nvPicPr>
          <p:cNvPr id="5" name="Picture 5" descr="symbol_POIS_NS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6" cstate="print"/>
          <a:srcRect l="42755" r="40706"/>
          <a:stretch>
            <a:fillRect/>
          </a:stretch>
        </p:blipFill>
        <p:spPr bwMode="auto">
          <a:xfrm>
            <a:off x="3851920" y="6097587"/>
            <a:ext cx="1152525" cy="760413"/>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xmlns="" val="1378492731"/>
              </p:ext>
            </p:extLst>
          </p:nvPr>
        </p:nvGraphicFramePr>
        <p:xfrm>
          <a:off x="683568" y="2081747"/>
          <a:ext cx="7776864" cy="23637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ymbol zastępczy numeru slajdu 2"/>
          <p:cNvSpPr>
            <a:spLocks noGrp="1"/>
          </p:cNvSpPr>
          <p:nvPr>
            <p:ph type="sldNum" sz="quarter" idx="12"/>
          </p:nvPr>
        </p:nvSpPr>
        <p:spPr/>
        <p:txBody>
          <a:bodyPr/>
          <a:lstStyle/>
          <a:p>
            <a:fld id="{378638E2-AD24-4AF1-A97F-7F4F80E01B05}" type="slidenum">
              <a:rPr lang="pl-PL" smtClean="0"/>
              <a:pPr/>
              <a:t>4</a:t>
            </a:fld>
            <a:endParaRPr lang="pl-PL"/>
          </a:p>
        </p:txBody>
      </p:sp>
    </p:spTree>
    <p:extLst>
      <p:ext uri="{BB962C8B-B14F-4D97-AF65-F5344CB8AC3E}">
        <p14:creationId xmlns:p14="http://schemas.microsoft.com/office/powerpoint/2010/main" xmlns="" val="1405043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3" cstate="print"/>
          <a:srcRect/>
          <a:stretch>
            <a:fillRect/>
          </a:stretch>
        </p:blipFill>
        <p:spPr bwMode="auto">
          <a:xfrm>
            <a:off x="0" y="332656"/>
            <a:ext cx="9144000" cy="864096"/>
          </a:xfrm>
          <a:prstGeom prst="rect">
            <a:avLst/>
          </a:prstGeom>
          <a:noFill/>
          <a:ln w="9525">
            <a:noFill/>
            <a:miter lim="800000"/>
            <a:headEnd/>
            <a:tailEnd/>
          </a:ln>
        </p:spPr>
      </p:pic>
      <p:sp>
        <p:nvSpPr>
          <p:cNvPr id="2" name="Tytuł 1"/>
          <p:cNvSpPr>
            <a:spLocks noGrp="1"/>
          </p:cNvSpPr>
          <p:nvPr>
            <p:ph type="ctrTitle"/>
          </p:nvPr>
        </p:nvSpPr>
        <p:spPr>
          <a:xfrm>
            <a:off x="179512" y="332657"/>
            <a:ext cx="8712968" cy="864096"/>
          </a:xfrm>
        </p:spPr>
        <p:txBody>
          <a:bodyPr>
            <a:normAutofit/>
          </a:bodyPr>
          <a:lstStyle/>
          <a:p>
            <a:pPr algn="l"/>
            <a:r>
              <a:rPr lang="pl-PL" sz="3200" i="1" dirty="0" smtClean="0">
                <a:solidFill>
                  <a:schemeClr val="bg1"/>
                </a:solidFill>
              </a:rPr>
              <a:t>III. Diagnoza - trendy demograficzne w Polsce</a:t>
            </a:r>
            <a:endParaRPr lang="pl-PL" sz="3200" i="1" dirty="0">
              <a:solidFill>
                <a:schemeClr val="bg1"/>
              </a:solidFill>
            </a:endParaRPr>
          </a:p>
        </p:txBody>
      </p:sp>
      <p:pic>
        <p:nvPicPr>
          <p:cNvPr id="5" name="Picture 5" descr="symbol_POIS_NS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6" cstate="print"/>
          <a:srcRect l="42755" r="40706"/>
          <a:stretch>
            <a:fillRect/>
          </a:stretch>
        </p:blipFill>
        <p:spPr bwMode="auto">
          <a:xfrm>
            <a:off x="3851920" y="6097587"/>
            <a:ext cx="1152525" cy="760413"/>
          </a:xfrm>
          <a:prstGeom prst="rect">
            <a:avLst/>
          </a:prstGeom>
          <a:noFill/>
          <a:ln w="9525">
            <a:noFill/>
            <a:miter lim="800000"/>
            <a:headEnd/>
            <a:tailEnd/>
          </a:ln>
        </p:spPr>
      </p:pic>
      <p:sp>
        <p:nvSpPr>
          <p:cNvPr id="3" name="Symbol zastępczy numeru slajdu 2"/>
          <p:cNvSpPr>
            <a:spLocks noGrp="1"/>
          </p:cNvSpPr>
          <p:nvPr>
            <p:ph type="sldNum" sz="quarter" idx="12"/>
          </p:nvPr>
        </p:nvSpPr>
        <p:spPr/>
        <p:txBody>
          <a:bodyPr/>
          <a:lstStyle/>
          <a:p>
            <a:fld id="{378638E2-AD24-4AF1-A97F-7F4F80E01B05}" type="slidenum">
              <a:rPr lang="pl-PL" smtClean="0"/>
              <a:pPr/>
              <a:t>5</a:t>
            </a:fld>
            <a:endParaRPr lang="pl-PL"/>
          </a:p>
        </p:txBody>
      </p:sp>
      <p:pic>
        <p:nvPicPr>
          <p:cNvPr id="1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76837" y="3805210"/>
            <a:ext cx="3968750" cy="2279650"/>
          </a:xfrm>
          <a:prstGeom prst="rect">
            <a:avLst/>
          </a:prstGeom>
          <a:ln/>
          <a:scene3d>
            <a:camera prst="isometricOffAxis2Left"/>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pic>
      <p:sp>
        <p:nvSpPr>
          <p:cNvPr id="8" name="pole tekstowe 7"/>
          <p:cNvSpPr txBox="1"/>
          <p:nvPr/>
        </p:nvSpPr>
        <p:spPr>
          <a:xfrm>
            <a:off x="683568" y="1703445"/>
            <a:ext cx="6975499" cy="3139321"/>
          </a:xfrm>
          <a:prstGeom prst="rect">
            <a:avLst/>
          </a:prstGeom>
          <a:noFill/>
        </p:spPr>
        <p:txBody>
          <a:bodyPr wrap="square" rtlCol="0">
            <a:spAutoFit/>
          </a:bodyPr>
          <a:lstStyle/>
          <a:p>
            <a:pPr marL="285750" indent="-285750">
              <a:buClr>
                <a:srgbClr val="0070C0"/>
              </a:buClr>
              <a:buFont typeface="Wingdings" pitchFamily="2" charset="2"/>
              <a:buChar char="ü"/>
            </a:pPr>
            <a:r>
              <a:rPr lang="pl-PL" dirty="0" smtClean="0"/>
              <a:t>Przyrost urodzeń nie wystarczający do tzw. zastępowalności pokoleń (w 2020 r. liczba ludności w wieku 0-17 l. będzie stanowić 18,4% prognozowanej liczby ludności ogółem)</a:t>
            </a:r>
          </a:p>
          <a:p>
            <a:pPr marL="285750" indent="-285750">
              <a:buFont typeface="Wingdings" pitchFamily="2" charset="2"/>
              <a:buChar char="ü"/>
            </a:pPr>
            <a:endParaRPr lang="pl-PL" dirty="0" smtClean="0"/>
          </a:p>
          <a:p>
            <a:pPr marL="285750" indent="-285750">
              <a:buClr>
                <a:srgbClr val="0070C0"/>
              </a:buClr>
              <a:buFont typeface="Wingdings" pitchFamily="2" charset="2"/>
              <a:buChar char="ü"/>
            </a:pPr>
            <a:r>
              <a:rPr lang="pl-PL" dirty="0" smtClean="0"/>
              <a:t>Systematyczne zmniejszanie się zasobów pracy (liczebność ludzi w wieku produkcyjnym do 2035 r. zmniejszy się o 16% w stosunku do 2010 r.)</a:t>
            </a:r>
          </a:p>
          <a:p>
            <a:pPr marL="285750" indent="-285750">
              <a:buFont typeface="Wingdings" pitchFamily="2" charset="2"/>
              <a:buChar char="ü"/>
            </a:pPr>
            <a:endParaRPr lang="pl-PL" dirty="0" smtClean="0"/>
          </a:p>
          <a:p>
            <a:pPr marL="285750" indent="-285750">
              <a:buClr>
                <a:srgbClr val="0070C0"/>
              </a:buClr>
              <a:buFont typeface="Wingdings" pitchFamily="2" charset="2"/>
              <a:buChar char="ü"/>
            </a:pPr>
            <a:r>
              <a:rPr lang="pl-PL" dirty="0" smtClean="0"/>
              <a:t>Systematyczny wzrost liczby osób w wieku </a:t>
            </a:r>
            <a:r>
              <a:rPr lang="pl-PL" smtClean="0"/>
              <a:t/>
            </a:r>
            <a:br>
              <a:rPr lang="pl-PL" smtClean="0"/>
            </a:br>
            <a:r>
              <a:rPr lang="pl-PL" smtClean="0"/>
              <a:t>85</a:t>
            </a:r>
            <a:r>
              <a:rPr lang="pl-PL" dirty="0" smtClean="0"/>
              <a:t>+ (w 2035 r. grupa ta </a:t>
            </a:r>
            <a:br>
              <a:rPr lang="pl-PL" dirty="0" smtClean="0"/>
            </a:br>
            <a:r>
              <a:rPr lang="pl-PL" dirty="0" smtClean="0"/>
              <a:t>będzie większa o 158,3% niż w 2007 r.)</a:t>
            </a:r>
            <a:endParaRPr lang="pl-PL" dirty="0"/>
          </a:p>
        </p:txBody>
      </p:sp>
    </p:spTree>
    <p:extLst>
      <p:ext uri="{BB962C8B-B14F-4D97-AF65-F5344CB8AC3E}">
        <p14:creationId xmlns:p14="http://schemas.microsoft.com/office/powerpoint/2010/main" xmlns="" val="731167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2" cstate="print"/>
          <a:srcRect/>
          <a:stretch>
            <a:fillRect/>
          </a:stretch>
        </p:blipFill>
        <p:spPr bwMode="auto">
          <a:xfrm>
            <a:off x="0" y="332656"/>
            <a:ext cx="9144000" cy="864096"/>
          </a:xfrm>
          <a:prstGeom prst="rect">
            <a:avLst/>
          </a:prstGeom>
          <a:noFill/>
          <a:ln w="9525">
            <a:noFill/>
            <a:miter lim="800000"/>
            <a:headEnd/>
            <a:tailEnd/>
          </a:ln>
        </p:spPr>
      </p:pic>
      <p:sp>
        <p:nvSpPr>
          <p:cNvPr id="2" name="Tytuł 1"/>
          <p:cNvSpPr>
            <a:spLocks noGrp="1"/>
          </p:cNvSpPr>
          <p:nvPr>
            <p:ph type="ctrTitle"/>
          </p:nvPr>
        </p:nvSpPr>
        <p:spPr>
          <a:xfrm>
            <a:off x="179512" y="332657"/>
            <a:ext cx="8712968" cy="864096"/>
          </a:xfrm>
        </p:spPr>
        <p:txBody>
          <a:bodyPr>
            <a:normAutofit/>
          </a:bodyPr>
          <a:lstStyle/>
          <a:p>
            <a:pPr algn="l"/>
            <a:r>
              <a:rPr lang="pl-PL" sz="3200" i="1" dirty="0" smtClean="0">
                <a:solidFill>
                  <a:schemeClr val="bg1"/>
                </a:solidFill>
              </a:rPr>
              <a:t>III. Diagnoza - trendy epidemiologiczne w Polsce</a:t>
            </a:r>
            <a:endParaRPr lang="pl-PL" sz="3200" i="1" dirty="0">
              <a:solidFill>
                <a:schemeClr val="bg1"/>
              </a:solidFill>
            </a:endParaRPr>
          </a:p>
        </p:txBody>
      </p:sp>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5" cstate="print"/>
          <a:srcRect l="42755" r="40706"/>
          <a:stretch>
            <a:fillRect/>
          </a:stretch>
        </p:blipFill>
        <p:spPr bwMode="auto">
          <a:xfrm>
            <a:off x="3851920" y="6097587"/>
            <a:ext cx="1152525" cy="760413"/>
          </a:xfrm>
          <a:prstGeom prst="rect">
            <a:avLst/>
          </a:prstGeom>
          <a:noFill/>
          <a:ln w="9525">
            <a:noFill/>
            <a:miter lim="800000"/>
            <a:headEnd/>
            <a:tailEnd/>
          </a:ln>
        </p:spPr>
      </p:pic>
      <p:sp>
        <p:nvSpPr>
          <p:cNvPr id="3" name="Prostokąt 2"/>
          <p:cNvSpPr/>
          <p:nvPr/>
        </p:nvSpPr>
        <p:spPr>
          <a:xfrm>
            <a:off x="419944" y="1772816"/>
            <a:ext cx="8209160" cy="4308872"/>
          </a:xfrm>
          <a:prstGeom prst="rect">
            <a:avLst/>
          </a:prstGeom>
        </p:spPr>
        <p:txBody>
          <a:bodyPr wrap="square">
            <a:spAutoFit/>
          </a:bodyPr>
          <a:lstStyle/>
          <a:p>
            <a:pPr marL="285750" indent="-285750" algn="just" fontAlgn="auto">
              <a:spcBef>
                <a:spcPts val="1200"/>
              </a:spcBef>
              <a:spcAft>
                <a:spcPts val="0"/>
              </a:spcAft>
              <a:buClr>
                <a:srgbClr val="008AC8"/>
              </a:buClr>
              <a:buFont typeface="Wingdings" pitchFamily="2" charset="2"/>
              <a:buChar char="ü"/>
              <a:defRPr/>
            </a:pPr>
            <a:r>
              <a:rPr lang="pl-PL" dirty="0"/>
              <a:t>Podstawowymi przyczynami orzekania o niezdolności do pracy w 2011 roku były </a:t>
            </a:r>
            <a:r>
              <a:rPr lang="pl-PL" b="1" dirty="0"/>
              <a:t>choroby układu krążenia</a:t>
            </a:r>
            <a:r>
              <a:rPr lang="pl-PL" dirty="0"/>
              <a:t> - 22,2%, </a:t>
            </a:r>
            <a:r>
              <a:rPr lang="pl-PL" b="1" dirty="0"/>
              <a:t>nowotwory </a:t>
            </a:r>
            <a:r>
              <a:rPr lang="pl-PL" dirty="0"/>
              <a:t>- 21,4%, </a:t>
            </a:r>
            <a:r>
              <a:rPr lang="pl-PL" b="1" dirty="0"/>
              <a:t>zaburzenia psychiczne</a:t>
            </a:r>
            <a:r>
              <a:rPr lang="pl-PL" dirty="0"/>
              <a:t> - 11,9%, </a:t>
            </a:r>
            <a:r>
              <a:rPr lang="pl-PL" b="1" dirty="0"/>
              <a:t>choroby układu kostno-stawowego, mięśniowego</a:t>
            </a:r>
            <a:r>
              <a:rPr lang="pl-PL" dirty="0"/>
              <a:t> - 10,6%, </a:t>
            </a:r>
            <a:r>
              <a:rPr lang="pl-PL" b="1" dirty="0"/>
              <a:t>urazy </a:t>
            </a:r>
            <a:r>
              <a:rPr lang="pl-PL" dirty="0"/>
              <a:t>– 7,9% </a:t>
            </a:r>
            <a:r>
              <a:rPr lang="pl-PL" b="1" dirty="0"/>
              <a:t>oraz układu nerwowego</a:t>
            </a:r>
            <a:r>
              <a:rPr lang="pl-PL" dirty="0"/>
              <a:t> - 7,7</a:t>
            </a:r>
            <a:r>
              <a:rPr lang="pl-PL" dirty="0" smtClean="0"/>
              <a:t>%</a:t>
            </a:r>
          </a:p>
          <a:p>
            <a:pPr algn="just" fontAlgn="auto">
              <a:spcBef>
                <a:spcPts val="1200"/>
              </a:spcBef>
              <a:spcAft>
                <a:spcPts val="0"/>
              </a:spcAft>
              <a:buClr>
                <a:srgbClr val="008AC8"/>
              </a:buClr>
              <a:buFont typeface="Wingdings" pitchFamily="2" charset="2"/>
              <a:buChar char="q"/>
              <a:defRPr/>
            </a:pPr>
            <a:endParaRPr lang="pl-PL" dirty="0"/>
          </a:p>
          <a:p>
            <a:pPr marL="285750" indent="-285750" algn="just" fontAlgn="auto">
              <a:spcBef>
                <a:spcPts val="1200"/>
              </a:spcBef>
              <a:spcAft>
                <a:spcPts val="0"/>
              </a:spcAft>
              <a:buClr>
                <a:srgbClr val="008AC8"/>
              </a:buClr>
              <a:buFont typeface="Wingdings" pitchFamily="2" charset="2"/>
              <a:buChar char="ü"/>
              <a:defRPr/>
            </a:pPr>
            <a:r>
              <a:rPr lang="pl-PL" dirty="0"/>
              <a:t>głównymi przyczynami zgonów w grupie osób w wieku produkcyjnym są </a:t>
            </a:r>
            <a:r>
              <a:rPr lang="pl-PL" b="1" dirty="0"/>
              <a:t>choroby układu krążenia</a:t>
            </a:r>
            <a:r>
              <a:rPr lang="pl-PL" dirty="0"/>
              <a:t>, </a:t>
            </a:r>
            <a:r>
              <a:rPr lang="pl-PL" b="1" dirty="0"/>
              <a:t>nowotwory, urazy, zatrucia i inne zewnętrzne </a:t>
            </a:r>
            <a:r>
              <a:rPr lang="pl-PL" b="1" dirty="0" smtClean="0"/>
              <a:t>przyczyny</a:t>
            </a:r>
          </a:p>
          <a:p>
            <a:pPr algn="just" fontAlgn="auto">
              <a:spcBef>
                <a:spcPts val="1200"/>
              </a:spcBef>
              <a:spcAft>
                <a:spcPts val="0"/>
              </a:spcAft>
              <a:buClr>
                <a:srgbClr val="008AC8"/>
              </a:buClr>
              <a:buFont typeface="Wingdings" pitchFamily="2" charset="2"/>
              <a:buChar char="q"/>
              <a:defRPr/>
            </a:pPr>
            <a:endParaRPr lang="pl-PL" b="1" dirty="0"/>
          </a:p>
          <a:p>
            <a:pPr marL="285750" indent="-285750" algn="just" fontAlgn="auto">
              <a:spcBef>
                <a:spcPts val="1200"/>
              </a:spcBef>
              <a:spcAft>
                <a:spcPts val="0"/>
              </a:spcAft>
              <a:buClr>
                <a:srgbClr val="008AC8"/>
              </a:buClr>
              <a:buFont typeface="Wingdings" pitchFamily="2" charset="2"/>
              <a:buChar char="ü"/>
              <a:defRPr/>
            </a:pPr>
            <a:r>
              <a:rPr lang="pl-PL" dirty="0"/>
              <a:t>umieralność dzieci i młodzieży utrzymuje się w Polsce na </a:t>
            </a:r>
            <a:r>
              <a:rPr lang="pl-PL" dirty="0" smtClean="0"/>
              <a:t>poziomie </a:t>
            </a:r>
            <a:r>
              <a:rPr lang="pl-PL" dirty="0"/>
              <a:t>wyższym od obserwowanego w większości krajów Unii Europejskiej. najczęstszymi przyczynami zgonów dzieci i młodzieży są </a:t>
            </a:r>
            <a:r>
              <a:rPr lang="pl-PL" b="1" dirty="0"/>
              <a:t>przyczyny zewnętrzne:</a:t>
            </a:r>
            <a:r>
              <a:rPr lang="pl-PL" dirty="0"/>
              <a:t> </a:t>
            </a:r>
            <a:r>
              <a:rPr lang="pl-PL" b="1" dirty="0"/>
              <a:t>urazy i zatrucia, wypadki drogowe, nowotwory,</a:t>
            </a:r>
            <a:r>
              <a:rPr lang="pl-PL" dirty="0"/>
              <a:t> </a:t>
            </a:r>
            <a:r>
              <a:rPr lang="pl-PL" b="1" dirty="0"/>
              <a:t>wady rozwojowe wrodzone</a:t>
            </a:r>
            <a:r>
              <a:rPr lang="pl-PL" dirty="0"/>
              <a:t>, </a:t>
            </a:r>
            <a:r>
              <a:rPr lang="pl-PL" b="1" dirty="0"/>
              <a:t>choroby układu nerwowego</a:t>
            </a:r>
            <a:r>
              <a:rPr lang="pl-PL" dirty="0"/>
              <a:t> oraz </a:t>
            </a:r>
            <a:r>
              <a:rPr lang="pl-PL" b="1" dirty="0"/>
              <a:t>choroby układu krążenia</a:t>
            </a:r>
          </a:p>
        </p:txBody>
      </p:sp>
      <p:sp>
        <p:nvSpPr>
          <p:cNvPr id="7" name="Symbol zastępczy numeru slajdu 6"/>
          <p:cNvSpPr>
            <a:spLocks noGrp="1"/>
          </p:cNvSpPr>
          <p:nvPr>
            <p:ph type="sldNum" sz="quarter" idx="12"/>
          </p:nvPr>
        </p:nvSpPr>
        <p:spPr/>
        <p:txBody>
          <a:bodyPr/>
          <a:lstStyle/>
          <a:p>
            <a:fld id="{378638E2-AD24-4AF1-A97F-7F4F80E01B05}" type="slidenum">
              <a:rPr lang="pl-PL" smtClean="0"/>
              <a:pPr/>
              <a:t>6</a:t>
            </a:fld>
            <a:endParaRPr lang="pl-PL"/>
          </a:p>
        </p:txBody>
      </p:sp>
    </p:spTree>
    <p:extLst>
      <p:ext uri="{BB962C8B-B14F-4D97-AF65-F5344CB8AC3E}">
        <p14:creationId xmlns:p14="http://schemas.microsoft.com/office/powerpoint/2010/main" xmlns="" val="534848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2" cstate="print"/>
          <a:srcRect/>
          <a:stretch>
            <a:fillRect/>
          </a:stretch>
        </p:blipFill>
        <p:spPr bwMode="auto">
          <a:xfrm>
            <a:off x="0" y="332656"/>
            <a:ext cx="9144000" cy="864096"/>
          </a:xfrm>
          <a:prstGeom prst="rect">
            <a:avLst/>
          </a:prstGeom>
          <a:noFill/>
          <a:ln w="9525">
            <a:noFill/>
            <a:miter lim="800000"/>
            <a:headEnd/>
            <a:tailEnd/>
          </a:ln>
        </p:spPr>
      </p:pic>
      <p:sp>
        <p:nvSpPr>
          <p:cNvPr id="2" name="Tytuł 1"/>
          <p:cNvSpPr>
            <a:spLocks noGrp="1"/>
          </p:cNvSpPr>
          <p:nvPr>
            <p:ph type="ctrTitle"/>
          </p:nvPr>
        </p:nvSpPr>
        <p:spPr>
          <a:xfrm>
            <a:off x="179512" y="332657"/>
            <a:ext cx="8712968" cy="864096"/>
          </a:xfrm>
        </p:spPr>
        <p:txBody>
          <a:bodyPr>
            <a:normAutofit fontScale="90000"/>
          </a:bodyPr>
          <a:lstStyle/>
          <a:p>
            <a:pPr algn="l"/>
            <a:r>
              <a:rPr lang="pl-PL" sz="3200" i="1" dirty="0" smtClean="0">
                <a:solidFill>
                  <a:schemeClr val="bg1"/>
                </a:solidFill>
              </a:rPr>
              <a:t>III. Diagnoza – stan infrastruktury ochrony zdrowia w Polsce (1)</a:t>
            </a:r>
            <a:endParaRPr lang="pl-PL" sz="3200" i="1" dirty="0">
              <a:solidFill>
                <a:schemeClr val="bg1"/>
              </a:solidFill>
            </a:endParaRPr>
          </a:p>
        </p:txBody>
      </p:sp>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5" cstate="print"/>
          <a:srcRect l="42755" r="40706"/>
          <a:stretch>
            <a:fillRect/>
          </a:stretch>
        </p:blipFill>
        <p:spPr bwMode="auto">
          <a:xfrm>
            <a:off x="3851920" y="6097587"/>
            <a:ext cx="1152525" cy="760413"/>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xmlns="" val="2017840639"/>
              </p:ext>
            </p:extLst>
          </p:nvPr>
        </p:nvGraphicFramePr>
        <p:xfrm>
          <a:off x="539552" y="1412777"/>
          <a:ext cx="7848872" cy="47578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ymbol zastępczy numeru slajdu 2"/>
          <p:cNvSpPr>
            <a:spLocks noGrp="1"/>
          </p:cNvSpPr>
          <p:nvPr>
            <p:ph type="sldNum" sz="quarter" idx="12"/>
          </p:nvPr>
        </p:nvSpPr>
        <p:spPr/>
        <p:txBody>
          <a:bodyPr/>
          <a:lstStyle/>
          <a:p>
            <a:fld id="{378638E2-AD24-4AF1-A97F-7F4F80E01B05}" type="slidenum">
              <a:rPr lang="pl-PL" smtClean="0"/>
              <a:pPr/>
              <a:t>7</a:t>
            </a:fld>
            <a:endParaRPr lang="pl-PL"/>
          </a:p>
        </p:txBody>
      </p:sp>
    </p:spTree>
    <p:extLst>
      <p:ext uri="{BB962C8B-B14F-4D97-AF65-F5344CB8AC3E}">
        <p14:creationId xmlns:p14="http://schemas.microsoft.com/office/powerpoint/2010/main" xmlns="" val="1759877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2" cstate="print"/>
          <a:srcRect/>
          <a:stretch>
            <a:fillRect/>
          </a:stretch>
        </p:blipFill>
        <p:spPr bwMode="auto">
          <a:xfrm>
            <a:off x="0" y="332656"/>
            <a:ext cx="9144000" cy="864096"/>
          </a:xfrm>
          <a:prstGeom prst="rect">
            <a:avLst/>
          </a:prstGeom>
          <a:noFill/>
          <a:ln w="9525">
            <a:noFill/>
            <a:miter lim="800000"/>
            <a:headEnd/>
            <a:tailEnd/>
          </a:ln>
        </p:spPr>
      </p:pic>
      <p:sp>
        <p:nvSpPr>
          <p:cNvPr id="2" name="Tytuł 1"/>
          <p:cNvSpPr>
            <a:spLocks noGrp="1"/>
          </p:cNvSpPr>
          <p:nvPr>
            <p:ph type="ctrTitle"/>
          </p:nvPr>
        </p:nvSpPr>
        <p:spPr>
          <a:xfrm>
            <a:off x="179512" y="332657"/>
            <a:ext cx="8712968" cy="864096"/>
          </a:xfrm>
        </p:spPr>
        <p:txBody>
          <a:bodyPr>
            <a:normAutofit fontScale="90000"/>
          </a:bodyPr>
          <a:lstStyle/>
          <a:p>
            <a:pPr algn="l"/>
            <a:r>
              <a:rPr lang="pl-PL" sz="3200" i="1" dirty="0" smtClean="0">
                <a:solidFill>
                  <a:schemeClr val="bg1"/>
                </a:solidFill>
              </a:rPr>
              <a:t>III. Diagnoza – stan infrastruktury </a:t>
            </a:r>
            <a:r>
              <a:rPr lang="pl-PL" sz="3200" i="1" dirty="0">
                <a:solidFill>
                  <a:schemeClr val="bg1"/>
                </a:solidFill>
              </a:rPr>
              <a:t>ochrony zdrowia w </a:t>
            </a:r>
            <a:r>
              <a:rPr lang="pl-PL" sz="3200" i="1" dirty="0" smtClean="0">
                <a:solidFill>
                  <a:schemeClr val="bg1"/>
                </a:solidFill>
              </a:rPr>
              <a:t>Polsce (</a:t>
            </a:r>
            <a:r>
              <a:rPr lang="pl-PL" sz="3200" i="1" dirty="0">
                <a:solidFill>
                  <a:schemeClr val="bg1"/>
                </a:solidFill>
              </a:rPr>
              <a:t>2</a:t>
            </a:r>
            <a:r>
              <a:rPr lang="pl-PL" sz="3200" i="1" dirty="0" smtClean="0">
                <a:solidFill>
                  <a:schemeClr val="bg1"/>
                </a:solidFill>
              </a:rPr>
              <a:t>)</a:t>
            </a:r>
            <a:endParaRPr lang="pl-PL" sz="3200" i="1" dirty="0">
              <a:solidFill>
                <a:schemeClr val="bg1"/>
              </a:solidFill>
            </a:endParaRPr>
          </a:p>
        </p:txBody>
      </p:sp>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pole tekstowe 16"/>
          <p:cNvSpPr txBox="1"/>
          <p:nvPr/>
        </p:nvSpPr>
        <p:spPr>
          <a:xfrm>
            <a:off x="179512" y="1340768"/>
            <a:ext cx="8568952" cy="3093154"/>
          </a:xfrm>
          <a:prstGeom prst="rect">
            <a:avLst/>
          </a:prstGeom>
          <a:noFill/>
        </p:spPr>
        <p:txBody>
          <a:bodyPr wrap="square" rtlCol="0">
            <a:spAutoFit/>
          </a:bodyPr>
          <a:lstStyle/>
          <a:p>
            <a:pPr algn="just">
              <a:buClr>
                <a:srgbClr val="0070C0"/>
              </a:buClr>
            </a:pPr>
            <a:endParaRPr lang="pl-PL" sz="1500" dirty="0"/>
          </a:p>
          <a:p>
            <a:pPr marL="285750" indent="-285750" algn="just">
              <a:buClr>
                <a:srgbClr val="0070C0"/>
              </a:buClr>
              <a:buFont typeface="Wingdings" pitchFamily="2" charset="2"/>
              <a:buChar char="ü"/>
            </a:pPr>
            <a:r>
              <a:rPr lang="pl-PL" sz="1500" dirty="0" smtClean="0"/>
              <a:t>Niewystarczające wyposażenie szpitali w </a:t>
            </a:r>
            <a:r>
              <a:rPr lang="pl-PL" sz="1500" b="1" dirty="0" smtClean="0"/>
              <a:t>nowoczesną aparaturę medyczną</a:t>
            </a:r>
          </a:p>
          <a:p>
            <a:pPr algn="just">
              <a:buClr>
                <a:srgbClr val="0070C0"/>
              </a:buClr>
            </a:pPr>
            <a:r>
              <a:rPr lang="pl-PL" sz="1500" dirty="0" smtClean="0"/>
              <a:t>      	  - liczba rezonansów magnetycznych (MRI) na 1 mln mieszkańców wynosi w Polsce </a:t>
            </a:r>
            <a:r>
              <a:rPr lang="pl-PL" sz="1500" b="1" dirty="0" smtClean="0"/>
              <a:t>4,7</a:t>
            </a:r>
            <a:r>
              <a:rPr lang="pl-PL" sz="1500" dirty="0" smtClean="0"/>
              <a:t> 	</a:t>
            </a:r>
          </a:p>
          <a:p>
            <a:pPr algn="just">
              <a:buClr>
                <a:srgbClr val="0070C0"/>
              </a:buClr>
            </a:pPr>
            <a:r>
              <a:rPr lang="pl-PL" sz="1500" dirty="0" smtClean="0"/>
              <a:t>	     (średnia w UE to 10,3)</a:t>
            </a:r>
          </a:p>
          <a:p>
            <a:pPr algn="just">
              <a:buClr>
                <a:srgbClr val="0070C0"/>
              </a:buClr>
            </a:pPr>
            <a:r>
              <a:rPr lang="pl-PL" sz="1500" dirty="0" smtClean="0"/>
              <a:t>       	 - liczba tomografów komputerowych (CT) na 1 mln mieszkańców wynosi w Polsce </a:t>
            </a:r>
            <a:r>
              <a:rPr lang="pl-PL" sz="1500" b="1" dirty="0" smtClean="0"/>
              <a:t>14,3</a:t>
            </a:r>
            <a:r>
              <a:rPr lang="pl-PL" sz="1500" dirty="0" smtClean="0"/>
              <a:t> 	</a:t>
            </a:r>
          </a:p>
          <a:p>
            <a:pPr algn="just">
              <a:buClr>
                <a:srgbClr val="0070C0"/>
              </a:buClr>
            </a:pPr>
            <a:r>
              <a:rPr lang="pl-PL" sz="1500" dirty="0"/>
              <a:t>	</a:t>
            </a:r>
            <a:r>
              <a:rPr lang="pl-PL" sz="1500" dirty="0" smtClean="0"/>
              <a:t>     (średnia w UE to 20,4)</a:t>
            </a:r>
          </a:p>
          <a:p>
            <a:pPr algn="just">
              <a:buClr>
                <a:srgbClr val="0070C0"/>
              </a:buClr>
            </a:pPr>
            <a:endParaRPr lang="pl-PL" sz="1500" dirty="0" smtClean="0"/>
          </a:p>
          <a:p>
            <a:pPr marL="285750" lvl="0" indent="-285750" algn="just">
              <a:buClr>
                <a:srgbClr val="0070C0"/>
              </a:buClr>
              <a:buFont typeface="Wingdings" pitchFamily="2" charset="2"/>
              <a:buChar char="ü"/>
            </a:pPr>
            <a:r>
              <a:rPr lang="pl-PL" sz="1500" dirty="0" smtClean="0"/>
              <a:t>Zgodnie </a:t>
            </a:r>
            <a:r>
              <a:rPr lang="pl-PL" sz="1500" dirty="0"/>
              <a:t>z kryterium  1 SOR na 150 tys. ludności </a:t>
            </a:r>
            <a:r>
              <a:rPr lang="pl-PL" sz="1500" dirty="0" smtClean="0"/>
              <a:t>– w Polsce </a:t>
            </a:r>
            <a:r>
              <a:rPr lang="pl-PL" sz="1500" b="1" dirty="0" smtClean="0"/>
              <a:t>brakuje  49 </a:t>
            </a:r>
            <a:r>
              <a:rPr lang="pl-PL" sz="1500" b="1" dirty="0"/>
              <a:t>SOR</a:t>
            </a:r>
            <a:r>
              <a:rPr lang="pl-PL" sz="1500" b="1" u="sng" dirty="0"/>
              <a:t> </a:t>
            </a:r>
            <a:endParaRPr lang="pl-PL" sz="1500" b="1" u="sng" dirty="0" smtClean="0"/>
          </a:p>
          <a:p>
            <a:pPr lvl="0" algn="just">
              <a:buClr>
                <a:srgbClr val="0070C0"/>
              </a:buClr>
            </a:pPr>
            <a:endParaRPr lang="pl-PL" sz="1500" dirty="0" smtClean="0"/>
          </a:p>
          <a:p>
            <a:pPr marL="285750" indent="-285750" algn="just">
              <a:buClr>
                <a:srgbClr val="0070C0"/>
              </a:buClr>
              <a:buFont typeface="Wingdings" pitchFamily="2" charset="2"/>
              <a:buChar char="ü"/>
            </a:pPr>
            <a:r>
              <a:rPr lang="pl-PL" sz="1500" dirty="0" smtClean="0"/>
              <a:t>Konieczna jest budowa </a:t>
            </a:r>
            <a:r>
              <a:rPr lang="pl-PL" sz="1500" dirty="0"/>
              <a:t>lub </a:t>
            </a:r>
            <a:r>
              <a:rPr lang="pl-PL" sz="1500" dirty="0" smtClean="0"/>
              <a:t>remont </a:t>
            </a:r>
            <a:r>
              <a:rPr lang="pl-PL" sz="1500" dirty="0"/>
              <a:t>ok. </a:t>
            </a:r>
            <a:r>
              <a:rPr lang="pl-PL" sz="1500" b="1" dirty="0"/>
              <a:t>150 lotnisk/lądowisk </a:t>
            </a:r>
            <a:r>
              <a:rPr lang="pl-PL" sz="1500" dirty="0"/>
              <a:t>(w tym 110 przy SOR i 40 przy jednostkach organizacyjnych szpitali wyspecjalizowanych w zakresie udzielania świadczeń zdrowotnych niezbędnych dla ratownictwa medycznego</a:t>
            </a:r>
            <a:r>
              <a:rPr lang="pl-PL" sz="1500" dirty="0" smtClean="0"/>
              <a:t>)</a:t>
            </a:r>
          </a:p>
          <a:p>
            <a:pPr marL="285750" indent="-285750" algn="just">
              <a:buClr>
                <a:srgbClr val="0070C0"/>
              </a:buClr>
              <a:buFont typeface="Wingdings" pitchFamily="2" charset="2"/>
              <a:buChar char="ü"/>
            </a:pPr>
            <a:endParaRPr lang="pl-PL" sz="1500" dirty="0"/>
          </a:p>
        </p:txBody>
      </p:sp>
      <p:pic>
        <p:nvPicPr>
          <p:cNvPr id="13" name="Picture 4"/>
          <p:cNvPicPr>
            <a:picLocks noChangeAspect="1" noChangeArrowheads="1"/>
          </p:cNvPicPr>
          <p:nvPr/>
        </p:nvPicPr>
        <p:blipFill>
          <a:blip r:embed="rId5" cstate="print"/>
          <a:srcRect l="42755" r="40706"/>
          <a:stretch>
            <a:fillRect/>
          </a:stretch>
        </p:blipFill>
        <p:spPr bwMode="auto">
          <a:xfrm>
            <a:off x="3851920" y="6097587"/>
            <a:ext cx="1152525" cy="760413"/>
          </a:xfrm>
          <a:prstGeom prst="rect">
            <a:avLst/>
          </a:prstGeom>
          <a:noFill/>
          <a:ln w="9525">
            <a:noFill/>
            <a:miter lim="800000"/>
            <a:headEnd/>
            <a:tailEnd/>
          </a:ln>
        </p:spPr>
      </p:pic>
      <p:sp>
        <p:nvSpPr>
          <p:cNvPr id="7" name="Symbol zastępczy numeru slajdu 6"/>
          <p:cNvSpPr>
            <a:spLocks noGrp="1"/>
          </p:cNvSpPr>
          <p:nvPr>
            <p:ph type="sldNum" sz="quarter" idx="12"/>
          </p:nvPr>
        </p:nvSpPr>
        <p:spPr/>
        <p:txBody>
          <a:bodyPr/>
          <a:lstStyle/>
          <a:p>
            <a:fld id="{378638E2-AD24-4AF1-A97F-7F4F80E01B05}" type="slidenum">
              <a:rPr lang="pl-PL" smtClean="0"/>
              <a:pPr/>
              <a:t>8</a:t>
            </a:fld>
            <a:endParaRPr lang="pl-PL"/>
          </a:p>
        </p:txBody>
      </p:sp>
    </p:spTree>
    <p:extLst>
      <p:ext uri="{BB962C8B-B14F-4D97-AF65-F5344CB8AC3E}">
        <p14:creationId xmlns:p14="http://schemas.microsoft.com/office/powerpoint/2010/main" xmlns="" val="282204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4"/>
          <p:cNvPicPr>
            <a:picLocks noChangeAspect="1" noChangeArrowheads="1"/>
          </p:cNvPicPr>
          <p:nvPr/>
        </p:nvPicPr>
        <p:blipFill>
          <a:blip r:embed="rId2" cstate="print"/>
          <a:srcRect/>
          <a:stretch>
            <a:fillRect/>
          </a:stretch>
        </p:blipFill>
        <p:spPr bwMode="auto">
          <a:xfrm>
            <a:off x="0" y="332656"/>
            <a:ext cx="9144000" cy="864096"/>
          </a:xfrm>
          <a:prstGeom prst="rect">
            <a:avLst/>
          </a:prstGeom>
          <a:noFill/>
          <a:ln w="9525">
            <a:noFill/>
            <a:miter lim="800000"/>
            <a:headEnd/>
            <a:tailEnd/>
          </a:ln>
        </p:spPr>
      </p:pic>
      <p:sp>
        <p:nvSpPr>
          <p:cNvPr id="2" name="Tytuł 1"/>
          <p:cNvSpPr>
            <a:spLocks noGrp="1"/>
          </p:cNvSpPr>
          <p:nvPr>
            <p:ph type="ctrTitle"/>
          </p:nvPr>
        </p:nvSpPr>
        <p:spPr>
          <a:xfrm>
            <a:off x="179512" y="332657"/>
            <a:ext cx="8712968" cy="864096"/>
          </a:xfrm>
        </p:spPr>
        <p:txBody>
          <a:bodyPr>
            <a:normAutofit/>
          </a:bodyPr>
          <a:lstStyle/>
          <a:p>
            <a:pPr algn="l"/>
            <a:r>
              <a:rPr lang="pl-PL" sz="3200" dirty="0" smtClean="0">
                <a:solidFill>
                  <a:schemeClr val="bg1"/>
                </a:solidFill>
              </a:rPr>
              <a:t>IV. </a:t>
            </a:r>
            <a:r>
              <a:rPr lang="pl-PL" sz="3200" i="1" dirty="0" smtClean="0">
                <a:solidFill>
                  <a:schemeClr val="bg1"/>
                </a:solidFill>
              </a:rPr>
              <a:t>Wymiar terytorialny</a:t>
            </a:r>
            <a:endParaRPr lang="pl-PL" sz="3200" i="1" dirty="0">
              <a:solidFill>
                <a:schemeClr val="bg1"/>
              </a:solidFill>
            </a:endParaRPr>
          </a:p>
        </p:txBody>
      </p:sp>
      <p:pic>
        <p:nvPicPr>
          <p:cNvPr id="5" name="Picture 5" descr="symbol_POIS_N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170613"/>
            <a:ext cx="208915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UE+EFRR_L-kol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125" y="6275388"/>
            <a:ext cx="1709738"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5" cstate="print"/>
          <a:srcRect l="42755" r="40706"/>
          <a:stretch>
            <a:fillRect/>
          </a:stretch>
        </p:blipFill>
        <p:spPr bwMode="auto">
          <a:xfrm>
            <a:off x="3851920" y="6097587"/>
            <a:ext cx="1152525" cy="760413"/>
          </a:xfrm>
          <a:prstGeom prst="rect">
            <a:avLst/>
          </a:prstGeom>
          <a:noFill/>
          <a:ln w="9525">
            <a:noFill/>
            <a:miter lim="800000"/>
            <a:headEnd/>
            <a:tailEnd/>
          </a:ln>
        </p:spPr>
      </p:pic>
      <p:sp>
        <p:nvSpPr>
          <p:cNvPr id="11" name="pole tekstowe 10"/>
          <p:cNvSpPr txBox="1"/>
          <p:nvPr/>
        </p:nvSpPr>
        <p:spPr>
          <a:xfrm>
            <a:off x="495778" y="1988840"/>
            <a:ext cx="8540718" cy="3139321"/>
          </a:xfrm>
          <a:prstGeom prst="rect">
            <a:avLst/>
          </a:prstGeom>
          <a:noFill/>
        </p:spPr>
        <p:txBody>
          <a:bodyPr wrap="square" rtlCol="0">
            <a:spAutoFit/>
          </a:bodyPr>
          <a:lstStyle/>
          <a:p>
            <a:pPr marL="285750" indent="-285750">
              <a:buClr>
                <a:srgbClr val="0070C0"/>
              </a:buClr>
              <a:buFont typeface="Wingdings" pitchFamily="2" charset="2"/>
              <a:buChar char="ü"/>
            </a:pPr>
            <a:r>
              <a:rPr lang="pl-PL" dirty="0" smtClean="0"/>
              <a:t>Potrzebę utworzenia nowych SOR zidentyfikowano </a:t>
            </a:r>
            <a:br>
              <a:rPr lang="pl-PL" dirty="0" smtClean="0"/>
            </a:br>
            <a:r>
              <a:rPr lang="pl-PL" dirty="0" smtClean="0"/>
              <a:t>w województwach (w liczbie):</a:t>
            </a:r>
          </a:p>
          <a:p>
            <a:pPr marL="261938">
              <a:buClr>
                <a:srgbClr val="0070C0"/>
              </a:buClr>
            </a:pPr>
            <a:r>
              <a:rPr lang="pl-PL" dirty="0" smtClean="0"/>
              <a:t>dolnośląskie (6), kujawsko-pomorskie (5), małopolskie(2),</a:t>
            </a:r>
            <a:br>
              <a:rPr lang="pl-PL" dirty="0" smtClean="0"/>
            </a:br>
            <a:r>
              <a:rPr lang="pl-PL" dirty="0" smtClean="0"/>
              <a:t>mazowieckie (5), podkarpackie (3), pomorskie (3), śląskie (20), zachodniopomorskie (5)</a:t>
            </a:r>
          </a:p>
          <a:p>
            <a:pPr marL="285750" indent="-285750" algn="just">
              <a:buClr>
                <a:srgbClr val="0070C0"/>
              </a:buClr>
              <a:buFont typeface="Wingdings" pitchFamily="2" charset="2"/>
              <a:buChar char="ü"/>
            </a:pPr>
            <a:endParaRPr lang="pl-PL" dirty="0" smtClean="0"/>
          </a:p>
          <a:p>
            <a:pPr marL="285750" indent="-285750" algn="just">
              <a:buClr>
                <a:srgbClr val="0070C0"/>
              </a:buClr>
              <a:buFont typeface="Wingdings" pitchFamily="2" charset="2"/>
              <a:buChar char="ü"/>
            </a:pPr>
            <a:r>
              <a:rPr lang="pl-PL" dirty="0" smtClean="0"/>
              <a:t>Ok. 75% istniejących SOR, zlokalizowanych jest na terenie miast powiatowych </a:t>
            </a:r>
          </a:p>
          <a:p>
            <a:pPr algn="just">
              <a:buClr>
                <a:srgbClr val="0070C0"/>
              </a:buClr>
            </a:pPr>
            <a:endParaRPr lang="pl-PL" dirty="0" smtClean="0"/>
          </a:p>
          <a:p>
            <a:pPr marL="285750" indent="-285750" algn="just">
              <a:buClr>
                <a:srgbClr val="0070C0"/>
              </a:buClr>
              <a:buFont typeface="Wingdings" pitchFamily="2" charset="2"/>
              <a:buChar char="ü"/>
            </a:pPr>
            <a:r>
              <a:rPr lang="pl-PL" dirty="0" smtClean="0"/>
              <a:t>Większość SOR będzie wymagało nie tylko prac remontowo-budowlanych oraz doposażenia samych oddziałów, ale także budowy lub remontu lądowisk, </a:t>
            </a:r>
            <a:br>
              <a:rPr lang="pl-PL" dirty="0" smtClean="0"/>
            </a:br>
            <a:r>
              <a:rPr lang="pl-PL" dirty="0" smtClean="0"/>
              <a:t>w związku z czym skala interwencji w subregionach będzie znacząca</a:t>
            </a:r>
          </a:p>
          <a:p>
            <a:pPr>
              <a:buClr>
                <a:srgbClr val="0070C0"/>
              </a:buClr>
            </a:pPr>
            <a:endParaRPr lang="pl-PL" dirty="0"/>
          </a:p>
        </p:txBody>
      </p:sp>
      <p:graphicFrame>
        <p:nvGraphicFramePr>
          <p:cNvPr id="12" name="Diagram 11"/>
          <p:cNvGraphicFramePr/>
          <p:nvPr>
            <p:extLst>
              <p:ext uri="{D42A27DB-BD31-4B8C-83A1-F6EECF244321}">
                <p14:modId xmlns:p14="http://schemas.microsoft.com/office/powerpoint/2010/main" xmlns="" val="2593759262"/>
              </p:ext>
            </p:extLst>
          </p:nvPr>
        </p:nvGraphicFramePr>
        <p:xfrm>
          <a:off x="5724128" y="1231234"/>
          <a:ext cx="3024336" cy="1872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pole tekstowe 7"/>
          <p:cNvSpPr txBox="1"/>
          <p:nvPr/>
        </p:nvSpPr>
        <p:spPr>
          <a:xfrm>
            <a:off x="6372200" y="2564904"/>
            <a:ext cx="792088" cy="261610"/>
          </a:xfrm>
          <a:prstGeom prst="rect">
            <a:avLst/>
          </a:prstGeom>
          <a:noFill/>
        </p:spPr>
        <p:txBody>
          <a:bodyPr wrap="square" rtlCol="0">
            <a:spAutoFit/>
          </a:bodyPr>
          <a:lstStyle/>
          <a:p>
            <a:r>
              <a:rPr lang="pl-PL" sz="1100" i="1" dirty="0" smtClean="0"/>
              <a:t>PO </a:t>
            </a:r>
            <a:r>
              <a:rPr lang="pl-PL" sz="1100" i="1" dirty="0" err="1" smtClean="0"/>
              <a:t>IiŚ</a:t>
            </a:r>
            <a:endParaRPr lang="pl-PL" sz="1100" i="1" dirty="0"/>
          </a:p>
        </p:txBody>
      </p:sp>
      <p:sp>
        <p:nvSpPr>
          <p:cNvPr id="3" name="Symbol zastępczy numeru slajdu 2"/>
          <p:cNvSpPr>
            <a:spLocks noGrp="1"/>
          </p:cNvSpPr>
          <p:nvPr>
            <p:ph type="sldNum" sz="quarter" idx="12"/>
          </p:nvPr>
        </p:nvSpPr>
        <p:spPr/>
        <p:txBody>
          <a:bodyPr/>
          <a:lstStyle/>
          <a:p>
            <a:fld id="{378638E2-AD24-4AF1-A97F-7F4F80E01B05}" type="slidenum">
              <a:rPr lang="pl-PL" smtClean="0"/>
              <a:pPr/>
              <a:t>9</a:t>
            </a:fld>
            <a:endParaRPr lang="pl-PL"/>
          </a:p>
        </p:txBody>
      </p:sp>
    </p:spTree>
    <p:extLst>
      <p:ext uri="{BB962C8B-B14F-4D97-AF65-F5344CB8AC3E}">
        <p14:creationId xmlns:p14="http://schemas.microsoft.com/office/powerpoint/2010/main" xmlns="" val="282204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2816</Words>
  <Application>Microsoft Office PowerPoint</Application>
  <PresentationFormat>Pokaz na ekranie (4:3)</PresentationFormat>
  <Paragraphs>215</Paragraphs>
  <Slides>20</Slides>
  <Notes>8</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20</vt:i4>
      </vt:variant>
    </vt:vector>
  </HeadingPairs>
  <TitlesOfParts>
    <vt:vector size="22" baseType="lpstr">
      <vt:lpstr>Motyw pakietu Office</vt:lpstr>
      <vt:lpstr>Image</vt:lpstr>
      <vt:lpstr>Slajd 1</vt:lpstr>
      <vt:lpstr>Plan prezentacji</vt:lpstr>
      <vt:lpstr>I. Zdrowie a ubóstwo</vt:lpstr>
      <vt:lpstr>II. Dostępność do świadczeń zdrowotnych</vt:lpstr>
      <vt:lpstr>III. Diagnoza - trendy demograficzne w Polsce</vt:lpstr>
      <vt:lpstr>III. Diagnoza - trendy epidemiologiczne w Polsce</vt:lpstr>
      <vt:lpstr>III. Diagnoza – stan infrastruktury ochrony zdrowia w Polsce (1)</vt:lpstr>
      <vt:lpstr>III. Diagnoza – stan infrastruktury ochrony zdrowia w Polsce (2)</vt:lpstr>
      <vt:lpstr>IV. Wymiar terytorialny</vt:lpstr>
      <vt:lpstr>V. Warunkowość ex-ante</vt:lpstr>
      <vt:lpstr>VI. Propozycje obszarów wsparcia z EFRR na rzecz ochrony zdrowia (1)</vt:lpstr>
      <vt:lpstr>VI. Propozycje obszarów wsparcia z EFRR na rzecz ochrony zdrowia (2)</vt:lpstr>
      <vt:lpstr>Slajd 13</vt:lpstr>
      <vt:lpstr>Slajd 14</vt:lpstr>
      <vt:lpstr>VII. Komplementarność – ratownictwo medyczne</vt:lpstr>
      <vt:lpstr>VII. Komplementarność – infrastruktura  ponadregionalna (1)</vt:lpstr>
      <vt:lpstr>VII. Komplementarność – infrastruktura  ponadregionalna (2)</vt:lpstr>
      <vt:lpstr>VII. Komplementarność – infrastruktura ponadregionalna (3)</vt:lpstr>
      <vt:lpstr>VIII. Linia demarkacyjna</vt:lpstr>
      <vt:lpstr>XII. Linia demarkacyjna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Wójcik Rafał</dc:creator>
  <cp:lastModifiedBy>ldyba</cp:lastModifiedBy>
  <cp:revision>89</cp:revision>
  <cp:lastPrinted>2013-04-16T10:03:29Z</cp:lastPrinted>
  <dcterms:created xsi:type="dcterms:W3CDTF">2013-04-15T09:17:56Z</dcterms:created>
  <dcterms:modified xsi:type="dcterms:W3CDTF">2013-04-25T09:14:49Z</dcterms:modified>
</cp:coreProperties>
</file>