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5"/>
  </p:notesMasterIdLst>
  <p:handoutMasterIdLst>
    <p:handoutMasterId r:id="rId16"/>
  </p:handoutMasterIdLst>
  <p:sldIdLst>
    <p:sldId id="418" r:id="rId3"/>
    <p:sldId id="356" r:id="rId4"/>
    <p:sldId id="397" r:id="rId5"/>
    <p:sldId id="398" r:id="rId6"/>
    <p:sldId id="399" r:id="rId7"/>
    <p:sldId id="416" r:id="rId8"/>
    <p:sldId id="396" r:id="rId9"/>
    <p:sldId id="413" r:id="rId10"/>
    <p:sldId id="414" r:id="rId11"/>
    <p:sldId id="417" r:id="rId12"/>
    <p:sldId id="404" r:id="rId13"/>
    <p:sldId id="419" r:id="rId14"/>
  </p:sldIdLst>
  <p:sldSz cx="9144000" cy="6858000" type="screen4x3"/>
  <p:notesSz cx="6808788" cy="9940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9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9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9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9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9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9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9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9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9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66CCFF"/>
    <a:srgbClr val="CCFFFF"/>
    <a:srgbClr val="FFFF99"/>
    <a:srgbClr val="B2B2B2"/>
    <a:srgbClr val="9966FF"/>
    <a:srgbClr val="33CC33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330" autoAdjust="0"/>
    <p:restoredTop sz="94147" autoAdjust="0"/>
  </p:normalViewPr>
  <p:slideViewPr>
    <p:cSldViewPr>
      <p:cViewPr>
        <p:scale>
          <a:sx n="75" d="100"/>
          <a:sy n="75" d="100"/>
        </p:scale>
        <p:origin x="-834" y="-8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232" y="-96"/>
      </p:cViewPr>
      <p:guideLst>
        <p:guide orient="horz" pos="3132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0" tIns="45774" rIns="91550" bIns="45774" numCol="1" anchor="t" anchorCtr="0" compatLnSpc="1">
            <a:prstTxWarp prst="textNoShape">
              <a:avLst/>
            </a:prstTxWarp>
          </a:bodyPr>
          <a:lstStyle>
            <a:lvl1pPr algn="l" defTabSz="915988">
              <a:defRPr sz="1200" b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51162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0" tIns="45774" rIns="91550" bIns="45774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 b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013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0863"/>
            <a:ext cx="2951163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0" tIns="45774" rIns="91550" bIns="45774" numCol="1" anchor="b" anchorCtr="0" compatLnSpc="1">
            <a:prstTxWarp prst="textNoShape">
              <a:avLst/>
            </a:prstTxWarp>
          </a:bodyPr>
          <a:lstStyle>
            <a:lvl1pPr algn="l" defTabSz="915988">
              <a:defRPr sz="1200" b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013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0863"/>
            <a:ext cx="2951162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0" tIns="45774" rIns="91550" bIns="45774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 b="0"/>
            </a:lvl1pPr>
          </a:lstStyle>
          <a:p>
            <a:pPr>
              <a:defRPr/>
            </a:pPr>
            <a:fld id="{D27B2372-DA0F-4E8F-AD39-FD512A9823AD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1120868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0" tIns="45774" rIns="91550" bIns="45774" numCol="1" anchor="t" anchorCtr="0" compatLnSpc="1">
            <a:prstTxWarp prst="textNoShape">
              <a:avLst/>
            </a:prstTxWarp>
          </a:bodyPr>
          <a:lstStyle>
            <a:lvl1pPr algn="l" defTabSz="915988">
              <a:defRPr sz="1200" b="0"/>
            </a:lvl1pPr>
          </a:lstStyle>
          <a:p>
            <a:pPr>
              <a:defRPr/>
            </a:pPr>
            <a:endParaRPr lang="en-US" altLang="pl-PL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51162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0" tIns="45774" rIns="91550" bIns="45774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 b="0"/>
            </a:lvl1pPr>
          </a:lstStyle>
          <a:p>
            <a:pPr>
              <a:defRPr/>
            </a:pPr>
            <a:endParaRPr lang="en-US" altLang="pl-PL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70462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21225"/>
            <a:ext cx="5449888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0" tIns="45774" rIns="91550" bIns="457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l-PL" noProof="0" smtClean="0"/>
              <a:t>Click to edit Master text styles</a:t>
            </a:r>
          </a:p>
          <a:p>
            <a:pPr lvl="1"/>
            <a:r>
              <a:rPr lang="en-US" altLang="pl-PL" noProof="0" smtClean="0"/>
              <a:t>Second level</a:t>
            </a:r>
          </a:p>
          <a:p>
            <a:pPr lvl="2"/>
            <a:r>
              <a:rPr lang="en-US" altLang="pl-PL" noProof="0" smtClean="0"/>
              <a:t>Third level</a:t>
            </a:r>
          </a:p>
          <a:p>
            <a:pPr lvl="3"/>
            <a:r>
              <a:rPr lang="en-US" altLang="pl-PL" noProof="0" smtClean="0"/>
              <a:t>Fourth level</a:t>
            </a:r>
          </a:p>
          <a:p>
            <a:pPr lvl="4"/>
            <a:r>
              <a:rPr lang="en-US" altLang="pl-PL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0863"/>
            <a:ext cx="2951163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0" tIns="45774" rIns="91550" bIns="45774" numCol="1" anchor="b" anchorCtr="0" compatLnSpc="1">
            <a:prstTxWarp prst="textNoShape">
              <a:avLst/>
            </a:prstTxWarp>
          </a:bodyPr>
          <a:lstStyle>
            <a:lvl1pPr algn="l" defTabSz="915988">
              <a:defRPr sz="1200" b="0"/>
            </a:lvl1pPr>
          </a:lstStyle>
          <a:p>
            <a:pPr>
              <a:defRPr/>
            </a:pPr>
            <a:endParaRPr lang="en-US" altLang="pl-PL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0863"/>
            <a:ext cx="2951162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0" tIns="45774" rIns="91550" bIns="45774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 b="0"/>
            </a:lvl1pPr>
          </a:lstStyle>
          <a:p>
            <a:pPr>
              <a:defRPr/>
            </a:pPr>
            <a:fld id="{0F7FB98D-1CF7-40E7-A0ED-51ED3D18306A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789797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 txBox="1">
            <a:spLocks noGrp="1" noChangeArrowheads="1"/>
          </p:cNvSpPr>
          <p:nvPr/>
        </p:nvSpPr>
        <p:spPr bwMode="auto">
          <a:xfrm>
            <a:off x="3856038" y="9440863"/>
            <a:ext cx="2951162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50" tIns="45774" rIns="91550" bIns="45774" anchor="b"/>
          <a:lstStyle/>
          <a:p>
            <a:pPr algn="r" defTabSz="915988"/>
            <a:fld id="{A408CFF4-AF6F-4A1D-9377-53AC4183AF8D}" type="slidenum">
              <a:rPr lang="en-US" altLang="pl-PL" sz="1200" b="0"/>
              <a:pPr algn="r" defTabSz="915988"/>
              <a:t>10</a:t>
            </a:fld>
            <a:endParaRPr lang="en-US" altLang="pl-PL" sz="1200" b="0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C52F3D-0D88-41BE-ADF6-4A4A109F656B}" type="slidenum">
              <a:rPr lang="en-US" altLang="pl-PL" smtClean="0"/>
              <a:pPr/>
              <a:t>11</a:t>
            </a:fld>
            <a:endParaRPr lang="en-US" altLang="pl-PL" smtClean="0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ACEBAB-C7D0-4ADF-9EDF-E8343584035A}" type="datetime4">
              <a:rPr lang="pl-PL" altLang="pl-PL"/>
              <a:pPr>
                <a:defRPr/>
              </a:pPr>
              <a:t>12 czerwca 2014</a:t>
            </a:fld>
            <a:endParaRPr lang="en-US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pl-PL"/>
              <a:t>Ministerstwo Rozwoju Regionalnego -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7DB9CC-D913-4D4F-9578-873527389A28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B6EB67-3EB2-4C3D-9A72-49136FF54D46}" type="datetime4">
              <a:rPr lang="pl-PL" altLang="pl-PL"/>
              <a:pPr>
                <a:defRPr/>
              </a:pPr>
              <a:t>12 czerwca 2014</a:t>
            </a:fld>
            <a:endParaRPr lang="en-US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pl-PL"/>
              <a:t>Ministerstwo Rozwoju Regionalnego -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4BB2D-EF3D-4FB3-9D1B-A6E81F758A50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648F0C-E836-49D0-BB9D-DD7C72F4BAFB}" type="datetime4">
              <a:rPr lang="pl-PL" altLang="pl-PL"/>
              <a:pPr>
                <a:defRPr/>
              </a:pPr>
              <a:t>12 czerwca 2014</a:t>
            </a:fld>
            <a:endParaRPr lang="en-US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pl-PL"/>
              <a:t>Ministerstwo Rozwoju Regionalnego -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E8D372-67D3-4FBB-952B-C51F12469C6E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B1101A4D-E2A1-42EC-9556-BC0F99326E8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3357162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FD45E7A8-6432-43FF-88B7-F3F3AF13CC8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502501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98A745C7-F8C1-4E34-AC13-DB6C944BDB3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320213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B3361A52-F067-4785-AE8F-6BC871D9063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372138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3BDE8A33-840E-40AF-934F-2463968B9B8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789899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C2347679-BF14-46C5-B675-761AA2226C9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1240199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297A6273-EA56-49BC-9431-9AC2D20C4F7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756497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0DA9542E-C4C3-45A6-8890-B47A6135C8A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31697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FB6342-6C46-480D-961A-CA1E82675799}" type="datetime4">
              <a:rPr lang="pl-PL" altLang="pl-PL"/>
              <a:pPr>
                <a:defRPr/>
              </a:pPr>
              <a:t>12 czerwca 2014</a:t>
            </a:fld>
            <a:endParaRPr lang="en-US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pl-PL"/>
              <a:t>Ministerstwo Rozwoju Regionalnego -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8BAB7-308C-4366-94CF-33DE29088AC5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A04E8B88-9B42-4D9D-AD33-5E9E2AA5DA9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615165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9A30B453-B0DD-442A-A08C-8E34AB095971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716063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268382B7-6F45-4051-B451-0F8FF341C361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79085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09E6A6-15DB-44C1-9083-6E7AB64FC3E3}" type="datetime4">
              <a:rPr lang="pl-PL" altLang="pl-PL"/>
              <a:pPr>
                <a:defRPr/>
              </a:pPr>
              <a:t>12 czerwca 2014</a:t>
            </a:fld>
            <a:endParaRPr lang="en-US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pl-PL"/>
              <a:t>Ministerstwo Rozwoju Regionalnego -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050C02-1E3E-4B3F-8326-F73727815AE4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72829E-B8DD-4826-8C56-62541DC04D55}" type="datetime4">
              <a:rPr lang="pl-PL" altLang="pl-PL"/>
              <a:pPr>
                <a:defRPr/>
              </a:pPr>
              <a:t>12 czerwca 2014</a:t>
            </a:fld>
            <a:endParaRPr lang="en-US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pl-PL"/>
              <a:t>Ministerstwo Rozwoju Regionalnego -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E11DF8-C82A-429C-9915-175CE0C6E05B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EAEAEF-1569-4DAE-8504-C6C1BE29C095}" type="datetime4">
              <a:rPr lang="pl-PL" altLang="pl-PL"/>
              <a:pPr>
                <a:defRPr/>
              </a:pPr>
              <a:t>12 czerwca 2014</a:t>
            </a:fld>
            <a:endParaRPr lang="en-US" alt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pl-PL"/>
              <a:t>Ministerstwo Rozwoju Regionalnego -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733A11-4489-46E6-9D76-DA004454D10E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7DA206-46CA-452F-B083-D15349346567}" type="datetime4">
              <a:rPr lang="pl-PL" altLang="pl-PL"/>
              <a:pPr>
                <a:defRPr/>
              </a:pPr>
              <a:t>12 czerwca 2014</a:t>
            </a:fld>
            <a:endParaRPr lang="en-US" alt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pl-PL"/>
              <a:t>Ministerstwo Rozwoju Regionalnego -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79B397-D867-4A87-89CC-60FD90FDA6DB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5A446C-96E5-4DC7-9742-349F7B45D09F}" type="datetime4">
              <a:rPr lang="pl-PL" altLang="pl-PL"/>
              <a:pPr>
                <a:defRPr/>
              </a:pPr>
              <a:t>12 czerwca 2014</a:t>
            </a:fld>
            <a:endParaRPr lang="en-US" alt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pl-PL"/>
              <a:t>Ministerstwo Rozwoju Regionalnego -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B533E7-1A5C-4F00-A2C8-975FD9B90842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FE0446-9523-43B1-AB32-1EF4903A61DC}" type="datetime4">
              <a:rPr lang="pl-PL" altLang="pl-PL"/>
              <a:pPr>
                <a:defRPr/>
              </a:pPr>
              <a:t>12 czerwca 2014</a:t>
            </a:fld>
            <a:endParaRPr lang="en-US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pl-PL"/>
              <a:t>Ministerstwo Rozwoju Regionalnego -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10C713-CE53-4EC3-BDC0-711C009C0E7B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F41FAA-F623-478A-9790-15D3BECD8CD7}" type="datetime4">
              <a:rPr lang="pl-PL" altLang="pl-PL"/>
              <a:pPr>
                <a:defRPr/>
              </a:pPr>
              <a:t>12 czerwca 2014</a:t>
            </a:fld>
            <a:endParaRPr lang="en-US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pl-PL"/>
              <a:t>Ministerstwo Rozwoju Regionalnego -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37EBCD-CCB8-4F3C-A782-C90311F64DB4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l-PL" smtClean="0"/>
              <a:t>Kliknij, aby edytować style wzorca tekstu</a:t>
            </a:r>
          </a:p>
          <a:p>
            <a:pPr lvl="1"/>
            <a:r>
              <a:rPr lang="en-US" altLang="pl-PL" smtClean="0"/>
              <a:t>Drugi poziom</a:t>
            </a:r>
          </a:p>
          <a:p>
            <a:pPr lvl="2"/>
            <a:r>
              <a:rPr lang="en-US" altLang="pl-PL" smtClean="0"/>
              <a:t>Trzeci poziom</a:t>
            </a:r>
          </a:p>
          <a:p>
            <a:pPr lvl="3"/>
            <a:r>
              <a:rPr lang="en-US" altLang="pl-PL" smtClean="0"/>
              <a:t>Czwarty poziom</a:t>
            </a:r>
          </a:p>
          <a:p>
            <a:pPr lvl="4"/>
            <a:r>
              <a:rPr lang="en-US" altLang="pl-PL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8263" y="6434138"/>
            <a:ext cx="1268412" cy="3603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b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56A047F9-A04E-42C6-B5E8-87323AF57F3C}" type="datetime4">
              <a:rPr lang="pl-PL" altLang="pl-PL"/>
              <a:pPr>
                <a:defRPr/>
              </a:pPr>
              <a:t>12 czerwca 2014</a:t>
            </a:fld>
            <a:endParaRPr lang="en-US" alt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95513" y="6434138"/>
            <a:ext cx="3097212" cy="3603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en-US" altLang="pl-PL"/>
              <a:t>Ministerstwo Rozwoju Regionalnego -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01013" y="6434138"/>
            <a:ext cx="549275" cy="3603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602F6B3B-B715-4816-9C34-229FC117470A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0000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00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0000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rgbClr val="0000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0000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0000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0000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000000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 wzorca tytułu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pl-PL" altLang="pl-PL"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pl-PL" altLang="pl-PL"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0BB59E4A-15FD-4416-8CDC-B84FAB269F0B}" type="slidenum">
              <a:rPr lang="pl-PL" altLang="pl-PL">
                <a:cs typeface="Arial" charset="0"/>
              </a:rPr>
              <a:pPr>
                <a:defRPr/>
              </a:pPr>
              <a:t>‹#›</a:t>
            </a:fld>
            <a:endParaRPr lang="pl-PL" altLang="pl-PL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3046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1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5.png"/><Relationship Id="rId4" Type="http://schemas.openxmlformats.org/officeDocument/2006/relationships/image" Target="../media/image12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3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5.png"/><Relationship Id="rId4" Type="http://schemas.openxmlformats.org/officeDocument/2006/relationships/image" Target="../media/image12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png"/><Relationship Id="rId5" Type="http://schemas.openxmlformats.org/officeDocument/2006/relationships/image" Target="../media/image8.emf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png"/><Relationship Id="rId5" Type="http://schemas.openxmlformats.org/officeDocument/2006/relationships/image" Target="../media/image10.e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332038" y="6021388"/>
            <a:ext cx="4392612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pl-PL" sz="1800" b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Warszawa, 12 czerwca 2014 r.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244475" y="1773238"/>
            <a:ext cx="8567738" cy="10779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l-PL" altLang="pl-PL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Monitoring wdrażania programów operacyjnych </a:t>
            </a:r>
            <a:br>
              <a:rPr lang="pl-PL" altLang="pl-PL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</a:br>
            <a:r>
              <a:rPr lang="pl-PL" altLang="pl-PL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- wsparcie MŚP </a:t>
            </a:r>
            <a:endParaRPr lang="pl-PL" altLang="pl-PL" sz="28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Arial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963613" y="4005263"/>
            <a:ext cx="7129462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pl-PL" sz="2000" b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Grupa Robocza ds. MŚP przy Komitecie Koordynacyjnym NSRO 2007-2013 </a:t>
            </a:r>
          </a:p>
        </p:txBody>
      </p:sp>
    </p:spTree>
    <p:extLst>
      <p:ext uri="{BB962C8B-B14F-4D97-AF65-F5344CB8AC3E}">
        <p14:creationId xmlns:p14="http://schemas.microsoft.com/office/powerpoint/2010/main" val="2383632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02" name="Symbol zastępczy numeru slajdu 5"/>
          <p:cNvSpPr txBox="1">
            <a:spLocks noGrp="1"/>
          </p:cNvSpPr>
          <p:nvPr/>
        </p:nvSpPr>
        <p:spPr bwMode="auto">
          <a:xfrm>
            <a:off x="8101013" y="6434138"/>
            <a:ext cx="549275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43899512-2AF2-400F-B63A-F1370015FCD4}" type="slidenum">
              <a:rPr lang="en-US" altLang="pl-PL" sz="1200" b="0">
                <a:solidFill>
                  <a:srgbClr val="000000"/>
                </a:solidFill>
              </a:rPr>
              <a:pPr algn="r"/>
              <a:t>10</a:t>
            </a:fld>
            <a:endParaRPr lang="en-US" altLang="pl-PL" sz="1200" b="0">
              <a:solidFill>
                <a:srgbClr val="000000"/>
              </a:solidFill>
            </a:endParaRPr>
          </a:p>
        </p:txBody>
      </p:sp>
      <p:sp>
        <p:nvSpPr>
          <p:cNvPr id="33803" name="Rectangle 2"/>
          <p:cNvSpPr>
            <a:spLocks noChangeArrowheads="1"/>
          </p:cNvSpPr>
          <p:nvPr/>
        </p:nvSpPr>
        <p:spPr bwMode="auto">
          <a:xfrm>
            <a:off x="1797050" y="3246438"/>
            <a:ext cx="184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endParaRPr lang="pl-PL" altLang="pl-PL" b="0" u="sng"/>
          </a:p>
        </p:txBody>
      </p:sp>
      <p:sp>
        <p:nvSpPr>
          <p:cNvPr id="33804" name="Text Box 4"/>
          <p:cNvSpPr txBox="1">
            <a:spLocks noChangeArrowheads="1"/>
          </p:cNvSpPr>
          <p:nvPr/>
        </p:nvSpPr>
        <p:spPr bwMode="auto">
          <a:xfrm>
            <a:off x="-107950" y="115888"/>
            <a:ext cx="9144000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pl-PL" altLang="pl-PL" sz="2000">
                <a:solidFill>
                  <a:srgbClr val="0070C0"/>
                </a:solidFill>
                <a:latin typeface="Calibri" pitchFamily="34" charset="0"/>
              </a:rPr>
              <a:t>NSRO – wsparcie wg kategorii interwencji oraz typu beneficjenta</a:t>
            </a:r>
            <a:br>
              <a:rPr lang="pl-PL" altLang="pl-PL" sz="2000">
                <a:solidFill>
                  <a:srgbClr val="0070C0"/>
                </a:solidFill>
                <a:latin typeface="Calibri" pitchFamily="34" charset="0"/>
              </a:rPr>
            </a:br>
            <a:r>
              <a:rPr lang="pl-PL" altLang="pl-PL" sz="1800">
                <a:solidFill>
                  <a:srgbClr val="0070C0"/>
                </a:solidFill>
                <a:latin typeface="Calibri" pitchFamily="34" charset="0"/>
              </a:rPr>
              <a:t>31 maja 2014 r.</a:t>
            </a:r>
          </a:p>
        </p:txBody>
      </p:sp>
      <p:sp>
        <p:nvSpPr>
          <p:cNvPr id="33805" name="Text Box 10"/>
          <p:cNvSpPr txBox="1">
            <a:spLocks noChangeArrowheads="1"/>
          </p:cNvSpPr>
          <p:nvPr/>
        </p:nvSpPr>
        <p:spPr bwMode="auto">
          <a:xfrm>
            <a:off x="1042988" y="4652963"/>
            <a:ext cx="3457575" cy="18272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altLang="pl-PL" sz="1200">
                <a:solidFill>
                  <a:srgbClr val="002060"/>
                </a:solidFill>
                <a:latin typeface="Calibri" pitchFamily="34" charset="0"/>
              </a:rPr>
              <a:t>Liczba projektów:</a:t>
            </a:r>
          </a:p>
          <a:p>
            <a:pPr algn="ctr">
              <a:spcBef>
                <a:spcPct val="50000"/>
              </a:spcBef>
            </a:pPr>
            <a:r>
              <a:rPr lang="pl-PL" altLang="pl-PL" sz="1200" b="0">
                <a:solidFill>
                  <a:schemeClr val="bg1"/>
                </a:solidFill>
                <a:latin typeface="Calibri" pitchFamily="34" charset="0"/>
              </a:rPr>
              <a:t>B+R, innowacje, przedsiębiorczość – 28,7 tys. społeczeństwo informacyjne – 8,9 tys.</a:t>
            </a:r>
            <a:br>
              <a:rPr lang="pl-PL" altLang="pl-PL" sz="1200" b="0">
                <a:solidFill>
                  <a:schemeClr val="bg1"/>
                </a:solidFill>
                <a:latin typeface="Calibri" pitchFamily="34" charset="0"/>
              </a:rPr>
            </a:br>
            <a:r>
              <a:rPr lang="pl-PL" altLang="pl-PL" sz="1200" b="0">
                <a:solidFill>
                  <a:schemeClr val="bg1"/>
                </a:solidFill>
                <a:latin typeface="Calibri" pitchFamily="34" charset="0"/>
              </a:rPr>
              <a:t>Transport – 2,7 tys.</a:t>
            </a:r>
            <a:br>
              <a:rPr lang="pl-PL" altLang="pl-PL" sz="1200" b="0">
                <a:solidFill>
                  <a:schemeClr val="bg1"/>
                </a:solidFill>
                <a:latin typeface="Calibri" pitchFamily="34" charset="0"/>
              </a:rPr>
            </a:br>
            <a:r>
              <a:rPr lang="pl-PL" altLang="pl-PL" sz="1200" b="0">
                <a:solidFill>
                  <a:schemeClr val="bg1"/>
                </a:solidFill>
                <a:latin typeface="Calibri" pitchFamily="34" charset="0"/>
              </a:rPr>
              <a:t>Energetyka – 1,6 tys.</a:t>
            </a:r>
            <a:br>
              <a:rPr lang="pl-PL" altLang="pl-PL" sz="1200" b="0">
                <a:solidFill>
                  <a:schemeClr val="bg1"/>
                </a:solidFill>
                <a:latin typeface="Calibri" pitchFamily="34" charset="0"/>
              </a:rPr>
            </a:br>
            <a:r>
              <a:rPr lang="pl-PL" altLang="pl-PL" sz="1200" b="0">
                <a:solidFill>
                  <a:schemeClr val="bg1"/>
                </a:solidFill>
                <a:latin typeface="Calibri" pitchFamily="34" charset="0"/>
              </a:rPr>
              <a:t>Środowisko – 2,6 tys.</a:t>
            </a:r>
            <a:br>
              <a:rPr lang="pl-PL" altLang="pl-PL" sz="1200" b="0">
                <a:solidFill>
                  <a:schemeClr val="bg1"/>
                </a:solidFill>
                <a:latin typeface="Calibri" pitchFamily="34" charset="0"/>
              </a:rPr>
            </a:br>
            <a:r>
              <a:rPr lang="pl-PL" altLang="pl-PL" sz="1200" b="0">
                <a:solidFill>
                  <a:schemeClr val="bg1"/>
                </a:solidFill>
                <a:latin typeface="Calibri" pitchFamily="34" charset="0"/>
              </a:rPr>
              <a:t>Zasoby ludzkie – 44,7 tys.</a:t>
            </a:r>
            <a:br>
              <a:rPr lang="pl-PL" altLang="pl-PL" sz="1200" b="0">
                <a:solidFill>
                  <a:schemeClr val="bg1"/>
                </a:solidFill>
                <a:latin typeface="Calibri" pitchFamily="34" charset="0"/>
              </a:rPr>
            </a:br>
            <a:r>
              <a:rPr lang="pl-PL" altLang="pl-PL" sz="1200" b="0">
                <a:solidFill>
                  <a:schemeClr val="bg1"/>
                </a:solidFill>
                <a:latin typeface="Calibri" pitchFamily="34" charset="0"/>
              </a:rPr>
              <a:t>Infrastruktura społeczna – 6,0 tys.</a:t>
            </a:r>
            <a:br>
              <a:rPr lang="pl-PL" altLang="pl-PL" sz="1200" b="0">
                <a:solidFill>
                  <a:schemeClr val="bg1"/>
                </a:solidFill>
                <a:latin typeface="Calibri" pitchFamily="34" charset="0"/>
              </a:rPr>
            </a:br>
            <a:r>
              <a:rPr lang="pl-PL" altLang="pl-PL" sz="1200" b="0">
                <a:solidFill>
                  <a:schemeClr val="bg1"/>
                </a:solidFill>
                <a:latin typeface="Calibri" pitchFamily="34" charset="0"/>
              </a:rPr>
              <a:t>Zdolność instytucjonalna – 3,1 tys.</a:t>
            </a:r>
          </a:p>
        </p:txBody>
      </p:sp>
      <p:pic>
        <p:nvPicPr>
          <p:cNvPr id="33806" name="Picture 11" descr="MC900293188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64075" y="5187950"/>
            <a:ext cx="4953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7" name="Picture 9" descr="NSRO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1028700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808" name="Text Box 10"/>
          <p:cNvSpPr txBox="1">
            <a:spLocks noChangeArrowheads="1"/>
          </p:cNvSpPr>
          <p:nvPr/>
        </p:nvSpPr>
        <p:spPr bwMode="auto">
          <a:xfrm>
            <a:off x="5364163" y="4730750"/>
            <a:ext cx="3492500" cy="14620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altLang="pl-PL" sz="1200">
                <a:solidFill>
                  <a:srgbClr val="002060"/>
                </a:solidFill>
                <a:latin typeface="Calibri" pitchFamily="34" charset="0"/>
              </a:rPr>
              <a:t>Liczba projektów:</a:t>
            </a:r>
          </a:p>
          <a:p>
            <a:pPr algn="ctr">
              <a:spcBef>
                <a:spcPct val="50000"/>
              </a:spcBef>
            </a:pPr>
            <a:r>
              <a:rPr lang="pl-PL" altLang="pl-PL" sz="1200" b="0">
                <a:solidFill>
                  <a:schemeClr val="bg1"/>
                </a:solidFill>
                <a:latin typeface="Calibri" pitchFamily="34" charset="0"/>
              </a:rPr>
              <a:t>JST – 29,0 tys. </a:t>
            </a:r>
            <a:br>
              <a:rPr lang="pl-PL" altLang="pl-PL" sz="1200" b="0">
                <a:solidFill>
                  <a:schemeClr val="bg1"/>
                </a:solidFill>
                <a:latin typeface="Calibri" pitchFamily="34" charset="0"/>
              </a:rPr>
            </a:br>
            <a:r>
              <a:rPr lang="pl-PL" altLang="pl-PL" sz="1200" b="0">
                <a:solidFill>
                  <a:schemeClr val="bg1"/>
                </a:solidFill>
                <a:latin typeface="Calibri" pitchFamily="34" charset="0"/>
              </a:rPr>
              <a:t>Organ władzy, administracji rządowej – 1,8 tys.</a:t>
            </a:r>
            <a:br>
              <a:rPr lang="pl-PL" altLang="pl-PL" sz="1200" b="0">
                <a:solidFill>
                  <a:schemeClr val="bg1"/>
                </a:solidFill>
                <a:latin typeface="Calibri" pitchFamily="34" charset="0"/>
              </a:rPr>
            </a:br>
            <a:r>
              <a:rPr lang="pl-PL" altLang="pl-PL" sz="1200" b="0">
                <a:solidFill>
                  <a:schemeClr val="bg1"/>
                </a:solidFill>
                <a:latin typeface="Calibri" pitchFamily="34" charset="0"/>
              </a:rPr>
              <a:t>Organizacja non profit – 12,8 tys.</a:t>
            </a:r>
            <a:br>
              <a:rPr lang="pl-PL" altLang="pl-PL" sz="1200" b="0">
                <a:solidFill>
                  <a:schemeClr val="bg1"/>
                </a:solidFill>
                <a:latin typeface="Calibri" pitchFamily="34" charset="0"/>
              </a:rPr>
            </a:br>
            <a:r>
              <a:rPr lang="pl-PL" altLang="pl-PL" sz="1200" b="0">
                <a:solidFill>
                  <a:schemeClr val="bg1"/>
                </a:solidFill>
                <a:latin typeface="Calibri" pitchFamily="34" charset="0"/>
              </a:rPr>
              <a:t>Przedsiębiorstwa – 47,9 tys.</a:t>
            </a:r>
            <a:br>
              <a:rPr lang="pl-PL" altLang="pl-PL" sz="1200" b="0">
                <a:solidFill>
                  <a:schemeClr val="bg1"/>
                </a:solidFill>
                <a:latin typeface="Calibri" pitchFamily="34" charset="0"/>
              </a:rPr>
            </a:br>
            <a:r>
              <a:rPr lang="pl-PL" altLang="pl-PL" sz="1200" b="0">
                <a:solidFill>
                  <a:schemeClr val="bg1"/>
                </a:solidFill>
                <a:latin typeface="Calibri" pitchFamily="34" charset="0"/>
              </a:rPr>
              <a:t>Uczelnie, jednostki naukowe – 4,7 tys.</a:t>
            </a:r>
            <a:br>
              <a:rPr lang="pl-PL" altLang="pl-PL" sz="1200" b="0">
                <a:solidFill>
                  <a:schemeClr val="bg1"/>
                </a:solidFill>
                <a:latin typeface="Calibri" pitchFamily="34" charset="0"/>
              </a:rPr>
            </a:br>
            <a:r>
              <a:rPr lang="pl-PL" altLang="pl-PL" sz="1200" b="0">
                <a:solidFill>
                  <a:schemeClr val="bg1"/>
                </a:solidFill>
                <a:latin typeface="Calibri" pitchFamily="34" charset="0"/>
              </a:rPr>
              <a:t>Inne – 2,1 tys.</a:t>
            </a:r>
          </a:p>
        </p:txBody>
      </p:sp>
      <p:graphicFrame>
        <p:nvGraphicFramePr>
          <p:cNvPr id="33801" name="Object 9"/>
          <p:cNvGraphicFramePr>
            <a:graphicFrameLocks noChangeAspect="1"/>
          </p:cNvGraphicFramePr>
          <p:nvPr/>
        </p:nvGraphicFramePr>
        <p:xfrm>
          <a:off x="2124075" y="692150"/>
          <a:ext cx="4781550" cy="3952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3" name="Wykres" r:id="rId6" imgW="4781431" imgH="3952917" progId="Excel.Chart.8">
                  <p:embed/>
                </p:oleObj>
              </mc:Choice>
              <mc:Fallback>
                <p:oleObj name="Wykres" r:id="rId6" imgW="4781431" imgH="3952917" progId="Excel.Chart.8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692150"/>
                        <a:ext cx="4781550" cy="3952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8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2AA5D2A-676D-49A7-AD53-ABD176BF9624}" type="slidenum">
              <a:rPr lang="en-US" altLang="pl-PL" smtClean="0"/>
              <a:pPr/>
              <a:t>11</a:t>
            </a:fld>
            <a:endParaRPr lang="en-US" altLang="pl-PL" smtClean="0"/>
          </a:p>
        </p:txBody>
      </p:sp>
      <p:sp>
        <p:nvSpPr>
          <p:cNvPr id="12309" name="Rectangle 2"/>
          <p:cNvSpPr>
            <a:spLocks noChangeArrowheads="1"/>
          </p:cNvSpPr>
          <p:nvPr/>
        </p:nvSpPr>
        <p:spPr bwMode="auto">
          <a:xfrm>
            <a:off x="1797050" y="3246438"/>
            <a:ext cx="184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endParaRPr lang="pl-PL" altLang="pl-PL" b="0" u="sng"/>
          </a:p>
        </p:txBody>
      </p:sp>
      <p:sp>
        <p:nvSpPr>
          <p:cNvPr id="12310" name="Text Box 5"/>
          <p:cNvSpPr txBox="1">
            <a:spLocks noChangeArrowheads="1"/>
          </p:cNvSpPr>
          <p:nvPr/>
        </p:nvSpPr>
        <p:spPr bwMode="auto">
          <a:xfrm>
            <a:off x="-107950" y="134938"/>
            <a:ext cx="9144000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pl-PL" altLang="pl-PL" sz="2000">
                <a:solidFill>
                  <a:srgbClr val="0070C0"/>
                </a:solidFill>
                <a:latin typeface="Calibri" pitchFamily="34" charset="0"/>
              </a:rPr>
              <a:t>Beneficjenci NSRO - MŚP wg wielkości</a:t>
            </a:r>
            <a:br>
              <a:rPr lang="pl-PL" altLang="pl-PL" sz="2000">
                <a:solidFill>
                  <a:srgbClr val="0070C0"/>
                </a:solidFill>
                <a:latin typeface="Calibri" pitchFamily="34" charset="0"/>
              </a:rPr>
            </a:br>
            <a:r>
              <a:rPr lang="pl-PL" altLang="pl-PL" sz="1800">
                <a:solidFill>
                  <a:srgbClr val="0070C0"/>
                </a:solidFill>
                <a:latin typeface="Calibri" pitchFamily="34" charset="0"/>
              </a:rPr>
              <a:t>31 maja 2014 r.</a:t>
            </a:r>
          </a:p>
        </p:txBody>
      </p:sp>
      <p:sp>
        <p:nvSpPr>
          <p:cNvPr id="12311" name="Text Box 9"/>
          <p:cNvSpPr txBox="1">
            <a:spLocks noChangeArrowheads="1"/>
          </p:cNvSpPr>
          <p:nvPr/>
        </p:nvSpPr>
        <p:spPr bwMode="auto">
          <a:xfrm>
            <a:off x="5256213" y="5124450"/>
            <a:ext cx="3779837" cy="1155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altLang="pl-PL" sz="1400" b="0">
                <a:solidFill>
                  <a:srgbClr val="002060"/>
                </a:solidFill>
                <a:latin typeface="Calibri" pitchFamily="34" charset="0"/>
              </a:rPr>
              <a:t>Liczba projektów </a:t>
            </a:r>
            <a:br>
              <a:rPr lang="pl-PL" altLang="pl-PL" sz="1400" b="0">
                <a:solidFill>
                  <a:srgbClr val="002060"/>
                </a:solidFill>
                <a:latin typeface="Calibri" pitchFamily="34" charset="0"/>
              </a:rPr>
            </a:br>
            <a:r>
              <a:rPr lang="pl-PL" altLang="pl-PL" sz="1400" b="0">
                <a:solidFill>
                  <a:srgbClr val="002060"/>
                </a:solidFill>
                <a:latin typeface="Calibri" pitchFamily="34" charset="0"/>
              </a:rPr>
              <a:t>wg wielkości przedsiębiorstwa:</a:t>
            </a:r>
            <a:br>
              <a:rPr lang="pl-PL" altLang="pl-PL" sz="1400" b="0">
                <a:solidFill>
                  <a:srgbClr val="002060"/>
                </a:solidFill>
                <a:latin typeface="Calibri" pitchFamily="34" charset="0"/>
              </a:rPr>
            </a:br>
            <a:r>
              <a:rPr lang="pl-PL" altLang="pl-PL" sz="1400" b="0">
                <a:solidFill>
                  <a:schemeClr val="bg1"/>
                </a:solidFill>
                <a:latin typeface="Calibri" pitchFamily="34" charset="0"/>
              </a:rPr>
              <a:t>mikro – 23,3 tys.</a:t>
            </a:r>
            <a:br>
              <a:rPr lang="pl-PL" altLang="pl-PL" sz="1400" b="0">
                <a:solidFill>
                  <a:schemeClr val="bg1"/>
                </a:solidFill>
                <a:latin typeface="Calibri" pitchFamily="34" charset="0"/>
              </a:rPr>
            </a:br>
            <a:r>
              <a:rPr lang="pl-PL" altLang="pl-PL" sz="1400" b="0">
                <a:solidFill>
                  <a:schemeClr val="bg1"/>
                </a:solidFill>
                <a:latin typeface="Calibri" pitchFamily="34" charset="0"/>
              </a:rPr>
              <a:t>małe – 13,8 tys. </a:t>
            </a:r>
            <a:br>
              <a:rPr lang="pl-PL" altLang="pl-PL" sz="1400" b="0">
                <a:solidFill>
                  <a:schemeClr val="bg1"/>
                </a:solidFill>
                <a:latin typeface="Calibri" pitchFamily="34" charset="0"/>
              </a:rPr>
            </a:br>
            <a:r>
              <a:rPr lang="pl-PL" altLang="pl-PL" sz="1400" b="0">
                <a:solidFill>
                  <a:schemeClr val="bg1"/>
                </a:solidFill>
                <a:latin typeface="Calibri" pitchFamily="34" charset="0"/>
              </a:rPr>
              <a:t>średnie – 7,5 tys.</a:t>
            </a:r>
          </a:p>
        </p:txBody>
      </p:sp>
      <p:pic>
        <p:nvPicPr>
          <p:cNvPr id="12312" name="Picture 10" descr="MC900293188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11863" y="4865688"/>
            <a:ext cx="4953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13" name="Picture 6" descr="NSRO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1028700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14" name="Text Box 11"/>
          <p:cNvSpPr txBox="1">
            <a:spLocks noChangeArrowheads="1"/>
          </p:cNvSpPr>
          <p:nvPr/>
        </p:nvSpPr>
        <p:spPr bwMode="auto">
          <a:xfrm>
            <a:off x="1797050" y="1195388"/>
            <a:ext cx="5943600" cy="730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altLang="pl-PL" sz="1400" b="0">
                <a:solidFill>
                  <a:schemeClr val="bg1"/>
                </a:solidFill>
                <a:latin typeface="Calibri" pitchFamily="34" charset="0"/>
              </a:rPr>
              <a:t>Spośród 47,9 tys. projektów przedsiębiorstw, </a:t>
            </a:r>
            <a:br>
              <a:rPr lang="pl-PL" altLang="pl-PL" sz="1400" b="0">
                <a:solidFill>
                  <a:schemeClr val="bg1"/>
                </a:solidFill>
                <a:latin typeface="Calibri" pitchFamily="34" charset="0"/>
              </a:rPr>
            </a:br>
            <a:r>
              <a:rPr lang="pl-PL" altLang="pl-PL" sz="1400" b="0">
                <a:solidFill>
                  <a:schemeClr val="bg1"/>
                </a:solidFill>
                <a:latin typeface="Calibri" pitchFamily="34" charset="0"/>
              </a:rPr>
              <a:t>MŚP realizują 44,6 tys. projektów </a:t>
            </a:r>
            <a:br>
              <a:rPr lang="pl-PL" altLang="pl-PL" sz="1400" b="0">
                <a:solidFill>
                  <a:schemeClr val="bg1"/>
                </a:solidFill>
                <a:latin typeface="Calibri" pitchFamily="34" charset="0"/>
              </a:rPr>
            </a:br>
            <a:r>
              <a:rPr lang="pl-PL" altLang="pl-PL" sz="1400" b="0">
                <a:solidFill>
                  <a:schemeClr val="bg1"/>
                </a:solidFill>
                <a:latin typeface="Calibri" pitchFamily="34" charset="0"/>
              </a:rPr>
              <a:t>o łącznej wartości 39,2 mld zł (dofinansowanie UE)</a:t>
            </a:r>
          </a:p>
        </p:txBody>
      </p:sp>
      <p:graphicFrame>
        <p:nvGraphicFramePr>
          <p:cNvPr id="12307" name="Wykres 1"/>
          <p:cNvGraphicFramePr>
            <a:graphicFrameLocks/>
          </p:cNvGraphicFramePr>
          <p:nvPr/>
        </p:nvGraphicFramePr>
        <p:xfrm>
          <a:off x="900113" y="2060575"/>
          <a:ext cx="5032375" cy="341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9" name="Wykres" r:id="rId6" imgW="4600448" imgH="3267185" progId="Excel.Chart.8">
                  <p:embed/>
                </p:oleObj>
              </mc:Choice>
              <mc:Fallback>
                <p:oleObj name="Wykres" r:id="rId6" imgW="4600448" imgH="3267185" progId="Excel.Chart.8">
                  <p:embed/>
                  <p:pic>
                    <p:nvPicPr>
                      <p:cNvPr id="0" name="Wykres 1"/>
                      <p:cNvPicPr>
                        <a:picLocks noRo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2060575"/>
                        <a:ext cx="5032375" cy="341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0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">
                            <a:solidFill>
                              <a:srgbClr val="FF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2555875" y="2671763"/>
            <a:ext cx="6577013" cy="624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ctr" eaLnBrk="0" hangingPunct="0">
              <a:defRPr/>
            </a:pPr>
            <a:r>
              <a:rPr lang="pl-PL" altLang="pl-PL" sz="3600" b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Dziękuję za uwagę</a:t>
            </a:r>
          </a:p>
          <a:p>
            <a:pPr algn="ctr" eaLnBrk="0" hangingPunct="0">
              <a:defRPr/>
            </a:pPr>
            <a:endParaRPr lang="pl-PL" altLang="pl-PL" sz="2800" b="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0" hangingPunct="0">
              <a:defRPr/>
            </a:pPr>
            <a:r>
              <a:rPr lang="pl-PL" altLang="pl-PL" sz="2800" b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Ministerstwo Infrastruktury i Rozwoju</a:t>
            </a:r>
            <a:br>
              <a:rPr lang="pl-PL" altLang="pl-PL" sz="2800" b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altLang="pl-PL" sz="2800" b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ul. Wspólna 2/4</a:t>
            </a:r>
          </a:p>
          <a:p>
            <a:pPr algn="ctr" eaLnBrk="0" hangingPunct="0">
              <a:defRPr/>
            </a:pPr>
            <a:r>
              <a:rPr lang="pl-PL" altLang="pl-PL" sz="2800" b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00-926 Warszawa</a:t>
            </a:r>
          </a:p>
          <a:p>
            <a:pPr algn="ctr" eaLnBrk="0" hangingPunct="0">
              <a:defRPr/>
            </a:pPr>
            <a:endParaRPr lang="pl-PL" altLang="pl-PL" sz="28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0" hangingPunct="0">
              <a:defRPr/>
            </a:pPr>
            <a:r>
              <a:rPr lang="pl-PL" altLang="pl-PL" sz="1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www.mir.gov.pl</a:t>
            </a:r>
          </a:p>
          <a:p>
            <a:pPr algn="ctr" eaLnBrk="0" hangingPunct="0">
              <a:defRPr/>
            </a:pPr>
            <a:r>
              <a:rPr lang="pl-PL" altLang="pl-PL" sz="1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www.funduszeeuropejskie.gov.pl</a:t>
            </a:r>
          </a:p>
          <a:p>
            <a:pPr algn="ctr" eaLnBrk="0" hangingPunct="0">
              <a:defRPr/>
            </a:pPr>
            <a:r>
              <a:rPr lang="pl-PL" altLang="pl-PL" sz="4400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charset="0"/>
              </a:rPr>
              <a:t/>
            </a:r>
            <a:br>
              <a:rPr lang="pl-PL" altLang="pl-PL" sz="4400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charset="0"/>
              </a:rPr>
            </a:br>
            <a:endParaRPr lang="pl-PL" altLang="pl-PL" sz="4800" dirty="0">
              <a:solidFill>
                <a:srgbClr val="FFFFFF"/>
              </a:solidFill>
              <a:latin typeface="Garamond" pitchFamily="18" charset="0"/>
              <a:cs typeface="Arial" charset="0"/>
            </a:endParaRPr>
          </a:p>
          <a:p>
            <a:pPr algn="ctr" eaLnBrk="0" hangingPunct="0">
              <a:defRPr/>
            </a:pPr>
            <a:endParaRPr lang="pl-PL" altLang="pl-PL" sz="4800" dirty="0">
              <a:solidFill>
                <a:srgbClr val="FFFFFF"/>
              </a:solidFill>
              <a:latin typeface="Garamond" pitchFamily="18" charset="0"/>
              <a:cs typeface="Arial" charset="0"/>
            </a:endParaRPr>
          </a:p>
          <a:p>
            <a:pPr algn="ctr" eaLnBrk="0" hangingPunct="0">
              <a:defRPr/>
            </a:pPr>
            <a:endParaRPr lang="pl-PL" altLang="pl-PL" sz="4800" dirty="0">
              <a:solidFill>
                <a:srgbClr val="FFFFFF"/>
              </a:solidFill>
              <a:latin typeface="Garamond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584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79EDB18-D310-4311-A9CA-13D6AD0127C4}" type="slidenum">
              <a:rPr lang="en-US" altLang="pl-PL" smtClean="0"/>
              <a:pPr/>
              <a:t>2</a:t>
            </a:fld>
            <a:endParaRPr lang="en-US" altLang="pl-PL" smtClean="0"/>
          </a:p>
        </p:txBody>
      </p:sp>
      <p:pic>
        <p:nvPicPr>
          <p:cNvPr id="16386" name="Picture 2" descr="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26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532812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pl-PL" altLang="pl-PL" sz="2000">
                <a:solidFill>
                  <a:srgbClr val="0070C0"/>
                </a:solidFill>
                <a:latin typeface="Calibri" pitchFamily="34" charset="0"/>
              </a:rPr>
              <a:t>Cele horyzontalne NSRO 2007-2013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900113" y="1844675"/>
            <a:ext cx="720090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Blip>
                <a:blip r:embed="rId3"/>
              </a:buBlip>
            </a:pPr>
            <a:r>
              <a:rPr lang="pl-PL" altLang="pl-PL" sz="1600" b="0">
                <a:solidFill>
                  <a:srgbClr val="000000"/>
                </a:solidFill>
                <a:latin typeface="Calibri" pitchFamily="34" charset="0"/>
              </a:rPr>
              <a:t> Cel 1 </a:t>
            </a:r>
            <a:r>
              <a:rPr lang="pl-PL" altLang="pl-PL" sz="1600" b="0" i="1">
                <a:solidFill>
                  <a:srgbClr val="000000"/>
                </a:solidFill>
                <a:latin typeface="Calibri" pitchFamily="34" charset="0"/>
              </a:rPr>
              <a:t>Poprawa jakości funkcjonowania instytucji publicznych oraz rozbudowa mechanizmów partnerstwa</a:t>
            </a:r>
          </a:p>
          <a:p>
            <a:pPr>
              <a:spcBef>
                <a:spcPct val="50000"/>
              </a:spcBef>
              <a:buFontTx/>
              <a:buBlip>
                <a:blip r:embed="rId3"/>
              </a:buBlip>
            </a:pPr>
            <a:r>
              <a:rPr lang="pl-PL" altLang="pl-PL" sz="1600" b="0">
                <a:solidFill>
                  <a:srgbClr val="000000"/>
                </a:solidFill>
                <a:latin typeface="Calibri" pitchFamily="34" charset="0"/>
              </a:rPr>
              <a:t> Cel 2 </a:t>
            </a:r>
            <a:r>
              <a:rPr lang="pl-PL" altLang="pl-PL" sz="1600" b="0" i="1">
                <a:solidFill>
                  <a:srgbClr val="000000"/>
                </a:solidFill>
                <a:latin typeface="Calibri" pitchFamily="34" charset="0"/>
              </a:rPr>
              <a:t>Poprawa jakości kapitału ludzkiego i zwiększenie spójności społecznej</a:t>
            </a:r>
          </a:p>
          <a:p>
            <a:pPr>
              <a:spcBef>
                <a:spcPct val="50000"/>
              </a:spcBef>
              <a:buFontTx/>
              <a:buBlip>
                <a:blip r:embed="rId3"/>
              </a:buBlip>
            </a:pPr>
            <a:r>
              <a:rPr lang="pl-PL" altLang="pl-PL" sz="1600" b="0">
                <a:solidFill>
                  <a:srgbClr val="000000"/>
                </a:solidFill>
                <a:latin typeface="Calibri" pitchFamily="34" charset="0"/>
              </a:rPr>
              <a:t> Cel 3 </a:t>
            </a:r>
            <a:r>
              <a:rPr lang="pl-PL" altLang="pl-PL" sz="1600" b="0" i="1">
                <a:solidFill>
                  <a:srgbClr val="000000"/>
                </a:solidFill>
                <a:latin typeface="Calibri" pitchFamily="34" charset="0"/>
              </a:rPr>
              <a:t>Budowa i modernizacja infrastruktury technicznej i społecznej mającej podstawowe znaczenie dla wzrostu konkurencyjności</a:t>
            </a:r>
          </a:p>
          <a:p>
            <a:pPr>
              <a:spcBef>
                <a:spcPct val="50000"/>
              </a:spcBef>
              <a:buFontTx/>
              <a:buBlip>
                <a:blip r:embed="rId3"/>
              </a:buBlip>
            </a:pPr>
            <a:r>
              <a:rPr lang="pl-PL" altLang="pl-PL" sz="1800" b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pl-PL" altLang="pl-PL" sz="1800">
                <a:solidFill>
                  <a:srgbClr val="000000"/>
                </a:solidFill>
                <a:latin typeface="Calibri" pitchFamily="34" charset="0"/>
              </a:rPr>
              <a:t>Cel 4 </a:t>
            </a:r>
            <a:r>
              <a:rPr lang="pl-PL" altLang="pl-PL" sz="1800" i="1">
                <a:solidFill>
                  <a:srgbClr val="000000"/>
                </a:solidFill>
                <a:latin typeface="Calibri" pitchFamily="34" charset="0"/>
              </a:rPr>
              <a:t>Podniesienie konkurencyjności i innowacyjności przedsiębiorstw, w tym szczególnie sektora wytwórczego o wysokiej wartości dodanej oraz rozwój sektora usług</a:t>
            </a:r>
          </a:p>
          <a:p>
            <a:pPr>
              <a:spcBef>
                <a:spcPct val="50000"/>
              </a:spcBef>
              <a:buFontTx/>
              <a:buBlip>
                <a:blip r:embed="rId3"/>
              </a:buBlip>
            </a:pPr>
            <a:r>
              <a:rPr lang="pl-PL" altLang="pl-PL" sz="1600" b="0">
                <a:solidFill>
                  <a:srgbClr val="000000"/>
                </a:solidFill>
                <a:latin typeface="Calibri" pitchFamily="34" charset="0"/>
              </a:rPr>
              <a:t> Cel 5 </a:t>
            </a:r>
            <a:r>
              <a:rPr lang="pl-PL" altLang="pl-PL" sz="1600" b="0" i="1">
                <a:solidFill>
                  <a:srgbClr val="000000"/>
                </a:solidFill>
                <a:latin typeface="Calibri" pitchFamily="34" charset="0"/>
              </a:rPr>
              <a:t>Wzrost konkurencyjności polskich regionów i przeciwdziałanie ich marginalizacji społecznej, gospodarczej i przestrzennej</a:t>
            </a:r>
          </a:p>
          <a:p>
            <a:pPr>
              <a:spcBef>
                <a:spcPct val="50000"/>
              </a:spcBef>
              <a:buFontTx/>
              <a:buBlip>
                <a:blip r:embed="rId3"/>
              </a:buBlip>
            </a:pPr>
            <a:r>
              <a:rPr lang="pl-PL" altLang="pl-PL" sz="1600" b="0">
                <a:solidFill>
                  <a:srgbClr val="000000"/>
                </a:solidFill>
                <a:latin typeface="Calibri" pitchFamily="34" charset="0"/>
              </a:rPr>
              <a:t> Cel 6 </a:t>
            </a:r>
            <a:r>
              <a:rPr lang="pl-PL" altLang="pl-PL" sz="1600" b="0" i="1">
                <a:solidFill>
                  <a:srgbClr val="000000"/>
                </a:solidFill>
                <a:latin typeface="Calibri" pitchFamily="34" charset="0"/>
              </a:rPr>
              <a:t>Wyrównywanie szans rozwojowych i wspomaganie zmian strukturalnych na obszarach wiejskich</a:t>
            </a:r>
            <a:endParaRPr lang="pl-PL" altLang="pl-PL" sz="1600" b="0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16389" name="Picture 7" descr="NSR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028700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EC49794-19A1-43DA-B635-636706056684}" type="slidenum">
              <a:rPr lang="en-US" altLang="pl-PL" smtClean="0"/>
              <a:pPr/>
              <a:t>3</a:t>
            </a:fld>
            <a:endParaRPr lang="en-US" altLang="pl-PL" smtClean="0"/>
          </a:p>
        </p:txBody>
      </p:sp>
      <p:pic>
        <p:nvPicPr>
          <p:cNvPr id="17410" name="Picture 2" descr="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26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532812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pl-PL" altLang="pl-PL" sz="2000">
                <a:solidFill>
                  <a:srgbClr val="0070C0"/>
                </a:solidFill>
                <a:latin typeface="Calibri" pitchFamily="34" charset="0"/>
              </a:rPr>
              <a:t>Cele horyzontalne NSRO 2007-2013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476375" y="1700213"/>
            <a:ext cx="62642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endParaRPr lang="pl-PL" altLang="pl-PL" sz="1600" b="0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17413" name="Picture 5" descr="NSR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763"/>
            <a:ext cx="1028700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4" name="Text Box 7"/>
          <p:cNvSpPr txBox="1">
            <a:spLocks noChangeArrowheads="1"/>
          </p:cNvSpPr>
          <p:nvPr/>
        </p:nvSpPr>
        <p:spPr bwMode="auto">
          <a:xfrm>
            <a:off x="684213" y="1700213"/>
            <a:ext cx="7704137" cy="416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sz="1600" i="1">
                <a:solidFill>
                  <a:srgbClr val="000000"/>
                </a:solidFill>
                <a:latin typeface="Calibri" pitchFamily="34" charset="0"/>
              </a:rPr>
              <a:t>Cel 4 NSRO jest osiągany zwłaszcza poprzez: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pl-PL" altLang="pl-PL" sz="1600" b="0" i="1">
                <a:solidFill>
                  <a:srgbClr val="000000"/>
                </a:solidFill>
                <a:latin typeface="Calibri" pitchFamily="34" charset="0"/>
              </a:rPr>
              <a:t> wspieranie działalności wytwórczej przynoszącej wysoką wartość dodaną, 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pl-PL" altLang="pl-PL" sz="1600" b="0" i="1">
                <a:solidFill>
                  <a:srgbClr val="000000"/>
                </a:solidFill>
                <a:latin typeface="Calibri" pitchFamily="34" charset="0"/>
              </a:rPr>
              <a:t> rozwój sektora usług, 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pl-PL" altLang="pl-PL" sz="1600" b="0" i="1">
                <a:solidFill>
                  <a:srgbClr val="000000"/>
                </a:solidFill>
                <a:latin typeface="Calibri" pitchFamily="34" charset="0"/>
              </a:rPr>
              <a:t> poprawę otoczenia funkcjonowania przedsiębiorstw i ich dostępu do zewnętrznego finansowania, 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pl-PL" altLang="pl-PL" sz="1600" b="0" i="1">
                <a:solidFill>
                  <a:srgbClr val="000000"/>
                </a:solidFill>
                <a:latin typeface="Calibri" pitchFamily="34" charset="0"/>
              </a:rPr>
              <a:t> rozwój społeczeństwa informacyjnego,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pl-PL" altLang="pl-PL" sz="1600" b="0" i="1">
                <a:solidFill>
                  <a:srgbClr val="000000"/>
                </a:solidFill>
                <a:latin typeface="Calibri" pitchFamily="34" charset="0"/>
              </a:rPr>
              <a:t> zwiększenie inwestycji w badania i rozwój i tworzenie rozwiązań innowacyjnych. </a:t>
            </a:r>
          </a:p>
          <a:p>
            <a:pPr>
              <a:spcBef>
                <a:spcPct val="50000"/>
              </a:spcBef>
            </a:pPr>
            <a:endParaRPr lang="pl-PL" altLang="pl-PL" sz="1600" i="1">
              <a:solidFill>
                <a:srgbClr val="000000"/>
              </a:solidFill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endParaRPr lang="pl-PL" altLang="pl-PL" sz="1400" b="0" i="1">
              <a:solidFill>
                <a:srgbClr val="000000"/>
              </a:solidFill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pl-PL" altLang="pl-PL" sz="1400" b="0" i="1">
                <a:solidFill>
                  <a:srgbClr val="000000"/>
                </a:solidFill>
                <a:latin typeface="Calibri" pitchFamily="34" charset="0"/>
              </a:rPr>
              <a:t>Na działania, które sprzyjają osiągnięciu celu horyzontalnego 4 w ramach kategorii interwencji </a:t>
            </a:r>
            <a:br>
              <a:rPr lang="pl-PL" altLang="pl-PL" sz="1400" b="0" i="1">
                <a:solidFill>
                  <a:srgbClr val="000000"/>
                </a:solidFill>
                <a:latin typeface="Calibri" pitchFamily="34" charset="0"/>
              </a:rPr>
            </a:br>
            <a:r>
              <a:rPr lang="pl-PL" altLang="pl-PL" sz="1400" b="0" i="1">
                <a:solidFill>
                  <a:srgbClr val="000000"/>
                </a:solidFill>
                <a:latin typeface="Calibri" pitchFamily="34" charset="0"/>
              </a:rPr>
              <a:t>01-15 przewidziano kwotę 15,24 mld EUR (wkład UE), przy czym przedsiębiorcy mogą realizować projekty także poza ww. obszarami wsparcia.</a:t>
            </a:r>
          </a:p>
          <a:p>
            <a:pPr>
              <a:spcBef>
                <a:spcPct val="50000"/>
              </a:spcBef>
            </a:pPr>
            <a:endParaRPr lang="pl-PL" altLang="pl-PL" sz="1400" b="0" i="1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9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C7D2B06-8E74-42B6-BBAD-ABB88BFA108E}" type="slidenum">
              <a:rPr lang="en-US" altLang="pl-PL" smtClean="0"/>
              <a:pPr/>
              <a:t>4</a:t>
            </a:fld>
            <a:endParaRPr lang="en-US" altLang="pl-PL" smtClean="0"/>
          </a:p>
        </p:txBody>
      </p:sp>
      <p:pic>
        <p:nvPicPr>
          <p:cNvPr id="5130" name="Picture 2" descr="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26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1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532812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pl-PL" altLang="pl-PL" sz="2000">
                <a:solidFill>
                  <a:srgbClr val="0070C0"/>
                </a:solidFill>
                <a:latin typeface="Calibri" pitchFamily="34" charset="0"/>
              </a:rPr>
              <a:t>Cele horyzontalne NSRO 2007-2013</a:t>
            </a:r>
          </a:p>
        </p:txBody>
      </p:sp>
      <p:sp>
        <p:nvSpPr>
          <p:cNvPr id="5132" name="Text Box 4"/>
          <p:cNvSpPr txBox="1">
            <a:spLocks noChangeArrowheads="1"/>
          </p:cNvSpPr>
          <p:nvPr/>
        </p:nvSpPr>
        <p:spPr bwMode="auto">
          <a:xfrm>
            <a:off x="1476375" y="1700213"/>
            <a:ext cx="62642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endParaRPr lang="pl-PL" altLang="pl-PL" sz="1600" b="0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5133" name="Picture 5" descr="NSR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763"/>
            <a:ext cx="1028700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4" name="Text Box 724"/>
          <p:cNvSpPr txBox="1">
            <a:spLocks noChangeArrowheads="1"/>
          </p:cNvSpPr>
          <p:nvPr/>
        </p:nvSpPr>
        <p:spPr bwMode="auto">
          <a:xfrm>
            <a:off x="1042988" y="620713"/>
            <a:ext cx="72009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sz="1600" b="0" i="1">
                <a:solidFill>
                  <a:srgbClr val="000000"/>
                </a:solidFill>
                <a:latin typeface="Calibri" pitchFamily="34" charset="0"/>
              </a:rPr>
              <a:t>Postępy w realizacji 4 celu horyzontalnego NSRO monitorowane są w trybie rocznym poprzez system 10 podstawowych wskaźników statystyki publicznej.</a:t>
            </a:r>
          </a:p>
        </p:txBody>
      </p:sp>
      <p:graphicFrame>
        <p:nvGraphicFramePr>
          <p:cNvPr id="5128" name="Object 1457"/>
          <p:cNvGraphicFramePr>
            <a:graphicFrameLocks noChangeAspect="1"/>
          </p:cNvGraphicFramePr>
          <p:nvPr/>
        </p:nvGraphicFramePr>
        <p:xfrm>
          <a:off x="1476375" y="1200150"/>
          <a:ext cx="6372225" cy="481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Dokument" r:id="rId5" imgW="6243736" imgH="4719871" progId="Word.Document.8">
                  <p:embed/>
                </p:oleObj>
              </mc:Choice>
              <mc:Fallback>
                <p:oleObj name="Dokument" r:id="rId5" imgW="6243736" imgH="4719871" progId="Word.Document.8">
                  <p:embed/>
                  <p:pic>
                    <p:nvPicPr>
                      <p:cNvPr id="0" name="Object 14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1200150"/>
                        <a:ext cx="6372225" cy="481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5" name="Text Box 1458"/>
          <p:cNvSpPr txBox="1">
            <a:spLocks noChangeArrowheads="1"/>
          </p:cNvSpPr>
          <p:nvPr/>
        </p:nvSpPr>
        <p:spPr bwMode="auto">
          <a:xfrm>
            <a:off x="1547813" y="5815013"/>
            <a:ext cx="5832475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sz="1000" b="0" i="1">
                <a:solidFill>
                  <a:srgbClr val="000000"/>
                </a:solidFill>
                <a:latin typeface="Calibri" pitchFamily="34" charset="0"/>
              </a:rPr>
              <a:t>Źródło: Eurostat, GUS.</a:t>
            </a:r>
          </a:p>
          <a:p>
            <a:pPr>
              <a:spcBef>
                <a:spcPct val="50000"/>
              </a:spcBef>
            </a:pPr>
            <a:r>
              <a:rPr lang="pl-PL" altLang="pl-PL" sz="1000" b="0" i="1">
                <a:solidFill>
                  <a:srgbClr val="000000"/>
                </a:solidFill>
                <a:latin typeface="Calibri" pitchFamily="34" charset="0"/>
              </a:rPr>
              <a:t>	* Wg PKD 2004 Sekcje: „Handel i naprawy", „Hotele i restauracje", „Transport, gospodarka 	magazynowa i łączność”, „Pośrednictwo finansowe”, „Obsługa nieruchomości i firm”</a:t>
            </a:r>
          </a:p>
          <a:p>
            <a:pPr>
              <a:spcBef>
                <a:spcPct val="50000"/>
              </a:spcBef>
            </a:pPr>
            <a:r>
              <a:rPr lang="pl-PL" altLang="pl-PL" sz="1000" b="0" i="1">
                <a:solidFill>
                  <a:srgbClr val="000000"/>
                </a:solidFill>
                <a:latin typeface="Calibri" pitchFamily="34" charset="0"/>
              </a:rPr>
              <a:t>	(.) – brak danych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0EDDF94-D6F7-4089-94B4-C1666F86CDB7}" type="slidenum">
              <a:rPr lang="en-US" altLang="pl-PL" smtClean="0"/>
              <a:pPr/>
              <a:t>5</a:t>
            </a:fld>
            <a:endParaRPr lang="en-US" altLang="pl-PL" smtClean="0"/>
          </a:p>
        </p:txBody>
      </p:sp>
      <p:pic>
        <p:nvPicPr>
          <p:cNvPr id="20482" name="Picture 2" descr="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26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395288" y="146050"/>
            <a:ext cx="8532812" cy="6778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pl-PL" altLang="pl-PL" sz="2000">
                <a:solidFill>
                  <a:srgbClr val="0070C0"/>
                </a:solidFill>
                <a:latin typeface="Calibri" pitchFamily="34" charset="0"/>
              </a:rPr>
              <a:t>Wsparcie przedsiębiorstw w NSRO 2007-2013</a:t>
            </a:r>
            <a:br>
              <a:rPr lang="pl-PL" altLang="pl-PL" sz="2000">
                <a:solidFill>
                  <a:srgbClr val="0070C0"/>
                </a:solidFill>
                <a:latin typeface="Calibri" pitchFamily="34" charset="0"/>
              </a:rPr>
            </a:br>
            <a:r>
              <a:rPr lang="pl-PL" altLang="pl-PL" sz="1800">
                <a:solidFill>
                  <a:srgbClr val="0070C0"/>
                </a:solidFill>
                <a:latin typeface="Calibri" pitchFamily="34" charset="0"/>
              </a:rPr>
              <a:t>krajowe programy operacyjne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476375" y="1700213"/>
            <a:ext cx="62642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endParaRPr lang="pl-PL" altLang="pl-PL" sz="1600" b="0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20485" name="Picture 5" descr="NSR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763"/>
            <a:ext cx="1028700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6" name="Text Box 9"/>
          <p:cNvSpPr txBox="1">
            <a:spLocks noChangeArrowheads="1"/>
          </p:cNvSpPr>
          <p:nvPr/>
        </p:nvSpPr>
        <p:spPr bwMode="auto">
          <a:xfrm>
            <a:off x="900113" y="5445125"/>
            <a:ext cx="6911975" cy="549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sz="1000" b="0">
                <a:solidFill>
                  <a:srgbClr val="002060"/>
                </a:solidFill>
                <a:latin typeface="Calibri" pitchFamily="34" charset="0"/>
              </a:rPr>
              <a:t>* Powyższa lista instrumentów nie jest zamknięta. </a:t>
            </a:r>
            <a:br>
              <a:rPr lang="pl-PL" altLang="pl-PL" sz="1000" b="0">
                <a:solidFill>
                  <a:srgbClr val="002060"/>
                </a:solidFill>
                <a:latin typeface="Calibri" pitchFamily="34" charset="0"/>
              </a:rPr>
            </a:br>
            <a:r>
              <a:rPr lang="pl-PL" altLang="pl-PL" sz="1000" b="0">
                <a:solidFill>
                  <a:srgbClr val="002060"/>
                </a:solidFill>
                <a:latin typeface="Calibri" pitchFamily="34" charset="0"/>
              </a:rPr>
              <a:t>Zestawienie obejmuje instrumenty wsparcia bezpośredniego, jaki i oferowane poprzez IOB (w tym instrumenty finansowe).</a:t>
            </a:r>
            <a:br>
              <a:rPr lang="pl-PL" altLang="pl-PL" sz="1000" b="0">
                <a:solidFill>
                  <a:srgbClr val="002060"/>
                </a:solidFill>
                <a:latin typeface="Calibri" pitchFamily="34" charset="0"/>
              </a:rPr>
            </a:br>
            <a:r>
              <a:rPr lang="pl-PL" altLang="pl-PL" sz="1000" b="0">
                <a:solidFill>
                  <a:srgbClr val="002060"/>
                </a:solidFill>
                <a:latin typeface="Calibri" pitchFamily="34" charset="0"/>
              </a:rPr>
              <a:t>W niektórych działaniach przedsiębiorcy ubiegają się o wsparcie obok innych grup beneficjentów.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787400" y="1628775"/>
          <a:ext cx="7642225" cy="3671886"/>
        </p:xfrm>
        <a:graphic>
          <a:graphicData uri="http://schemas.openxmlformats.org/drawingml/2006/table">
            <a:tbl>
              <a:tblPr/>
              <a:tblGrid>
                <a:gridCol w="1306323"/>
                <a:gridCol w="5327918"/>
                <a:gridCol w="1007984"/>
              </a:tblGrid>
              <a:tr h="351654">
                <a:tc>
                  <a:txBody>
                    <a:bodyPr/>
                    <a:lstStyle/>
                    <a:p>
                      <a:pPr algn="ctr" fontAlgn="t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Krajowy Program Operacyjny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Osie priorytetowe wspierające przedsiębiorstwa </a:t>
                      </a:r>
                      <a:b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(wsparcie bezpośrednie i pośrednie)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Alokacja </a:t>
                      </a:r>
                      <a:b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(mln euro)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 </a:t>
                      </a:r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IŚ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4</a:t>
                      </a:r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 Przedsięwzięcia dostosowujące przedsiębiorstwa do wymogów ochrony środowiska (działania: 4.1-4.6)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654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 IŚ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9</a:t>
                      </a:r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 Infrastruktura energetyczna przyjazna środowisku i efektywność energetyczna (działania: 9.1, 9.2, </a:t>
                      </a:r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9.4</a:t>
                      </a:r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9.5, 9.6)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643,6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618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 IŚ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10</a:t>
                      </a:r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 Bezpieczeństwo energetyczne w tym dywersyfikacja źródeł energii (działania: 10.1-10.3)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974,3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827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 </a:t>
                      </a:r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IG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</a:t>
                      </a:r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 Badania i rozwój nowoczesnych technologii (działanie 1.4)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489,8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827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 IG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3</a:t>
                      </a:r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 Kapitał dla innowacji (działania: 3.1-3.3, pilotaż)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314,5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827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 IG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4</a:t>
                      </a:r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 Inwestycje w innowacyjne przedsięwzięcia (działania: 4.1-4.6)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3 132,5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827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 IG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5</a:t>
                      </a:r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 Dyfuzja innowacji (działanie 5.1-5.4)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378,1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827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 IG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6</a:t>
                      </a:r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 Polska gospodarka na rynku międzynarodowym (działania: 6.1, 6.4, 6.5)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267,0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827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 IG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8</a:t>
                      </a:r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 Społeczeństwo informacyjne - zwiększanie innowacyjności gospodarki (działania: 8.1, 8.2, 8.4)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842,7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654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 </a:t>
                      </a:r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KL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2</a:t>
                      </a:r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 Rozwój zasobów ludzkich i potencjału adaptacyjnego przedsiębiorstw oraz poprawa stanu zdrowia osób pracujących (działanie 2.1)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448,3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827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 KL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4</a:t>
                      </a:r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 Szkolnictwo wyższe i nauka (działanie 4.2)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827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 KL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6</a:t>
                      </a:r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 Rynek pracy otwarty dla wszystkich (działanie 6.2)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491,8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827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 KL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8</a:t>
                      </a:r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 Regionalne kadry gospodarki (działania: 8.1, 8.2)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1 378,3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618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 RPW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</a:t>
                      </a:r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 Nowoczesna gospodarka (działanie: 1.2, 1.3)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478,9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618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 </a:t>
                      </a:r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RPW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3</a:t>
                      </a:r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 Wojewódzkie ośrodki wzrostu (działanie 3.2)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827">
                <a:tc>
                  <a:txBody>
                    <a:bodyPr/>
                    <a:lstStyle/>
                    <a:p>
                      <a:pPr algn="r" fontAlgn="t"/>
                      <a:r>
                        <a:rPr lang="pl-PL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10 197,2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BFD5B85-78A7-45A6-B77A-803F9014B465}" type="slidenum">
              <a:rPr lang="en-US" altLang="pl-PL" smtClean="0"/>
              <a:pPr/>
              <a:t>6</a:t>
            </a:fld>
            <a:endParaRPr lang="en-US" altLang="pl-PL" smtClean="0"/>
          </a:p>
        </p:txBody>
      </p:sp>
      <p:pic>
        <p:nvPicPr>
          <p:cNvPr id="21506" name="Picture 2" descr="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26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476375" y="1700213"/>
            <a:ext cx="62642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endParaRPr lang="pl-PL" altLang="pl-PL" sz="1600" b="0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21508" name="Picture 5" descr="NSR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763"/>
            <a:ext cx="1028700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Text Box 747"/>
          <p:cNvSpPr txBox="1">
            <a:spLocks noChangeArrowheads="1"/>
          </p:cNvSpPr>
          <p:nvPr/>
        </p:nvSpPr>
        <p:spPr bwMode="auto">
          <a:xfrm>
            <a:off x="1476375" y="5975350"/>
            <a:ext cx="691197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sz="1000" b="0">
                <a:solidFill>
                  <a:srgbClr val="002060"/>
                </a:solidFill>
                <a:latin typeface="Calibri" pitchFamily="34" charset="0"/>
              </a:rPr>
              <a:t>* Powyższa lista instrumentów nie jest zamknięta; przedsięwzięcia w zakresie ochrony środowiska, energetyki, turystyki, współpracy międzynarodowej, społeczeństwa informacyjnego mogą być realizowane poza ww. osiami priorytetowymi.</a:t>
            </a:r>
          </a:p>
        </p:txBody>
      </p:sp>
      <p:sp>
        <p:nvSpPr>
          <p:cNvPr id="21510" name="Text Box 748"/>
          <p:cNvSpPr txBox="1">
            <a:spLocks noChangeArrowheads="1"/>
          </p:cNvSpPr>
          <p:nvPr/>
        </p:nvSpPr>
        <p:spPr bwMode="auto">
          <a:xfrm>
            <a:off x="611188" y="87313"/>
            <a:ext cx="8532812" cy="6778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pl-PL" altLang="pl-PL" sz="2000">
                <a:solidFill>
                  <a:srgbClr val="0070C0"/>
                </a:solidFill>
                <a:latin typeface="Calibri" pitchFamily="34" charset="0"/>
              </a:rPr>
              <a:t>Wsparcie przedsiębiorstw w NSRO 2007-2013</a:t>
            </a:r>
            <a:br>
              <a:rPr lang="pl-PL" altLang="pl-PL" sz="2000">
                <a:solidFill>
                  <a:srgbClr val="0070C0"/>
                </a:solidFill>
                <a:latin typeface="Calibri" pitchFamily="34" charset="0"/>
              </a:rPr>
            </a:br>
            <a:r>
              <a:rPr lang="pl-PL" altLang="pl-PL" sz="1800">
                <a:solidFill>
                  <a:srgbClr val="0070C0"/>
                </a:solidFill>
                <a:latin typeface="Calibri" pitchFamily="34" charset="0"/>
              </a:rPr>
              <a:t>regionalne programy operacyjne</a:t>
            </a:r>
          </a:p>
        </p:txBody>
      </p:sp>
      <p:pic>
        <p:nvPicPr>
          <p:cNvPr id="21511" name="Picture 74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03350" y="908050"/>
            <a:ext cx="6761163" cy="50561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55A5337-D17E-4F82-94DE-B2864B47D776}" type="slidenum">
              <a:rPr lang="en-US" altLang="pl-PL" smtClean="0"/>
              <a:pPr/>
              <a:t>7</a:t>
            </a:fld>
            <a:endParaRPr lang="en-US" altLang="pl-PL" smtClean="0"/>
          </a:p>
        </p:txBody>
      </p:sp>
      <p:pic>
        <p:nvPicPr>
          <p:cNvPr id="22530" name="Picture 2" descr="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48"/>
            <a:ext cx="9144000" cy="626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-107950" y="74613"/>
            <a:ext cx="9144000" cy="6715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pl-PL" altLang="pl-PL" sz="2000">
                <a:solidFill>
                  <a:srgbClr val="0070C0"/>
                </a:solidFill>
                <a:latin typeface="Calibri" pitchFamily="34" charset="0"/>
              </a:rPr>
              <a:t>Stan realizacji NSRO 2007-2013 </a:t>
            </a:r>
            <a:br>
              <a:rPr lang="pl-PL" altLang="pl-PL" sz="2000">
                <a:solidFill>
                  <a:srgbClr val="0070C0"/>
                </a:solidFill>
                <a:latin typeface="Calibri" pitchFamily="34" charset="0"/>
              </a:rPr>
            </a:br>
            <a:r>
              <a:rPr lang="pl-PL" altLang="pl-PL" sz="1800">
                <a:solidFill>
                  <a:srgbClr val="0070C0"/>
                </a:solidFill>
                <a:latin typeface="Calibri" pitchFamily="34" charset="0"/>
              </a:rPr>
              <a:t>31 </a:t>
            </a:r>
            <a:r>
              <a:rPr lang="pl-PL" altLang="pl-PL" sz="1800">
                <a:solidFill>
                  <a:srgbClr val="0070C0"/>
                </a:solidFill>
              </a:rPr>
              <a:t>maja </a:t>
            </a:r>
            <a:r>
              <a:rPr lang="pl-PL" altLang="pl-PL" sz="1800">
                <a:solidFill>
                  <a:srgbClr val="0070C0"/>
                </a:solidFill>
                <a:latin typeface="Calibri" pitchFamily="34" charset="0"/>
              </a:rPr>
              <a:t>201</a:t>
            </a:r>
            <a:r>
              <a:rPr lang="pl-PL" altLang="pl-PL" sz="1800">
                <a:solidFill>
                  <a:srgbClr val="0070C0"/>
                </a:solidFill>
              </a:rPr>
              <a:t>4</a:t>
            </a:r>
            <a:r>
              <a:rPr lang="pl-PL" altLang="pl-PL" sz="1800">
                <a:solidFill>
                  <a:srgbClr val="0070C0"/>
                </a:solidFill>
                <a:latin typeface="Calibri" pitchFamily="34" charset="0"/>
              </a:rPr>
              <a:t> r. 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1057275" y="1391741"/>
            <a:ext cx="7661275" cy="485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Blip>
                <a:blip r:embed="rId3"/>
              </a:buBlip>
            </a:pPr>
            <a:r>
              <a:rPr lang="pl-PL" altLang="pl-PL" sz="1800" b="0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pl-PL" altLang="pl-PL" sz="1800" u="sng" dirty="0">
                <a:solidFill>
                  <a:srgbClr val="000000"/>
                </a:solidFill>
                <a:latin typeface="Calibri" pitchFamily="34" charset="0"/>
              </a:rPr>
              <a:t>Wnioski po ocenie formalnej:</a:t>
            </a:r>
          </a:p>
          <a:p>
            <a:pPr>
              <a:spcBef>
                <a:spcPct val="50000"/>
              </a:spcBef>
            </a:pPr>
            <a:r>
              <a:rPr lang="pl-PL" altLang="pl-PL" sz="1800" b="0" dirty="0">
                <a:solidFill>
                  <a:schemeClr val="bg2"/>
                </a:solidFill>
                <a:latin typeface="Calibri" pitchFamily="34" charset="0"/>
              </a:rPr>
              <a:t>296,8 tys. wniosków na całkowitą kwotę dofinansowania (środki UE i krajowe) wynoszącą 603,3 mld zł </a:t>
            </a:r>
            <a:br>
              <a:rPr lang="pl-PL" altLang="pl-PL" sz="1800" b="0" dirty="0">
                <a:solidFill>
                  <a:schemeClr val="bg2"/>
                </a:solidFill>
                <a:latin typeface="Calibri" pitchFamily="34" charset="0"/>
              </a:rPr>
            </a:br>
            <a:r>
              <a:rPr lang="pl-PL" altLang="pl-PL" sz="1600" b="0" i="1" dirty="0">
                <a:solidFill>
                  <a:schemeClr val="bg2"/>
                </a:solidFill>
                <a:latin typeface="Calibri" pitchFamily="34" charset="0"/>
              </a:rPr>
              <a:t>Przedsiębiorcy: 154,1 tys. wniosków na kwotę dofinansowania 236,0 mld zł</a:t>
            </a:r>
            <a:br>
              <a:rPr lang="pl-PL" altLang="pl-PL" sz="1600" b="0" i="1" dirty="0">
                <a:solidFill>
                  <a:schemeClr val="bg2"/>
                </a:solidFill>
                <a:latin typeface="Calibri" pitchFamily="34" charset="0"/>
              </a:rPr>
            </a:br>
            <a:r>
              <a:rPr lang="pl-PL" altLang="pl-PL" sz="1600" b="0" i="1" dirty="0">
                <a:solidFill>
                  <a:schemeClr val="bg2"/>
                </a:solidFill>
                <a:latin typeface="Calibri" pitchFamily="34" charset="0"/>
              </a:rPr>
              <a:t>MŚP: 145,1 tys. wniosków na kwotę dofinansowania 151,6 mld zł</a:t>
            </a:r>
          </a:p>
          <a:p>
            <a:pPr>
              <a:spcBef>
                <a:spcPct val="50000"/>
              </a:spcBef>
              <a:buFontTx/>
              <a:buBlip>
                <a:blip r:embed="rId3"/>
              </a:buBlip>
            </a:pPr>
            <a:r>
              <a:rPr lang="pl-PL" altLang="pl-PL" sz="1800" b="0" dirty="0">
                <a:solidFill>
                  <a:schemeClr val="bg2"/>
                </a:solidFill>
                <a:latin typeface="Calibri" pitchFamily="34" charset="0"/>
              </a:rPr>
              <a:t> </a:t>
            </a:r>
            <a:r>
              <a:rPr lang="pl-PL" altLang="pl-PL" sz="1800" u="sng" dirty="0">
                <a:solidFill>
                  <a:schemeClr val="bg2"/>
                </a:solidFill>
                <a:latin typeface="Calibri" pitchFamily="34" charset="0"/>
              </a:rPr>
              <a:t>Umowy o dofinansowanie:</a:t>
            </a:r>
          </a:p>
          <a:p>
            <a:pPr>
              <a:spcBef>
                <a:spcPct val="50000"/>
              </a:spcBef>
            </a:pPr>
            <a:r>
              <a:rPr lang="pl-PL" altLang="pl-PL" sz="1800" b="0" dirty="0">
                <a:solidFill>
                  <a:schemeClr val="bg2"/>
                </a:solidFill>
                <a:latin typeface="Calibri" pitchFamily="34" charset="0"/>
              </a:rPr>
              <a:t>98,7 tys. umów o dofinansowanie o wartości wydatków kwalifikowalnych </a:t>
            </a:r>
            <a:br>
              <a:rPr lang="pl-PL" altLang="pl-PL" sz="1800" b="0" dirty="0">
                <a:solidFill>
                  <a:schemeClr val="bg2"/>
                </a:solidFill>
                <a:latin typeface="Calibri" pitchFamily="34" charset="0"/>
              </a:rPr>
            </a:br>
            <a:r>
              <a:rPr lang="pl-PL" altLang="pl-PL" sz="1800" b="0" dirty="0">
                <a:solidFill>
                  <a:schemeClr val="bg2"/>
                </a:solidFill>
                <a:latin typeface="Calibri" pitchFamily="34" charset="0"/>
              </a:rPr>
              <a:t>394,9 mld zł (w tym w części UE 274,3 mld zł; 97,1% alokacji) </a:t>
            </a:r>
            <a:br>
              <a:rPr lang="pl-PL" altLang="pl-PL" sz="1800" b="0" dirty="0">
                <a:solidFill>
                  <a:schemeClr val="bg2"/>
                </a:solidFill>
                <a:latin typeface="Calibri" pitchFamily="34" charset="0"/>
              </a:rPr>
            </a:br>
            <a:r>
              <a:rPr lang="pl-PL" altLang="pl-PL" sz="1600" b="0" i="1" dirty="0">
                <a:solidFill>
                  <a:schemeClr val="bg2"/>
                </a:solidFill>
                <a:latin typeface="Calibri" pitchFamily="34" charset="0"/>
              </a:rPr>
              <a:t>Przedsiębiorcy: 47,9 tys. umów na kwotę dofinansowania UE 87,2 mld zł</a:t>
            </a:r>
            <a:br>
              <a:rPr lang="pl-PL" altLang="pl-PL" sz="1600" b="0" i="1" dirty="0">
                <a:solidFill>
                  <a:schemeClr val="bg2"/>
                </a:solidFill>
                <a:latin typeface="Calibri" pitchFamily="34" charset="0"/>
              </a:rPr>
            </a:br>
            <a:r>
              <a:rPr lang="pl-PL" altLang="pl-PL" sz="1600" b="0" i="1" dirty="0">
                <a:solidFill>
                  <a:schemeClr val="bg2"/>
                </a:solidFill>
                <a:latin typeface="Calibri" pitchFamily="34" charset="0"/>
              </a:rPr>
              <a:t>MŚP: 44,6 tys. umów na kwotę dofinansowania UE 39,2 mld zł</a:t>
            </a:r>
          </a:p>
          <a:p>
            <a:pPr>
              <a:spcBef>
                <a:spcPct val="50000"/>
              </a:spcBef>
              <a:buFontTx/>
              <a:buBlip>
                <a:blip r:embed="rId3"/>
              </a:buBlip>
            </a:pPr>
            <a:r>
              <a:rPr lang="pl-PL" altLang="pl-PL" sz="1800" u="sng" dirty="0">
                <a:solidFill>
                  <a:schemeClr val="bg2"/>
                </a:solidFill>
                <a:latin typeface="Calibri" pitchFamily="34" charset="0"/>
              </a:rPr>
              <a:t> Wnioski o płatność:</a:t>
            </a:r>
          </a:p>
          <a:p>
            <a:pPr>
              <a:spcBef>
                <a:spcPct val="50000"/>
              </a:spcBef>
            </a:pPr>
            <a:r>
              <a:rPr lang="pl-PL" altLang="pl-PL" sz="1800" b="0" dirty="0">
                <a:solidFill>
                  <a:schemeClr val="bg2"/>
                </a:solidFill>
                <a:latin typeface="Calibri" pitchFamily="34" charset="0"/>
              </a:rPr>
              <a:t>277,6 mld zł - wydatki uznane za kwalifikowalne </a:t>
            </a:r>
            <a:br>
              <a:rPr lang="pl-PL" altLang="pl-PL" sz="1800" b="0" dirty="0">
                <a:solidFill>
                  <a:schemeClr val="bg2"/>
                </a:solidFill>
                <a:latin typeface="Calibri" pitchFamily="34" charset="0"/>
              </a:rPr>
            </a:br>
            <a:r>
              <a:rPr lang="pl-PL" altLang="pl-PL" sz="1600" b="0" i="1" dirty="0">
                <a:solidFill>
                  <a:schemeClr val="bg2"/>
                </a:solidFill>
                <a:latin typeface="Calibri" pitchFamily="34" charset="0"/>
              </a:rPr>
              <a:t>Przedsiębiorcy: 86,5 mld zł; MŚP: 39,9 mld zł</a:t>
            </a:r>
          </a:p>
          <a:p>
            <a:pPr>
              <a:spcBef>
                <a:spcPct val="50000"/>
              </a:spcBef>
            </a:pPr>
            <a:r>
              <a:rPr lang="pl-PL" altLang="pl-PL" sz="1800" b="0" dirty="0">
                <a:solidFill>
                  <a:schemeClr val="bg2"/>
                </a:solidFill>
                <a:latin typeface="Calibri" pitchFamily="34" charset="0"/>
              </a:rPr>
              <a:t>196,4  mld zł - dofinansowanie UE w złożonych wnioskach o płatność </a:t>
            </a:r>
            <a:br>
              <a:rPr lang="pl-PL" altLang="pl-PL" sz="1800" b="0" dirty="0">
                <a:solidFill>
                  <a:schemeClr val="bg2"/>
                </a:solidFill>
                <a:latin typeface="Calibri" pitchFamily="34" charset="0"/>
              </a:rPr>
            </a:br>
            <a:r>
              <a:rPr lang="pl-PL" altLang="pl-PL" sz="1600" b="0" i="1" dirty="0">
                <a:solidFill>
                  <a:schemeClr val="bg2"/>
                </a:solidFill>
                <a:latin typeface="Calibri" pitchFamily="34" charset="0"/>
              </a:rPr>
              <a:t>Przedsiębiorcy: 45,8 mld zł; MŚP: 21,0 mld zł</a:t>
            </a:r>
          </a:p>
        </p:txBody>
      </p:sp>
      <p:pic>
        <p:nvPicPr>
          <p:cNvPr id="22533" name="Picture 7" descr="NSR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763"/>
            <a:ext cx="1028700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5" name="Symbol zastępczy numeru slajdu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62B4A1E-A007-4B87-98A1-0841059D6FCF}" type="slidenum">
              <a:rPr lang="en-US" altLang="pl-PL" smtClean="0"/>
              <a:pPr/>
              <a:t>8</a:t>
            </a:fld>
            <a:endParaRPr lang="en-US" altLang="pl-PL" smtClean="0"/>
          </a:p>
        </p:txBody>
      </p:sp>
      <p:sp>
        <p:nvSpPr>
          <p:cNvPr id="9226" name="Symbol zastępczy numeru slajdu 5"/>
          <p:cNvSpPr txBox="1">
            <a:spLocks noGrp="1"/>
          </p:cNvSpPr>
          <p:nvPr/>
        </p:nvSpPr>
        <p:spPr bwMode="auto">
          <a:xfrm>
            <a:off x="8101013" y="6434138"/>
            <a:ext cx="549275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E3635419-67E6-4EA4-A93A-5808134A3951}" type="slidenum">
              <a:rPr lang="en-US" altLang="pl-PL" sz="1200" b="0">
                <a:solidFill>
                  <a:srgbClr val="000000"/>
                </a:solidFill>
                <a:cs typeface="Arial" charset="0"/>
              </a:rPr>
              <a:pPr algn="r"/>
              <a:t>8</a:t>
            </a:fld>
            <a:endParaRPr lang="en-US" altLang="pl-PL" sz="1200" b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9227" name="Picture 6" descr="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26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8" name="Text Box 2"/>
          <p:cNvSpPr txBox="1">
            <a:spLocks noChangeArrowheads="1"/>
          </p:cNvSpPr>
          <p:nvPr/>
        </p:nvSpPr>
        <p:spPr bwMode="auto">
          <a:xfrm>
            <a:off x="179388" y="146050"/>
            <a:ext cx="8785225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pl-PL" altLang="pl-PL" sz="2000">
                <a:solidFill>
                  <a:srgbClr val="0070C0"/>
                </a:solidFill>
                <a:latin typeface="Calibri" pitchFamily="34" charset="0"/>
                <a:cs typeface="Arial" charset="0"/>
              </a:rPr>
              <a:t>Poziom kontraktacji oraz płatności w stosunku do alokacji </a:t>
            </a:r>
            <a:br>
              <a:rPr lang="pl-PL" altLang="pl-PL" sz="2000">
                <a:solidFill>
                  <a:srgbClr val="0070C0"/>
                </a:solidFill>
                <a:latin typeface="Calibri" pitchFamily="34" charset="0"/>
                <a:cs typeface="Arial" charset="0"/>
              </a:rPr>
            </a:br>
            <a:r>
              <a:rPr lang="pl-PL" altLang="pl-PL" sz="1800">
                <a:solidFill>
                  <a:srgbClr val="0070C0"/>
                </a:solidFill>
                <a:latin typeface="Calibri" pitchFamily="34" charset="0"/>
                <a:cs typeface="Arial" charset="0"/>
              </a:rPr>
              <a:t>31 maja 2014 r. </a:t>
            </a:r>
          </a:p>
        </p:txBody>
      </p:sp>
      <p:sp>
        <p:nvSpPr>
          <p:cNvPr id="9229" name="Rectangle 3"/>
          <p:cNvSpPr>
            <a:spLocks noChangeArrowheads="1"/>
          </p:cNvSpPr>
          <p:nvPr/>
        </p:nvSpPr>
        <p:spPr bwMode="auto">
          <a:xfrm>
            <a:off x="0" y="1600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 altLang="pl-PL" b="0">
              <a:cs typeface="Arial" charset="0"/>
            </a:endParaRPr>
          </a:p>
        </p:txBody>
      </p:sp>
      <p:sp>
        <p:nvSpPr>
          <p:cNvPr id="9230" name="Rectangle 4"/>
          <p:cNvSpPr>
            <a:spLocks noChangeArrowheads="1"/>
          </p:cNvSpPr>
          <p:nvPr/>
        </p:nvSpPr>
        <p:spPr bwMode="auto">
          <a:xfrm>
            <a:off x="0" y="1838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 altLang="pl-PL" b="0">
              <a:cs typeface="Arial" charset="0"/>
            </a:endParaRPr>
          </a:p>
        </p:txBody>
      </p:sp>
      <p:graphicFrame>
        <p:nvGraphicFramePr>
          <p:cNvPr id="9224" name="Object 8"/>
          <p:cNvGraphicFramePr>
            <a:graphicFrameLocks noChangeAspect="1"/>
          </p:cNvGraphicFramePr>
          <p:nvPr/>
        </p:nvGraphicFramePr>
        <p:xfrm>
          <a:off x="0" y="1200150"/>
          <a:ext cx="9053513" cy="508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" name="Arkusz" r:id="rId4" imgW="8877402" imgH="4991134" progId="Excel.Sheet.8">
                  <p:embed/>
                </p:oleObj>
              </mc:Choice>
              <mc:Fallback>
                <p:oleObj name="Arkusz" r:id="rId4" imgW="8877402" imgH="4991134" progId="Excel.Sheet.8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200150"/>
                        <a:ext cx="9053513" cy="5086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231" name="Picture 11" descr="NSRO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782638" cy="129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9" name="Symbol zastępczy numeru slajdu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635DD1A-C516-4A58-926D-B65E7CE2097A}" type="slidenum">
              <a:rPr lang="en-US" altLang="pl-PL" smtClean="0"/>
              <a:pPr/>
              <a:t>9</a:t>
            </a:fld>
            <a:endParaRPr lang="en-US" altLang="pl-PL" smtClean="0"/>
          </a:p>
        </p:txBody>
      </p:sp>
      <p:sp>
        <p:nvSpPr>
          <p:cNvPr id="10250" name="Symbol zastępczy numeru slajdu 5"/>
          <p:cNvSpPr txBox="1">
            <a:spLocks noGrp="1"/>
          </p:cNvSpPr>
          <p:nvPr/>
        </p:nvSpPr>
        <p:spPr bwMode="auto">
          <a:xfrm>
            <a:off x="8101013" y="6434138"/>
            <a:ext cx="549275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2D79F310-BD35-406F-8109-6E44348C106A}" type="slidenum">
              <a:rPr lang="en-US" altLang="pl-PL" sz="1200" b="0">
                <a:solidFill>
                  <a:srgbClr val="000000"/>
                </a:solidFill>
                <a:cs typeface="Arial" charset="0"/>
              </a:rPr>
              <a:pPr algn="r"/>
              <a:t>9</a:t>
            </a:fld>
            <a:endParaRPr lang="en-US" altLang="pl-PL" sz="1200" b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251" name="Picture 6" descr="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26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2" name="Text Box 2"/>
          <p:cNvSpPr txBox="1">
            <a:spLocks noChangeArrowheads="1"/>
          </p:cNvSpPr>
          <p:nvPr/>
        </p:nvSpPr>
        <p:spPr bwMode="auto">
          <a:xfrm>
            <a:off x="179388" y="146050"/>
            <a:ext cx="8785225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pl-PL" altLang="pl-PL" sz="2000">
                <a:solidFill>
                  <a:srgbClr val="0070C0"/>
                </a:solidFill>
                <a:latin typeface="Calibri" pitchFamily="34" charset="0"/>
                <a:cs typeface="Arial" charset="0"/>
              </a:rPr>
              <a:t>Poziom kontraktacji oraz płatności w stosunku do alokacji </a:t>
            </a:r>
            <a:br>
              <a:rPr lang="pl-PL" altLang="pl-PL" sz="2000">
                <a:solidFill>
                  <a:srgbClr val="0070C0"/>
                </a:solidFill>
                <a:latin typeface="Calibri" pitchFamily="34" charset="0"/>
                <a:cs typeface="Arial" charset="0"/>
              </a:rPr>
            </a:br>
            <a:r>
              <a:rPr lang="pl-PL" altLang="pl-PL" sz="1800">
                <a:solidFill>
                  <a:srgbClr val="0070C0"/>
                </a:solidFill>
                <a:latin typeface="Calibri" pitchFamily="34" charset="0"/>
                <a:cs typeface="Arial" charset="0"/>
              </a:rPr>
              <a:t>31 maja 2014 r. </a:t>
            </a:r>
          </a:p>
        </p:txBody>
      </p:sp>
      <p:sp>
        <p:nvSpPr>
          <p:cNvPr id="10253" name="Rectangle 3"/>
          <p:cNvSpPr>
            <a:spLocks noChangeArrowheads="1"/>
          </p:cNvSpPr>
          <p:nvPr/>
        </p:nvSpPr>
        <p:spPr bwMode="auto">
          <a:xfrm>
            <a:off x="0" y="1600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 altLang="pl-PL" b="0">
              <a:cs typeface="Arial" charset="0"/>
            </a:endParaRPr>
          </a:p>
        </p:txBody>
      </p:sp>
      <p:sp>
        <p:nvSpPr>
          <p:cNvPr id="10254" name="Rectangle 4"/>
          <p:cNvSpPr>
            <a:spLocks noChangeArrowheads="1"/>
          </p:cNvSpPr>
          <p:nvPr/>
        </p:nvSpPr>
        <p:spPr bwMode="auto">
          <a:xfrm>
            <a:off x="0" y="1838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 altLang="pl-PL" b="0">
              <a:cs typeface="Arial" charset="0"/>
            </a:endParaRPr>
          </a:p>
        </p:txBody>
      </p:sp>
      <p:graphicFrame>
        <p:nvGraphicFramePr>
          <p:cNvPr id="10248" name="Object 8"/>
          <p:cNvGraphicFramePr>
            <a:graphicFrameLocks noChangeAspect="1"/>
          </p:cNvGraphicFramePr>
          <p:nvPr/>
        </p:nvGraphicFramePr>
        <p:xfrm>
          <a:off x="-128588" y="1282700"/>
          <a:ext cx="9390063" cy="495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0" name="Arkusz" r:id="rId4" imgW="8458268" imgH="4467149" progId="Excel.Sheet.8">
                  <p:embed/>
                </p:oleObj>
              </mc:Choice>
              <mc:Fallback>
                <p:oleObj name="Arkusz" r:id="rId4" imgW="8458268" imgH="4467149" progId="Excel.Sheet.8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28588" y="1282700"/>
                        <a:ext cx="9390063" cy="4959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55" name="Picture 12" descr="NSRO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782638" cy="129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SS-wzor">
  <a:themeElements>
    <a:clrScheme name="NSS-wzor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NSS-wzo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pl-PL" sz="9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pl-PL" sz="9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SS-wzo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SS-wzo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SS-wzo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SS-wzo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SS-wzo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SS-wzo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SS-wzo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SS-wzo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SS-wzo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SS-wzo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SS-wzo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SS-wzo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NSS-wzor</Template>
  <TotalTime>6526</TotalTime>
  <Words>640</Words>
  <Application>Microsoft Office PowerPoint</Application>
  <PresentationFormat>Pokaz na ekranie (4:3)</PresentationFormat>
  <Paragraphs>120</Paragraphs>
  <Slides>12</Slides>
  <Notes>2</Notes>
  <HiddenSlides>0</HiddenSlides>
  <MMClips>0</MMClips>
  <ScaleCrop>false</ScaleCrop>
  <HeadingPairs>
    <vt:vector size="6" baseType="variant">
      <vt:variant>
        <vt:lpstr>Motyw</vt:lpstr>
      </vt:variant>
      <vt:variant>
        <vt:i4>2</vt:i4>
      </vt:variant>
      <vt:variant>
        <vt:lpstr>Osadzone serwery OLE</vt:lpstr>
      </vt:variant>
      <vt:variant>
        <vt:i4>3</vt:i4>
      </vt:variant>
      <vt:variant>
        <vt:lpstr>Tytuły slajdów</vt:lpstr>
      </vt:variant>
      <vt:variant>
        <vt:i4>12</vt:i4>
      </vt:variant>
    </vt:vector>
  </HeadingPairs>
  <TitlesOfParts>
    <vt:vector size="17" baseType="lpstr">
      <vt:lpstr>NSS-wzor</vt:lpstr>
      <vt:lpstr>1_Projekt domyślny</vt:lpstr>
      <vt:lpstr>Dokument</vt:lpstr>
      <vt:lpstr>Arkusz</vt:lpstr>
      <vt:lpstr>Wykres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MRR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Eliza_Jablonska</dc:creator>
  <cp:lastModifiedBy>Marcin Pilka</cp:lastModifiedBy>
  <cp:revision>885</cp:revision>
  <cp:lastPrinted>2013-11-15T14:44:19Z</cp:lastPrinted>
  <dcterms:created xsi:type="dcterms:W3CDTF">2009-07-15T14:11:56Z</dcterms:created>
  <dcterms:modified xsi:type="dcterms:W3CDTF">2014-06-12T07:46:14Z</dcterms:modified>
</cp:coreProperties>
</file>