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6"/>
  </p:notesMasterIdLst>
  <p:handoutMasterIdLst>
    <p:handoutMasterId r:id="rId17"/>
  </p:handoutMasterIdLst>
  <p:sldIdLst>
    <p:sldId id="282" r:id="rId3"/>
    <p:sldId id="290" r:id="rId4"/>
    <p:sldId id="299" r:id="rId5"/>
    <p:sldId id="311" r:id="rId6"/>
    <p:sldId id="300" r:id="rId7"/>
    <p:sldId id="305" r:id="rId8"/>
    <p:sldId id="306" r:id="rId9"/>
    <p:sldId id="301" r:id="rId10"/>
    <p:sldId id="307" r:id="rId11"/>
    <p:sldId id="308" r:id="rId12"/>
    <p:sldId id="313" r:id="rId13"/>
    <p:sldId id="309" r:id="rId14"/>
    <p:sldId id="286" r:id="rId15"/>
  </p:sldIdLst>
  <p:sldSz cx="9144000" cy="6858000" type="screen4x3"/>
  <p:notesSz cx="6669088" cy="9926638"/>
  <p:defaultTextStyle>
    <a:defPPr>
      <a:defRPr lang="pl-PL"/>
    </a:defPPr>
    <a:lvl1pPr marL="0" algn="l" defTabSz="9139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72" algn="l" defTabSz="9139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46" algn="l" defTabSz="9139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19" algn="l" defTabSz="9139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894" algn="l" defTabSz="9139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866" algn="l" defTabSz="9139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839" algn="l" defTabSz="9139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812" algn="l" defTabSz="9139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785" algn="l" defTabSz="9139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89876" autoAdjust="0"/>
  </p:normalViewPr>
  <p:slideViewPr>
    <p:cSldViewPr>
      <p:cViewPr>
        <p:scale>
          <a:sx n="83" d="100"/>
          <a:sy n="83" d="100"/>
        </p:scale>
        <p:origin x="-1794" y="-474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6967"/>
          </a:xfrm>
          <a:prstGeom prst="rect">
            <a:avLst/>
          </a:prstGeom>
        </p:spPr>
        <p:txBody>
          <a:bodyPr vert="horz" lIns="90737" tIns="45369" rIns="90737" bIns="4536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6867" y="0"/>
            <a:ext cx="2890665" cy="496967"/>
          </a:xfrm>
          <a:prstGeom prst="rect">
            <a:avLst/>
          </a:prstGeom>
        </p:spPr>
        <p:txBody>
          <a:bodyPr vert="horz" lIns="90737" tIns="45369" rIns="90737" bIns="45369" rtlCol="0"/>
          <a:lstStyle>
            <a:lvl1pPr algn="r">
              <a:defRPr sz="1200"/>
            </a:lvl1pPr>
          </a:lstStyle>
          <a:p>
            <a:fld id="{A425C831-BEF7-452F-BFD2-8A70106F6D1F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084"/>
            <a:ext cx="2890665" cy="496967"/>
          </a:xfrm>
          <a:prstGeom prst="rect">
            <a:avLst/>
          </a:prstGeom>
        </p:spPr>
        <p:txBody>
          <a:bodyPr vert="horz" lIns="90737" tIns="45369" rIns="90737" bIns="4536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6867" y="9428084"/>
            <a:ext cx="2890665" cy="496967"/>
          </a:xfrm>
          <a:prstGeom prst="rect">
            <a:avLst/>
          </a:prstGeom>
        </p:spPr>
        <p:txBody>
          <a:bodyPr vert="horz" lIns="90737" tIns="45369" rIns="90737" bIns="45369" rtlCol="0" anchor="b"/>
          <a:lstStyle>
            <a:lvl1pPr algn="r">
              <a:defRPr sz="1200"/>
            </a:lvl1pPr>
          </a:lstStyle>
          <a:p>
            <a:fld id="{2763A2CC-6DFF-48C5-842E-EC920C0AD7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160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938" cy="496332"/>
          </a:xfrm>
          <a:prstGeom prst="rect">
            <a:avLst/>
          </a:prstGeom>
        </p:spPr>
        <p:txBody>
          <a:bodyPr vert="horz" lIns="90737" tIns="45369" rIns="90737" bIns="4536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8" y="2"/>
            <a:ext cx="2889938" cy="496332"/>
          </a:xfrm>
          <a:prstGeom prst="rect">
            <a:avLst/>
          </a:prstGeom>
        </p:spPr>
        <p:txBody>
          <a:bodyPr vert="horz" lIns="90737" tIns="45369" rIns="90737" bIns="45369" rtlCol="0"/>
          <a:lstStyle>
            <a:lvl1pPr algn="r">
              <a:defRPr sz="1200"/>
            </a:lvl1pPr>
          </a:lstStyle>
          <a:p>
            <a:fld id="{ACE8B1FF-9033-4438-8590-3CAB0A6BEDA9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7" tIns="45369" rIns="90737" bIns="4536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0737" tIns="45369" rIns="90737" bIns="4536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6332"/>
          </a:xfrm>
          <a:prstGeom prst="rect">
            <a:avLst/>
          </a:prstGeom>
        </p:spPr>
        <p:txBody>
          <a:bodyPr vert="horz" lIns="90737" tIns="45369" rIns="90737" bIns="4536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8" y="9428584"/>
            <a:ext cx="2889938" cy="496332"/>
          </a:xfrm>
          <a:prstGeom prst="rect">
            <a:avLst/>
          </a:prstGeom>
        </p:spPr>
        <p:txBody>
          <a:bodyPr vert="horz" lIns="90737" tIns="45369" rIns="90737" bIns="45369" rtlCol="0" anchor="b"/>
          <a:lstStyle>
            <a:lvl1pPr algn="r">
              <a:defRPr sz="1200"/>
            </a:lvl1pPr>
          </a:lstStyle>
          <a:p>
            <a:fld id="{5F205D90-51C5-49AF-B41B-B3E25258CE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65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72" algn="l" defTabSz="9139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46" algn="l" defTabSz="9139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19" algn="l" defTabSz="9139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94" algn="l" defTabSz="9139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866" algn="l" defTabSz="9139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39" algn="l" defTabSz="9139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812" algn="l" defTabSz="9139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85" algn="l" defTabSz="9139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5D90-51C5-49AF-B41B-B3E25258CEB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290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5D90-51C5-49AF-B41B-B3E25258CEBA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290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5D90-51C5-49AF-B41B-B3E25258CEB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290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5D90-51C5-49AF-B41B-B3E25258CEB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290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5D90-51C5-49AF-B41B-B3E25258CEB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290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5D90-51C5-49AF-B41B-B3E25258CEBA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290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5D90-51C5-49AF-B41B-B3E25258CEB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29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5D90-51C5-49AF-B41B-B3E25258CEBA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290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5D90-51C5-49AF-B41B-B3E25258CEBA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290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5D90-51C5-49AF-B41B-B3E25258CEBA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29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6" y="5"/>
            <a:ext cx="9144000" cy="6189393"/>
          </a:xfrm>
          <a:prstGeom prst="rect">
            <a:avLst/>
          </a:prstGeom>
          <a:solidFill>
            <a:srgbClr val="C14B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985" tIns="46491" rIns="92985" bIns="4649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Line 9"/>
          <p:cNvSpPr>
            <a:spLocks noChangeShapeType="1"/>
          </p:cNvSpPr>
          <p:nvPr userDrawn="1"/>
        </p:nvSpPr>
        <p:spPr bwMode="auto">
          <a:xfrm>
            <a:off x="705520" y="687711"/>
            <a:ext cx="0" cy="5501682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985" tIns="46491" rIns="92985" bIns="4649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</a:endParaRPr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1040" y="5"/>
            <a:ext cx="0" cy="6189393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985" tIns="46491" rIns="92985" bIns="4649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</a:endParaRPr>
          </a:p>
        </p:txBody>
      </p:sp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5" y="1375421"/>
            <a:ext cx="2116561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985" tIns="46491" rIns="92985" bIns="4649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5" y="5501682"/>
            <a:ext cx="2116561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985" tIns="46491" rIns="92985" bIns="4649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</a:endParaRPr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>
            <a:off x="5" y="6189393"/>
            <a:ext cx="2116561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985" tIns="46491" rIns="92985" bIns="4649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auto">
          <a:xfrm>
            <a:off x="5" y="2063136"/>
            <a:ext cx="2116561" cy="2063131"/>
          </a:xfrm>
          <a:prstGeom prst="rect">
            <a:avLst/>
          </a:prstGeom>
          <a:solidFill>
            <a:srgbClr val="002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985" tIns="46491" rIns="92985" bIns="4649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Line 22"/>
          <p:cNvSpPr>
            <a:spLocks noChangeShapeType="1"/>
          </p:cNvSpPr>
          <p:nvPr userDrawn="1"/>
        </p:nvSpPr>
        <p:spPr bwMode="auto">
          <a:xfrm>
            <a:off x="705520" y="687710"/>
            <a:ext cx="141104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985" tIns="46491" rIns="92985" bIns="4649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</a:endParaRPr>
          </a:p>
        </p:txBody>
      </p:sp>
      <p:sp>
        <p:nvSpPr>
          <p:cNvPr id="10" name="Line 23"/>
          <p:cNvSpPr>
            <a:spLocks noChangeShapeType="1"/>
          </p:cNvSpPr>
          <p:nvPr userDrawn="1"/>
        </p:nvSpPr>
        <p:spPr bwMode="auto">
          <a:xfrm>
            <a:off x="5" y="4813972"/>
            <a:ext cx="2116561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985" tIns="46491" rIns="92985" bIns="4649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2116561" y="0"/>
            <a:ext cx="0" cy="6858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985" tIns="46491" rIns="92985" bIns="4649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</a:endParaRPr>
          </a:p>
        </p:txBody>
      </p:sp>
      <p:sp>
        <p:nvSpPr>
          <p:cNvPr id="12" name="Rectangle 39"/>
          <p:cNvSpPr>
            <a:spLocks noChangeArrowheads="1"/>
          </p:cNvSpPr>
          <p:nvPr userDrawn="1"/>
        </p:nvSpPr>
        <p:spPr bwMode="auto">
          <a:xfrm>
            <a:off x="2116567" y="2063136"/>
            <a:ext cx="7027439" cy="20631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985" tIns="46491" rIns="92985" bIns="4649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3" name="Picture 41" descr="PPT_K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87" y="6265805"/>
            <a:ext cx="7465122" cy="46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4"/>
          <p:cNvSpPr>
            <a:spLocks noChangeArrowheads="1"/>
          </p:cNvSpPr>
          <p:nvPr userDrawn="1"/>
        </p:nvSpPr>
        <p:spPr bwMode="auto">
          <a:xfrm>
            <a:off x="0" y="5"/>
            <a:ext cx="705520" cy="686119"/>
          </a:xfrm>
          <a:prstGeom prst="rect">
            <a:avLst/>
          </a:prstGeom>
          <a:solidFill>
            <a:srgbClr val="FDC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30" tIns="46817" rIns="93630" bIns="46817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>
                <a:solidFill>
                  <a:srgbClr val="FFFFFF"/>
                </a:solidFill>
                <a:latin typeface="Arial" charset="0"/>
              </a:rPr>
              <a:t>2011</a:t>
            </a:r>
            <a:endParaRPr lang="pl-PL" sz="2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92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9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6263" y="1338812"/>
            <a:ext cx="1941814" cy="47566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928" y="1338812"/>
            <a:ext cx="5673559" cy="47566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3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" y="0"/>
            <a:ext cx="9144000" cy="6189393"/>
          </a:xfrm>
          <a:prstGeom prst="rect">
            <a:avLst/>
          </a:prstGeom>
          <a:solidFill>
            <a:srgbClr val="C14B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Line 9"/>
          <p:cNvSpPr>
            <a:spLocks noChangeShapeType="1"/>
          </p:cNvSpPr>
          <p:nvPr userDrawn="1"/>
        </p:nvSpPr>
        <p:spPr bwMode="auto">
          <a:xfrm>
            <a:off x="705520" y="687711"/>
            <a:ext cx="0" cy="5501682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3031" tIns="46516" rIns="93031" bIns="46516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1040" y="0"/>
            <a:ext cx="0" cy="6189393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3031" tIns="46516" rIns="93031" bIns="46516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0" y="1375421"/>
            <a:ext cx="2116561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3031" tIns="46516" rIns="93031" bIns="46516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5501682"/>
            <a:ext cx="2116561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3031" tIns="46516" rIns="93031" bIns="46516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>
            <a:off x="0" y="6189393"/>
            <a:ext cx="2116561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3031" tIns="46516" rIns="93031" bIns="46516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auto">
          <a:xfrm>
            <a:off x="0" y="2063131"/>
            <a:ext cx="2116561" cy="2063131"/>
          </a:xfrm>
          <a:prstGeom prst="rect">
            <a:avLst/>
          </a:prstGeom>
          <a:solidFill>
            <a:srgbClr val="95A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Line 22"/>
          <p:cNvSpPr>
            <a:spLocks noChangeShapeType="1"/>
          </p:cNvSpPr>
          <p:nvPr userDrawn="1"/>
        </p:nvSpPr>
        <p:spPr bwMode="auto">
          <a:xfrm>
            <a:off x="705520" y="687710"/>
            <a:ext cx="141104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3031" tIns="46516" rIns="93031" bIns="46516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Line 23"/>
          <p:cNvSpPr>
            <a:spLocks noChangeShapeType="1"/>
          </p:cNvSpPr>
          <p:nvPr userDrawn="1"/>
        </p:nvSpPr>
        <p:spPr bwMode="auto">
          <a:xfrm>
            <a:off x="0" y="4813972"/>
            <a:ext cx="2116561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3031" tIns="46516" rIns="93031" bIns="46516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2116561" y="0"/>
            <a:ext cx="0" cy="6858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3031" tIns="46516" rIns="93031" bIns="46516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Rectangle 39"/>
          <p:cNvSpPr>
            <a:spLocks noChangeArrowheads="1"/>
          </p:cNvSpPr>
          <p:nvPr userDrawn="1"/>
        </p:nvSpPr>
        <p:spPr bwMode="auto">
          <a:xfrm>
            <a:off x="2116561" y="2063131"/>
            <a:ext cx="7027439" cy="20631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3" name="Picture 41" descr="PPT_K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87" y="6265805"/>
            <a:ext cx="7465122" cy="46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4"/>
          <p:cNvSpPr>
            <a:spLocks noChangeArrowheads="1"/>
          </p:cNvSpPr>
          <p:nvPr userDrawn="1"/>
        </p:nvSpPr>
        <p:spPr bwMode="auto">
          <a:xfrm>
            <a:off x="0" y="0"/>
            <a:ext cx="705520" cy="686119"/>
          </a:xfrm>
          <a:prstGeom prst="rect">
            <a:avLst/>
          </a:prstGeom>
          <a:solidFill>
            <a:srgbClr val="7AB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77" tIns="46839" rIns="93677" bIns="46839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>
                <a:solidFill>
                  <a:srgbClr val="FFFFFF"/>
                </a:solidFill>
                <a:latin typeface="Arial" charset="0"/>
              </a:rPr>
              <a:t>2014</a:t>
            </a:r>
            <a:endParaRPr lang="pl-PL" sz="2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5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0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1852" y="4406440"/>
            <a:ext cx="7772155" cy="1362685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1852" y="2906850"/>
            <a:ext cx="7772155" cy="1499591"/>
          </a:xfrm>
        </p:spPr>
        <p:txBody>
          <a:bodyPr anchor="b"/>
          <a:lstStyle>
            <a:lvl1pPr marL="0" indent="0">
              <a:buNone/>
              <a:defRPr sz="2000"/>
            </a:lvl1pPr>
            <a:lvl2pPr marL="465155" indent="0">
              <a:buNone/>
              <a:defRPr sz="1800"/>
            </a:lvl2pPr>
            <a:lvl3pPr marL="930311" indent="0">
              <a:buNone/>
              <a:defRPr sz="1600"/>
            </a:lvl3pPr>
            <a:lvl4pPr marL="1395466" indent="0">
              <a:buNone/>
              <a:defRPr sz="1400"/>
            </a:lvl4pPr>
            <a:lvl5pPr marL="1860621" indent="0">
              <a:buNone/>
              <a:defRPr sz="1400"/>
            </a:lvl5pPr>
            <a:lvl6pPr marL="2325776" indent="0">
              <a:buNone/>
              <a:defRPr sz="1400"/>
            </a:lvl6pPr>
            <a:lvl7pPr marL="2790932" indent="0">
              <a:buNone/>
              <a:defRPr sz="1400"/>
            </a:lvl7pPr>
            <a:lvl8pPr marL="3256087" indent="0">
              <a:buNone/>
              <a:defRPr sz="1400"/>
            </a:lvl8pPr>
            <a:lvl9pPr marL="3721242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39671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923" y="2063131"/>
            <a:ext cx="3806870" cy="4032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9575" y="2063131"/>
            <a:ext cx="3808503" cy="4032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5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82" y="275404"/>
            <a:ext cx="82294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82" y="1534613"/>
            <a:ext cx="4040410" cy="639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5155" indent="0">
              <a:buNone/>
              <a:defRPr sz="2000" b="1"/>
            </a:lvl2pPr>
            <a:lvl3pPr marL="930311" indent="0">
              <a:buNone/>
              <a:defRPr sz="1800" b="1"/>
            </a:lvl3pPr>
            <a:lvl4pPr marL="1395466" indent="0">
              <a:buNone/>
              <a:defRPr sz="1600" b="1"/>
            </a:lvl4pPr>
            <a:lvl5pPr marL="1860621" indent="0">
              <a:buNone/>
              <a:defRPr sz="1600" b="1"/>
            </a:lvl5pPr>
            <a:lvl6pPr marL="2325776" indent="0">
              <a:buNone/>
              <a:defRPr sz="1600" b="1"/>
            </a:lvl6pPr>
            <a:lvl7pPr marL="2790932" indent="0">
              <a:buNone/>
              <a:defRPr sz="1600" b="1"/>
            </a:lvl7pPr>
            <a:lvl8pPr marL="3256087" indent="0">
              <a:buNone/>
              <a:defRPr sz="1600" b="1"/>
            </a:lvl8pPr>
            <a:lvl9pPr marL="3721242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82" y="2174566"/>
            <a:ext cx="4040410" cy="3951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675" y="1534613"/>
            <a:ext cx="4042044" cy="639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5155" indent="0">
              <a:buNone/>
              <a:defRPr sz="2000" b="1"/>
            </a:lvl2pPr>
            <a:lvl3pPr marL="930311" indent="0">
              <a:buNone/>
              <a:defRPr sz="1800" b="1"/>
            </a:lvl3pPr>
            <a:lvl4pPr marL="1395466" indent="0">
              <a:buNone/>
              <a:defRPr sz="1600" b="1"/>
            </a:lvl4pPr>
            <a:lvl5pPr marL="1860621" indent="0">
              <a:buNone/>
              <a:defRPr sz="1600" b="1"/>
            </a:lvl5pPr>
            <a:lvl6pPr marL="2325776" indent="0">
              <a:buNone/>
              <a:defRPr sz="1600" b="1"/>
            </a:lvl6pPr>
            <a:lvl7pPr marL="2790932" indent="0">
              <a:buNone/>
              <a:defRPr sz="1600" b="1"/>
            </a:lvl7pPr>
            <a:lvl8pPr marL="3256087" indent="0">
              <a:buNone/>
              <a:defRPr sz="1600" b="1"/>
            </a:lvl8pPr>
            <a:lvl9pPr marL="3721242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675" y="2174566"/>
            <a:ext cx="4042044" cy="3951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3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2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68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82" y="273810"/>
            <a:ext cx="3008260" cy="11605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4964" y="273811"/>
            <a:ext cx="5111755" cy="585190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82" y="1434322"/>
            <a:ext cx="3008260" cy="4691394"/>
          </a:xfrm>
        </p:spPr>
        <p:txBody>
          <a:bodyPr/>
          <a:lstStyle>
            <a:lvl1pPr marL="0" indent="0">
              <a:buNone/>
              <a:defRPr sz="1400"/>
            </a:lvl1pPr>
            <a:lvl2pPr marL="465155" indent="0">
              <a:buNone/>
              <a:defRPr sz="1200"/>
            </a:lvl2pPr>
            <a:lvl3pPr marL="930311" indent="0">
              <a:buNone/>
              <a:defRPr sz="1000"/>
            </a:lvl3pPr>
            <a:lvl4pPr marL="1395466" indent="0">
              <a:buNone/>
              <a:defRPr sz="900"/>
            </a:lvl4pPr>
            <a:lvl5pPr marL="1860621" indent="0">
              <a:buNone/>
              <a:defRPr sz="900"/>
            </a:lvl5pPr>
            <a:lvl6pPr marL="2325776" indent="0">
              <a:buNone/>
              <a:defRPr sz="900"/>
            </a:lvl6pPr>
            <a:lvl7pPr marL="2790932" indent="0">
              <a:buNone/>
              <a:defRPr sz="900"/>
            </a:lvl7pPr>
            <a:lvl8pPr marL="3256087" indent="0">
              <a:buNone/>
              <a:defRPr sz="900"/>
            </a:lvl8pPr>
            <a:lvl9pPr marL="3721242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6766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28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1564" y="4801237"/>
            <a:ext cx="5487380" cy="5667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1564" y="612891"/>
            <a:ext cx="5487380" cy="4115118"/>
          </a:xfrm>
        </p:spPr>
        <p:txBody>
          <a:bodyPr/>
          <a:lstStyle>
            <a:lvl1pPr marL="0" indent="0">
              <a:buNone/>
              <a:defRPr sz="3300"/>
            </a:lvl1pPr>
            <a:lvl2pPr marL="465155" indent="0">
              <a:buNone/>
              <a:defRPr sz="2800"/>
            </a:lvl2pPr>
            <a:lvl3pPr marL="930311" indent="0">
              <a:buNone/>
              <a:defRPr sz="2400"/>
            </a:lvl3pPr>
            <a:lvl4pPr marL="1395466" indent="0">
              <a:buNone/>
              <a:defRPr sz="2000"/>
            </a:lvl4pPr>
            <a:lvl5pPr marL="1860621" indent="0">
              <a:buNone/>
              <a:defRPr sz="2000"/>
            </a:lvl5pPr>
            <a:lvl6pPr marL="2325776" indent="0">
              <a:buNone/>
              <a:defRPr sz="2000"/>
            </a:lvl6pPr>
            <a:lvl7pPr marL="2790932" indent="0">
              <a:buNone/>
              <a:defRPr sz="2000"/>
            </a:lvl7pPr>
            <a:lvl8pPr marL="3256087" indent="0">
              <a:buNone/>
              <a:defRPr sz="2000"/>
            </a:lvl8pPr>
            <a:lvl9pPr marL="372124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1564" y="5367961"/>
            <a:ext cx="5487380" cy="803921"/>
          </a:xfrm>
        </p:spPr>
        <p:txBody>
          <a:bodyPr/>
          <a:lstStyle>
            <a:lvl1pPr marL="0" indent="0">
              <a:buNone/>
              <a:defRPr sz="1400"/>
            </a:lvl1pPr>
            <a:lvl2pPr marL="465155" indent="0">
              <a:buNone/>
              <a:defRPr sz="1200"/>
            </a:lvl2pPr>
            <a:lvl3pPr marL="930311" indent="0">
              <a:buNone/>
              <a:defRPr sz="1000"/>
            </a:lvl3pPr>
            <a:lvl4pPr marL="1395466" indent="0">
              <a:buNone/>
              <a:defRPr sz="900"/>
            </a:lvl4pPr>
            <a:lvl5pPr marL="1860621" indent="0">
              <a:buNone/>
              <a:defRPr sz="900"/>
            </a:lvl5pPr>
            <a:lvl6pPr marL="2325776" indent="0">
              <a:buNone/>
              <a:defRPr sz="900"/>
            </a:lvl6pPr>
            <a:lvl7pPr marL="2790932" indent="0">
              <a:buNone/>
              <a:defRPr sz="900"/>
            </a:lvl7pPr>
            <a:lvl8pPr marL="3256087" indent="0">
              <a:buNone/>
              <a:defRPr sz="900"/>
            </a:lvl8pPr>
            <a:lvl9pPr marL="3721242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6048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5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6263" y="1338807"/>
            <a:ext cx="1941814" cy="47566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923" y="1338807"/>
            <a:ext cx="5673559" cy="47566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1857" y="4406440"/>
            <a:ext cx="7772155" cy="1362685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1857" y="2906855"/>
            <a:ext cx="7772155" cy="1499591"/>
          </a:xfrm>
        </p:spPr>
        <p:txBody>
          <a:bodyPr anchor="b"/>
          <a:lstStyle>
            <a:lvl1pPr marL="0" indent="0">
              <a:buNone/>
              <a:defRPr sz="2000"/>
            </a:lvl1pPr>
            <a:lvl2pPr marL="464924" indent="0">
              <a:buNone/>
              <a:defRPr sz="1800"/>
            </a:lvl2pPr>
            <a:lvl3pPr marL="929849" indent="0">
              <a:buNone/>
              <a:defRPr sz="1600"/>
            </a:lvl3pPr>
            <a:lvl4pPr marL="1394773" indent="0">
              <a:buNone/>
              <a:defRPr sz="1400"/>
            </a:lvl4pPr>
            <a:lvl5pPr marL="1859699" indent="0">
              <a:buNone/>
              <a:defRPr sz="1400"/>
            </a:lvl5pPr>
            <a:lvl6pPr marL="2324624" indent="0">
              <a:buNone/>
              <a:defRPr sz="1400"/>
            </a:lvl6pPr>
            <a:lvl7pPr marL="2789546" indent="0">
              <a:buNone/>
              <a:defRPr sz="1400"/>
            </a:lvl7pPr>
            <a:lvl8pPr marL="3254470" indent="0">
              <a:buNone/>
              <a:defRPr sz="1400"/>
            </a:lvl8pPr>
            <a:lvl9pPr marL="3719396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83682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923" y="2063136"/>
            <a:ext cx="3806870" cy="4032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9580" y="2063136"/>
            <a:ext cx="3808503" cy="4032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1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87" y="275409"/>
            <a:ext cx="82294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82" y="1534618"/>
            <a:ext cx="4040410" cy="639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924" indent="0">
              <a:buNone/>
              <a:defRPr sz="2000" b="1"/>
            </a:lvl2pPr>
            <a:lvl3pPr marL="929849" indent="0">
              <a:buNone/>
              <a:defRPr sz="1800" b="1"/>
            </a:lvl3pPr>
            <a:lvl4pPr marL="1394773" indent="0">
              <a:buNone/>
              <a:defRPr sz="1600" b="1"/>
            </a:lvl4pPr>
            <a:lvl5pPr marL="1859699" indent="0">
              <a:buNone/>
              <a:defRPr sz="1600" b="1"/>
            </a:lvl5pPr>
            <a:lvl6pPr marL="2324624" indent="0">
              <a:buNone/>
              <a:defRPr sz="1600" b="1"/>
            </a:lvl6pPr>
            <a:lvl7pPr marL="2789546" indent="0">
              <a:buNone/>
              <a:defRPr sz="1600" b="1"/>
            </a:lvl7pPr>
            <a:lvl8pPr marL="3254470" indent="0">
              <a:buNone/>
              <a:defRPr sz="1600" b="1"/>
            </a:lvl8pPr>
            <a:lvl9pPr marL="3719396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82" y="2174566"/>
            <a:ext cx="4040410" cy="3951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675" y="1534618"/>
            <a:ext cx="4042044" cy="639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924" indent="0">
              <a:buNone/>
              <a:defRPr sz="2000" b="1"/>
            </a:lvl2pPr>
            <a:lvl3pPr marL="929849" indent="0">
              <a:buNone/>
              <a:defRPr sz="1800" b="1"/>
            </a:lvl3pPr>
            <a:lvl4pPr marL="1394773" indent="0">
              <a:buNone/>
              <a:defRPr sz="1600" b="1"/>
            </a:lvl4pPr>
            <a:lvl5pPr marL="1859699" indent="0">
              <a:buNone/>
              <a:defRPr sz="1600" b="1"/>
            </a:lvl5pPr>
            <a:lvl6pPr marL="2324624" indent="0">
              <a:buNone/>
              <a:defRPr sz="1600" b="1"/>
            </a:lvl6pPr>
            <a:lvl7pPr marL="2789546" indent="0">
              <a:buNone/>
              <a:defRPr sz="1600" b="1"/>
            </a:lvl7pPr>
            <a:lvl8pPr marL="3254470" indent="0">
              <a:buNone/>
              <a:defRPr sz="1600" b="1"/>
            </a:lvl8pPr>
            <a:lvl9pPr marL="3719396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675" y="2174566"/>
            <a:ext cx="4042044" cy="3951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9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1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82" y="273810"/>
            <a:ext cx="3008260" cy="11605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4969" y="273816"/>
            <a:ext cx="5111755" cy="585190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82" y="1434322"/>
            <a:ext cx="3008260" cy="4691394"/>
          </a:xfrm>
        </p:spPr>
        <p:txBody>
          <a:bodyPr/>
          <a:lstStyle>
            <a:lvl1pPr marL="0" indent="0">
              <a:buNone/>
              <a:defRPr sz="1400"/>
            </a:lvl1pPr>
            <a:lvl2pPr marL="464924" indent="0">
              <a:buNone/>
              <a:defRPr sz="1200"/>
            </a:lvl2pPr>
            <a:lvl3pPr marL="929849" indent="0">
              <a:buNone/>
              <a:defRPr sz="1000"/>
            </a:lvl3pPr>
            <a:lvl4pPr marL="1394773" indent="0">
              <a:buNone/>
              <a:defRPr sz="900"/>
            </a:lvl4pPr>
            <a:lvl5pPr marL="1859699" indent="0">
              <a:buNone/>
              <a:defRPr sz="900"/>
            </a:lvl5pPr>
            <a:lvl6pPr marL="2324624" indent="0">
              <a:buNone/>
              <a:defRPr sz="900"/>
            </a:lvl6pPr>
            <a:lvl7pPr marL="2789546" indent="0">
              <a:buNone/>
              <a:defRPr sz="900"/>
            </a:lvl7pPr>
            <a:lvl8pPr marL="3254470" indent="0">
              <a:buNone/>
              <a:defRPr sz="900"/>
            </a:lvl8pPr>
            <a:lvl9pPr marL="3719396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3596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1564" y="612896"/>
            <a:ext cx="5487380" cy="4115118"/>
          </a:xfrm>
        </p:spPr>
        <p:txBody>
          <a:bodyPr/>
          <a:lstStyle>
            <a:lvl1pPr marL="0" indent="0">
              <a:buNone/>
              <a:defRPr sz="3300"/>
            </a:lvl1pPr>
            <a:lvl2pPr marL="464924" indent="0">
              <a:buNone/>
              <a:defRPr sz="2800"/>
            </a:lvl2pPr>
            <a:lvl3pPr marL="929849" indent="0">
              <a:buNone/>
              <a:defRPr sz="2400"/>
            </a:lvl3pPr>
            <a:lvl4pPr marL="1394773" indent="0">
              <a:buNone/>
              <a:defRPr sz="2000"/>
            </a:lvl4pPr>
            <a:lvl5pPr marL="1859699" indent="0">
              <a:buNone/>
              <a:defRPr sz="2000"/>
            </a:lvl5pPr>
            <a:lvl6pPr marL="2324624" indent="0">
              <a:buNone/>
              <a:defRPr sz="2000"/>
            </a:lvl6pPr>
            <a:lvl7pPr marL="2789546" indent="0">
              <a:buNone/>
              <a:defRPr sz="2000"/>
            </a:lvl7pPr>
            <a:lvl8pPr marL="3254470" indent="0">
              <a:buNone/>
              <a:defRPr sz="2000"/>
            </a:lvl8pPr>
            <a:lvl9pPr marL="3719396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1564" y="5367961"/>
            <a:ext cx="5487380" cy="803921"/>
          </a:xfrm>
        </p:spPr>
        <p:txBody>
          <a:bodyPr/>
          <a:lstStyle>
            <a:lvl1pPr marL="0" indent="0">
              <a:buNone/>
              <a:defRPr sz="1400"/>
            </a:lvl1pPr>
            <a:lvl2pPr marL="464924" indent="0">
              <a:buNone/>
              <a:defRPr sz="1200"/>
            </a:lvl2pPr>
            <a:lvl3pPr marL="929849" indent="0">
              <a:buNone/>
              <a:defRPr sz="1000"/>
            </a:lvl3pPr>
            <a:lvl4pPr marL="1394773" indent="0">
              <a:buNone/>
              <a:defRPr sz="900"/>
            </a:lvl4pPr>
            <a:lvl5pPr marL="1859699" indent="0">
              <a:buNone/>
              <a:defRPr sz="900"/>
            </a:lvl5pPr>
            <a:lvl6pPr marL="2324624" indent="0">
              <a:buNone/>
              <a:defRPr sz="900"/>
            </a:lvl6pPr>
            <a:lvl7pPr marL="2789546" indent="0">
              <a:buNone/>
              <a:defRPr sz="900"/>
            </a:lvl7pPr>
            <a:lvl8pPr marL="3254470" indent="0">
              <a:buNone/>
              <a:defRPr sz="900"/>
            </a:lvl8pPr>
            <a:lvl9pPr marL="3719396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3744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928" y="2063136"/>
            <a:ext cx="7772155" cy="403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</a:p>
        </p:txBody>
      </p:sp>
      <p:sp>
        <p:nvSpPr>
          <p:cNvPr id="1027" name="Rectangle 24"/>
          <p:cNvSpPr>
            <a:spLocks noChangeAspect="1" noChangeArrowheads="1"/>
          </p:cNvSpPr>
          <p:nvPr userDrawn="1"/>
        </p:nvSpPr>
        <p:spPr bwMode="auto">
          <a:xfrm>
            <a:off x="6" y="1375426"/>
            <a:ext cx="636928" cy="620850"/>
          </a:xfrm>
          <a:prstGeom prst="rect">
            <a:avLst/>
          </a:prstGeom>
          <a:solidFill>
            <a:srgbClr val="002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985" tIns="46491" rIns="92985" bIns="4649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8" name="Rectangle 26"/>
          <p:cNvSpPr>
            <a:spLocks noChangeAspect="1" noChangeArrowheads="1"/>
          </p:cNvSpPr>
          <p:nvPr userDrawn="1"/>
        </p:nvSpPr>
        <p:spPr bwMode="auto">
          <a:xfrm>
            <a:off x="6" y="2063131"/>
            <a:ext cx="636928" cy="620850"/>
          </a:xfrm>
          <a:prstGeom prst="rect">
            <a:avLst/>
          </a:prstGeom>
          <a:solidFill>
            <a:srgbClr val="C14B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985" tIns="46491" rIns="92985" bIns="4649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27"/>
          <p:cNvSpPr>
            <a:spLocks noChangeAspect="1" noChangeArrowheads="1"/>
          </p:cNvSpPr>
          <p:nvPr userDrawn="1"/>
        </p:nvSpPr>
        <p:spPr bwMode="auto">
          <a:xfrm>
            <a:off x="6" y="2750847"/>
            <a:ext cx="636928" cy="620850"/>
          </a:xfrm>
          <a:prstGeom prst="rect">
            <a:avLst/>
          </a:prstGeom>
          <a:solidFill>
            <a:srgbClr val="002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985" tIns="46491" rIns="92985" bIns="4649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85928" y="1338807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pl-PL" smtClean="0"/>
          </a:p>
        </p:txBody>
      </p:sp>
      <p:pic>
        <p:nvPicPr>
          <p:cNvPr id="1032" name="Picture 38" descr="PPT_K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87" y="6265805"/>
            <a:ext cx="7465122" cy="46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46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defTabSz="9201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j-lt"/>
          <a:ea typeface="MS PGothic" pitchFamily="34" charset="-128"/>
          <a:cs typeface="Times New Roman" pitchFamily="18" charset="0"/>
        </a:defRPr>
      </a:lvl1pPr>
      <a:lvl2pPr algn="l" defTabSz="9201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2pPr>
      <a:lvl3pPr algn="l" defTabSz="9201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3pPr>
      <a:lvl4pPr algn="l" defTabSz="9201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4pPr>
      <a:lvl5pPr algn="l" defTabSz="9201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5pPr>
      <a:lvl6pPr marL="464924" algn="l" defTabSz="920163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-44" charset="-128"/>
        </a:defRPr>
      </a:lvl6pPr>
      <a:lvl7pPr marL="929849" algn="l" defTabSz="920163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-44" charset="-128"/>
        </a:defRPr>
      </a:lvl7pPr>
      <a:lvl8pPr marL="1394773" algn="l" defTabSz="920163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-44" charset="-128"/>
        </a:defRPr>
      </a:lvl8pPr>
      <a:lvl9pPr marL="1859699" algn="l" defTabSz="920163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-44" charset="-128"/>
        </a:defRPr>
      </a:lvl9pPr>
    </p:titleStyle>
    <p:bodyStyle>
      <a:lvl1pPr marL="345464" indent="-345464" algn="l" defTabSz="920163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Times New Roman" pitchFamily="18" charset="0"/>
        </a:defRPr>
      </a:lvl1pPr>
      <a:lvl2pPr marL="747431" indent="-287349" algn="l" defTabSz="920163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MS PGothic" pitchFamily="34" charset="-128"/>
          <a:cs typeface="Times New Roman" pitchFamily="18" charset="0"/>
        </a:defRPr>
      </a:lvl2pPr>
      <a:lvl3pPr marL="1151013" indent="-230848" algn="l" defTabSz="920163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95A1BD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MS PGothic" pitchFamily="34" charset="-128"/>
          <a:cs typeface="Times New Roman" pitchFamily="18" charset="0"/>
        </a:defRPr>
      </a:lvl3pPr>
      <a:lvl4pPr marL="1611092" indent="-230848" algn="l" defTabSz="920163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B2BACF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MS PGothic" pitchFamily="34" charset="-128"/>
          <a:cs typeface="Times New Roman" pitchFamily="18" charset="0"/>
        </a:defRPr>
      </a:lvl4pPr>
      <a:lvl5pPr marL="2071175" indent="-230848" algn="l" defTabSz="920163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MS PGothic" pitchFamily="34" charset="-128"/>
          <a:cs typeface="Times New Roman" pitchFamily="18" charset="0"/>
        </a:defRPr>
      </a:lvl5pPr>
      <a:lvl6pPr marL="2536098" indent="-230848" algn="l" defTabSz="920163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6pPr>
      <a:lvl7pPr marL="3001023" indent="-230848" algn="l" defTabSz="920163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7pPr>
      <a:lvl8pPr marL="3465949" indent="-230848" algn="l" defTabSz="920163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8pPr>
      <a:lvl9pPr marL="3930871" indent="-230848" algn="l" defTabSz="920163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298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4924" algn="l" defTabSz="9298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9849" algn="l" defTabSz="9298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4773" algn="l" defTabSz="9298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9699" algn="l" defTabSz="9298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4624" algn="l" defTabSz="9298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89546" algn="l" defTabSz="9298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54470" algn="l" defTabSz="9298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19396" algn="l" defTabSz="9298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923" y="2063131"/>
            <a:ext cx="7772155" cy="403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4" tIns="0" rIns="92064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</a:p>
        </p:txBody>
      </p:sp>
      <p:sp>
        <p:nvSpPr>
          <p:cNvPr id="1027" name="Rectangle 24"/>
          <p:cNvSpPr>
            <a:spLocks noChangeAspect="1" noChangeArrowheads="1"/>
          </p:cNvSpPr>
          <p:nvPr userDrawn="1"/>
        </p:nvSpPr>
        <p:spPr bwMode="auto">
          <a:xfrm>
            <a:off x="1" y="1375421"/>
            <a:ext cx="636928" cy="620850"/>
          </a:xfrm>
          <a:prstGeom prst="rect">
            <a:avLst/>
          </a:prstGeom>
          <a:solidFill>
            <a:srgbClr val="002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8" name="Rectangle 26"/>
          <p:cNvSpPr>
            <a:spLocks noChangeAspect="1" noChangeArrowheads="1"/>
          </p:cNvSpPr>
          <p:nvPr userDrawn="1"/>
        </p:nvSpPr>
        <p:spPr bwMode="auto">
          <a:xfrm>
            <a:off x="1" y="2063131"/>
            <a:ext cx="636928" cy="620850"/>
          </a:xfrm>
          <a:prstGeom prst="rect">
            <a:avLst/>
          </a:prstGeom>
          <a:solidFill>
            <a:srgbClr val="C14B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27"/>
          <p:cNvSpPr>
            <a:spLocks noChangeAspect="1" noChangeArrowheads="1"/>
          </p:cNvSpPr>
          <p:nvPr userDrawn="1"/>
        </p:nvSpPr>
        <p:spPr bwMode="auto">
          <a:xfrm>
            <a:off x="1" y="2750842"/>
            <a:ext cx="636928" cy="620850"/>
          </a:xfrm>
          <a:prstGeom prst="rect">
            <a:avLst/>
          </a:prstGeom>
          <a:solidFill>
            <a:srgbClr val="002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85923" y="1338807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4" tIns="0" rIns="92064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pl-PL" dirty="0" smtClean="0"/>
          </a:p>
        </p:txBody>
      </p:sp>
      <p:pic>
        <p:nvPicPr>
          <p:cNvPr id="1032" name="Picture 38" descr="PPT_K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87" y="6265805"/>
            <a:ext cx="7465122" cy="46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37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j-lt"/>
          <a:ea typeface="ＭＳ Ｐゴシック" pitchFamily="34" charset="-128"/>
          <a:cs typeface="+mj-cs"/>
        </a:defRPr>
      </a:lvl1pPr>
      <a:lvl2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34" charset="-128"/>
        </a:defRPr>
      </a:lvl2pPr>
      <a:lvl3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34" charset="-128"/>
        </a:defRPr>
      </a:lvl3pPr>
      <a:lvl4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34" charset="-128"/>
        </a:defRPr>
      </a:lvl4pPr>
      <a:lvl5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34" charset="-128"/>
        </a:defRPr>
      </a:lvl5pPr>
      <a:lvl6pPr marL="465155" algn="l" defTabSz="920620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-44" charset="-128"/>
        </a:defRPr>
      </a:lvl6pPr>
      <a:lvl7pPr marL="930311" algn="l" defTabSz="920620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-44" charset="-128"/>
        </a:defRPr>
      </a:lvl7pPr>
      <a:lvl8pPr marL="1395466" algn="l" defTabSz="920620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-44" charset="-128"/>
        </a:defRPr>
      </a:lvl8pPr>
      <a:lvl9pPr marL="1860621" algn="l" defTabSz="920620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-44" charset="-128"/>
        </a:defRPr>
      </a:lvl9pPr>
    </p:titleStyle>
    <p:bodyStyle>
      <a:lvl1pPr marL="345636" indent="-345636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7802" indent="-287492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ＭＳ Ｐゴシック" pitchFamily="34" charset="-128"/>
        </a:defRPr>
      </a:lvl2pPr>
      <a:lvl3pPr marL="1151583" indent="-230963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95A1BD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611892" indent="-230963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B2BACF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ＭＳ Ｐゴシック" pitchFamily="34" charset="-128"/>
        </a:defRPr>
      </a:lvl4pPr>
      <a:lvl5pPr marL="2072203" indent="-230963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ＭＳ Ｐゴシック" pitchFamily="34" charset="-128"/>
        </a:defRPr>
      </a:lvl5pPr>
      <a:lvl6pPr marL="2537358" indent="-230963" algn="l" defTabSz="920620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6pPr>
      <a:lvl7pPr marL="3002513" indent="-230963" algn="l" defTabSz="920620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7pPr>
      <a:lvl8pPr marL="3467669" indent="-230963" algn="l" defTabSz="920620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8pPr>
      <a:lvl9pPr marL="3932824" indent="-230963" algn="l" defTabSz="920620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155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0311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5466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0621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5776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0932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56087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1242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ChangeArrowheads="1"/>
          </p:cNvSpPr>
          <p:nvPr/>
        </p:nvSpPr>
        <p:spPr bwMode="auto">
          <a:xfrm>
            <a:off x="2051720" y="2063132"/>
            <a:ext cx="7272808" cy="206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4" tIns="46027" rIns="92054" bIns="46027" anchor="ctr"/>
          <a:lstStyle/>
          <a:p>
            <a:pPr algn="ctr" defTabSz="920528" fontAlgn="base">
              <a:spcBef>
                <a:spcPct val="0"/>
              </a:spcBef>
              <a:spcAft>
                <a:spcPct val="0"/>
              </a:spcAft>
            </a:pPr>
            <a:r>
              <a:rPr lang="pl-PL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Rejestr Usług </a:t>
            </a:r>
            <a:r>
              <a:rPr lang="pl-PL" sz="3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Rozwojowych</a:t>
            </a:r>
          </a:p>
          <a:p>
            <a:pPr algn="ctr" defTabSz="920528" fontAlgn="base">
              <a:spcBef>
                <a:spcPct val="0"/>
              </a:spcBef>
              <a:spcAft>
                <a:spcPct val="0"/>
              </a:spcAft>
            </a:pPr>
            <a:r>
              <a:rPr lang="pl-PL" sz="3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- aktualny stan prac</a:t>
            </a:r>
            <a:endParaRPr lang="pl-PL" sz="3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2194953" y="4813972"/>
            <a:ext cx="3370819" cy="687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4" tIns="46027" rIns="92054" bIns="46027" anchor="ctr"/>
          <a:lstStyle/>
          <a:p>
            <a:pPr defTabSz="920528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pl-PL" sz="1600">
                <a:solidFill>
                  <a:srgbClr val="FFFFFF"/>
                </a:solidFill>
                <a:latin typeface="Times" pitchFamily="18" charset="0"/>
              </a:rPr>
              <a:t>	</a:t>
            </a: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5364088" y="4602651"/>
            <a:ext cx="3449210" cy="687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4" tIns="46027" rIns="92054" bIns="46027" anchor="ctr"/>
          <a:lstStyle/>
          <a:p>
            <a:pPr algn="r" defTabSz="920528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Warszawa, </a:t>
            </a:r>
            <a:r>
              <a:rPr lang="pl-P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03.12.2014 r. </a:t>
            </a:r>
          </a:p>
          <a:p>
            <a:pPr algn="r" defTabSz="920528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pl-P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Rafał Kamiński</a:t>
            </a:r>
          </a:p>
        </p:txBody>
      </p:sp>
    </p:spTree>
    <p:extLst>
      <p:ext uri="{BB962C8B-B14F-4D97-AF65-F5344CB8AC3E}">
        <p14:creationId xmlns:p14="http://schemas.microsoft.com/office/powerpoint/2010/main" val="407308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755576" y="332656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/>
            <a:r>
              <a:rPr lang="pl-PL" altLang="pl-P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System informatyczny RUR1.0 – c.d.</a:t>
            </a:r>
            <a:endParaRPr lang="pl-PL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Symbol zastępczy zawartości 1"/>
          <p:cNvSpPr txBox="1">
            <a:spLocks/>
          </p:cNvSpPr>
          <p:nvPr/>
        </p:nvSpPr>
        <p:spPr bwMode="auto">
          <a:xfrm>
            <a:off x="755575" y="1412776"/>
            <a:ext cx="7772155" cy="46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4" tIns="0" rIns="92064" bIns="46032" numCol="1" anchor="t" anchorCtr="0" compatLnSpc="1">
            <a:prstTxWarp prst="textNoShape">
              <a:avLst/>
            </a:prstTxWarp>
          </a:bodyPr>
          <a:lstStyle>
            <a:lvl1pPr marL="345636" indent="-345636" algn="l" defTabSz="92062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7802" indent="-287492" algn="l" defTabSz="92062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1151583" indent="-230963" algn="l" defTabSz="92062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95A1BD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611892" indent="-230963" algn="l" defTabSz="92062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2BACF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2072203" indent="-230963" algn="l" defTabSz="92062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2537358" indent="-230963" algn="l" defTabSz="920620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2513" indent="-230963" algn="l" defTabSz="920620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7669" indent="-230963" algn="l" defTabSz="920620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32824" indent="-230963" algn="l" defTabSz="920620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pl-PL" sz="2400" kern="0" dirty="0" smtClean="0">
                <a:latin typeface="Calibri" panose="020F0502020204030204" pitchFamily="34" charset="0"/>
              </a:rPr>
              <a:t>Etap III (luty-maj 2015):</a:t>
            </a:r>
          </a:p>
          <a:p>
            <a:pPr lvl="1">
              <a:buFont typeface="Wingdings" pitchFamily="2" charset="2"/>
              <a:buChar char="ü"/>
            </a:pPr>
            <a:r>
              <a:rPr lang="pl-PL" sz="2400" kern="0" dirty="0" smtClean="0">
                <a:latin typeface="Calibri" panose="020F0502020204030204" pitchFamily="34" charset="0"/>
              </a:rPr>
              <a:t>Moduł raportowy</a:t>
            </a:r>
          </a:p>
          <a:p>
            <a:pPr lvl="1">
              <a:buFont typeface="Wingdings" pitchFamily="2" charset="2"/>
              <a:buChar char="ü"/>
            </a:pPr>
            <a:r>
              <a:rPr lang="pl-PL" sz="2400" kern="0" dirty="0" smtClean="0">
                <a:latin typeface="Calibri" panose="020F0502020204030204" pitchFamily="34" charset="0"/>
              </a:rPr>
              <a:t>Obsługa wsparcia z EFS</a:t>
            </a:r>
          </a:p>
          <a:p>
            <a:pPr lvl="1">
              <a:buFont typeface="Wingdings" pitchFamily="2" charset="2"/>
              <a:buChar char="ü"/>
            </a:pPr>
            <a:r>
              <a:rPr lang="pl-PL" sz="2400" kern="0" dirty="0" smtClean="0">
                <a:latin typeface="Calibri" panose="020F0502020204030204" pitchFamily="34" charset="0"/>
              </a:rPr>
              <a:t>Rejestracja uczestników na usługi</a:t>
            </a:r>
          </a:p>
          <a:p>
            <a:pPr lvl="1">
              <a:buFont typeface="Wingdings" pitchFamily="2" charset="2"/>
              <a:buChar char="ü"/>
            </a:pPr>
            <a:r>
              <a:rPr lang="pl-PL" sz="2400" kern="0" dirty="0" smtClean="0">
                <a:latin typeface="Calibri" panose="020F0502020204030204" pitchFamily="34" charset="0"/>
              </a:rPr>
              <a:t>Ocena usług</a:t>
            </a:r>
          </a:p>
          <a:p>
            <a:pPr lvl="1">
              <a:buFont typeface="Wingdings" pitchFamily="2" charset="2"/>
              <a:buChar char="ü"/>
            </a:pPr>
            <a:r>
              <a:rPr lang="pl-PL" sz="2400" kern="0" dirty="0" smtClean="0">
                <a:latin typeface="Calibri" panose="020F0502020204030204" pitchFamily="34" charset="0"/>
              </a:rPr>
              <a:t>Giełda usług</a:t>
            </a:r>
          </a:p>
          <a:p>
            <a:pPr lvl="1">
              <a:buFont typeface="Wingdings" pitchFamily="2" charset="2"/>
              <a:buChar char="ü"/>
            </a:pPr>
            <a:r>
              <a:rPr lang="pl-PL" sz="2400" kern="0" dirty="0" smtClean="0">
                <a:latin typeface="Calibri" panose="020F0502020204030204" pitchFamily="34" charset="0"/>
              </a:rPr>
              <a:t>Pełny panel administracyjny, pomoc etc.</a:t>
            </a:r>
          </a:p>
        </p:txBody>
      </p:sp>
    </p:spTree>
    <p:extLst>
      <p:ext uri="{BB962C8B-B14F-4D97-AF65-F5344CB8AC3E}">
        <p14:creationId xmlns:p14="http://schemas.microsoft.com/office/powerpoint/2010/main" val="203884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755576" y="332656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/>
            <a:r>
              <a:rPr lang="pl-PL" altLang="pl-P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Kampania informacyjna - założenia</a:t>
            </a:r>
            <a:endParaRPr lang="pl-PL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Symbol zastępczy zawartości 1"/>
          <p:cNvSpPr txBox="1">
            <a:spLocks/>
          </p:cNvSpPr>
          <p:nvPr/>
        </p:nvSpPr>
        <p:spPr bwMode="auto">
          <a:xfrm>
            <a:off x="747583" y="1196752"/>
            <a:ext cx="7772155" cy="46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4" tIns="0" rIns="92064" bIns="46032" numCol="1" anchor="t" anchorCtr="0" compatLnSpc="1">
            <a:prstTxWarp prst="textNoShape">
              <a:avLst/>
            </a:prstTxWarp>
          </a:bodyPr>
          <a:lstStyle>
            <a:lvl1pPr marL="345636" indent="-345636" algn="l" defTabSz="92062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7802" indent="-287492" algn="l" defTabSz="92062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1151583" indent="-230963" algn="l" defTabSz="92062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95A1BD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611892" indent="-230963" algn="l" defTabSz="92062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2BACF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2072203" indent="-230963" algn="l" defTabSz="920620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2537358" indent="-230963" algn="l" defTabSz="920620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2513" indent="-230963" algn="l" defTabSz="920620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7669" indent="-230963" algn="l" defTabSz="920620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32824" indent="-230963" algn="l" defTabSz="920620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buFont typeface="Wingdings" panose="05000000000000000000" pitchFamily="2" charset="2"/>
              <a:buChar char="q"/>
            </a:pPr>
            <a:r>
              <a:rPr lang="pl-PL" sz="2400" kern="0" dirty="0" smtClean="0">
                <a:latin typeface="Calibri" panose="020F0502020204030204" pitchFamily="34" charset="0"/>
              </a:rPr>
              <a:t>Etap I – udzielanie informacji poprzez portal </a:t>
            </a:r>
            <a:r>
              <a:rPr lang="pl-PL" sz="2400" kern="0" dirty="0" err="1" smtClean="0">
                <a:latin typeface="Calibri" panose="020F0502020204030204" pitchFamily="34" charset="0"/>
              </a:rPr>
              <a:t>IwK</a:t>
            </a:r>
            <a:r>
              <a:rPr lang="pl-PL" sz="2400" kern="0" dirty="0" smtClean="0">
                <a:latin typeface="Calibri" panose="020F0502020204030204" pitchFamily="34" charset="0"/>
              </a:rPr>
              <a:t> </a:t>
            </a:r>
          </a:p>
          <a:p>
            <a:pPr marL="0" indent="0" algn="ctr"/>
            <a:r>
              <a:rPr lang="pl-PL" sz="2400" kern="0" dirty="0" smtClean="0">
                <a:latin typeface="Calibri" panose="020F0502020204030204" pitchFamily="34" charset="0"/>
              </a:rPr>
              <a:t>(m.in. serwis informacyjny i infolinia)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pl-PL" sz="2400" kern="0" dirty="0" smtClean="0">
                <a:latin typeface="Calibri" panose="020F0502020204030204" pitchFamily="34" charset="0"/>
              </a:rPr>
              <a:t>Etap II – kampania adresowana do podmiotów</a:t>
            </a:r>
          </a:p>
          <a:p>
            <a:pPr marL="0" indent="0" algn="ctr"/>
            <a:r>
              <a:rPr lang="pl-PL" sz="2400" kern="0" dirty="0" smtClean="0">
                <a:latin typeface="Calibri" panose="020F0502020204030204" pitchFamily="34" charset="0"/>
              </a:rPr>
              <a:t>(m.in. Infolinia, serwis informacyjny, poradnik i broszura, spotkania informacyjne, kampania internetowa, mailing)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pl-PL" sz="2400" kern="0" dirty="0" smtClean="0">
                <a:latin typeface="Calibri" panose="020F0502020204030204" pitchFamily="34" charset="0"/>
              </a:rPr>
              <a:t>Etap III – kampania adresowana do przedsiębiorców</a:t>
            </a:r>
          </a:p>
          <a:p>
            <a:pPr marL="0" indent="0" algn="ctr"/>
            <a:r>
              <a:rPr lang="pl-PL" sz="2400" kern="0" dirty="0">
                <a:latin typeface="Calibri" panose="020F0502020204030204" pitchFamily="34" charset="0"/>
              </a:rPr>
              <a:t>(m.in. Infolinia, serwis </a:t>
            </a:r>
            <a:r>
              <a:rPr lang="pl-PL" sz="2400" kern="0" dirty="0" smtClean="0">
                <a:latin typeface="Calibri" panose="020F0502020204030204" pitchFamily="34" charset="0"/>
              </a:rPr>
              <a:t>informacyjny + warstwa </a:t>
            </a:r>
            <a:r>
              <a:rPr lang="pl-PL" sz="2400" kern="0" dirty="0" err="1" smtClean="0">
                <a:latin typeface="Calibri" panose="020F0502020204030204" pitchFamily="34" charset="0"/>
              </a:rPr>
              <a:t>wiedzowa</a:t>
            </a:r>
            <a:r>
              <a:rPr lang="pl-PL" sz="2400" kern="0" dirty="0" smtClean="0">
                <a:latin typeface="Calibri" panose="020F0502020204030204" pitchFamily="34" charset="0"/>
              </a:rPr>
              <a:t>, </a:t>
            </a:r>
            <a:r>
              <a:rPr lang="pl-PL" sz="2400" kern="0" dirty="0">
                <a:latin typeface="Calibri" panose="020F0502020204030204" pitchFamily="34" charset="0"/>
              </a:rPr>
              <a:t>poradnik i broszura, spotkania </a:t>
            </a:r>
            <a:r>
              <a:rPr lang="pl-PL" sz="2400" kern="0" dirty="0" err="1" smtClean="0">
                <a:latin typeface="Calibri" panose="020F0502020204030204" pitchFamily="34" charset="0"/>
              </a:rPr>
              <a:t>inform</a:t>
            </a:r>
            <a:r>
              <a:rPr lang="pl-PL" sz="2400" kern="0" dirty="0" smtClean="0">
                <a:latin typeface="Calibri" panose="020F0502020204030204" pitchFamily="34" charset="0"/>
              </a:rPr>
              <a:t>., </a:t>
            </a:r>
            <a:r>
              <a:rPr lang="pl-PL" sz="2400" kern="0" dirty="0">
                <a:latin typeface="Calibri" panose="020F0502020204030204" pitchFamily="34" charset="0"/>
              </a:rPr>
              <a:t>kampania </a:t>
            </a:r>
            <a:r>
              <a:rPr lang="pl-PL" sz="2400" kern="0" dirty="0" smtClean="0">
                <a:latin typeface="Calibri" panose="020F0502020204030204" pitchFamily="34" charset="0"/>
              </a:rPr>
              <a:t>www)</a:t>
            </a:r>
          </a:p>
        </p:txBody>
      </p:sp>
    </p:spTree>
    <p:extLst>
      <p:ext uri="{BB962C8B-B14F-4D97-AF65-F5344CB8AC3E}">
        <p14:creationId xmlns:p14="http://schemas.microsoft.com/office/powerpoint/2010/main" val="106432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55576" y="945130"/>
            <a:ext cx="7772155" cy="4682699"/>
          </a:xfrm>
        </p:spPr>
        <p:txBody>
          <a:bodyPr/>
          <a:lstStyle/>
          <a:p>
            <a:pPr>
              <a:buFont typeface="Wingdings 3" panose="05040102010807070707" pitchFamily="18" charset="2"/>
              <a:buChar char=""/>
            </a:pPr>
            <a:r>
              <a:rPr lang="pl-PL" sz="2000" dirty="0" smtClean="0">
                <a:latin typeface="Calibri" panose="020F0502020204030204" pitchFamily="34" charset="0"/>
              </a:rPr>
              <a:t>Spotkanie konsultacyjne z IZ RPO </a:t>
            </a:r>
            <a:r>
              <a:rPr lang="pl-PL" sz="2000" dirty="0" err="1" smtClean="0">
                <a:latin typeface="Calibri" panose="020F0502020204030204" pitchFamily="34" charset="0"/>
              </a:rPr>
              <a:t>ws</a:t>
            </a:r>
            <a:r>
              <a:rPr lang="pl-PL" sz="2000" dirty="0" smtClean="0">
                <a:latin typeface="Calibri" panose="020F0502020204030204" pitchFamily="34" charset="0"/>
              </a:rPr>
              <a:t>. regulaminu - 4 grudnia 2014 r.</a:t>
            </a:r>
          </a:p>
          <a:p>
            <a:pPr>
              <a:buFont typeface="Wingdings 3" panose="05040102010807070707" pitchFamily="18" charset="2"/>
              <a:buChar char=""/>
            </a:pPr>
            <a:r>
              <a:rPr lang="pl-PL" sz="2000" dirty="0" smtClean="0">
                <a:latin typeface="Calibri" panose="020F0502020204030204" pitchFamily="34" charset="0"/>
              </a:rPr>
              <a:t>Konsultacje otwarte regulaminu – grudzień’14/styczeń’15</a:t>
            </a:r>
          </a:p>
          <a:p>
            <a:pPr>
              <a:buFont typeface="Wingdings 3" panose="05040102010807070707" pitchFamily="18" charset="2"/>
              <a:buChar char=""/>
            </a:pPr>
            <a:r>
              <a:rPr lang="pl-PL" sz="2000" dirty="0" smtClean="0">
                <a:latin typeface="Calibri" panose="020F0502020204030204" pitchFamily="34" charset="0"/>
              </a:rPr>
              <a:t>Testy (serwis info, rejestracja, karta podmiotu) – od 8 grudnia </a:t>
            </a:r>
            <a:r>
              <a:rPr lang="pl-PL" sz="2000" dirty="0">
                <a:latin typeface="Calibri" panose="020F0502020204030204" pitchFamily="34" charset="0"/>
              </a:rPr>
              <a:t>2014 r.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>
              <a:buFont typeface="Wingdings 3" panose="05040102010807070707" pitchFamily="18" charset="2"/>
              <a:buChar char=""/>
            </a:pPr>
            <a:r>
              <a:rPr lang="pl-PL" sz="2000" dirty="0" smtClean="0">
                <a:latin typeface="Calibri" panose="020F0502020204030204" pitchFamily="34" charset="0"/>
              </a:rPr>
              <a:t>Aktualizacja i przyjęcie dokumentacji regulującej zasady funkcjonowania RUR – koniec stycznia 2015 r.</a:t>
            </a:r>
          </a:p>
          <a:p>
            <a:pPr>
              <a:buFont typeface="Wingdings 3" panose="05040102010807070707" pitchFamily="18" charset="2"/>
              <a:buChar char=""/>
            </a:pPr>
            <a:r>
              <a:rPr lang="pl-PL" sz="2000" dirty="0" smtClean="0">
                <a:latin typeface="Calibri" panose="020F0502020204030204" pitchFamily="34" charset="0"/>
              </a:rPr>
              <a:t>Uruchomienie działań informacyjnych – styczeń 2015 r. (za pośrednictwem Inwestycjawkadry.pl oraz infolinii)</a:t>
            </a:r>
          </a:p>
          <a:p>
            <a:pPr>
              <a:buFont typeface="Wingdings 3" panose="05040102010807070707" pitchFamily="18" charset="2"/>
              <a:buChar char=""/>
            </a:pPr>
            <a:r>
              <a:rPr lang="pl-PL" sz="2000" dirty="0">
                <a:latin typeface="Calibri" panose="020F0502020204030204" pitchFamily="34" charset="0"/>
              </a:rPr>
              <a:t>Finalizacja uzgodnień z instytucjami </a:t>
            </a:r>
            <a:r>
              <a:rPr lang="pl-PL" sz="2000" dirty="0" err="1">
                <a:latin typeface="Calibri" panose="020F0502020204030204" pitchFamily="34" charset="0"/>
              </a:rPr>
              <a:t>publ</a:t>
            </a:r>
            <a:r>
              <a:rPr lang="pl-PL" sz="2000" dirty="0">
                <a:latin typeface="Calibri" panose="020F0502020204030204" pitchFamily="34" charset="0"/>
              </a:rPr>
              <a:t>. w zakresie integracji systemów (CEIDG, KRS, PESEL, PUE, </a:t>
            </a:r>
            <a:r>
              <a:rPr lang="pl-PL" sz="2000" dirty="0" err="1">
                <a:latin typeface="Calibri" panose="020F0502020204030204" pitchFamily="34" charset="0"/>
              </a:rPr>
              <a:t>ePUAP</a:t>
            </a:r>
            <a:r>
              <a:rPr lang="pl-PL" sz="2000" dirty="0">
                <a:latin typeface="Calibri" panose="020F0502020204030204" pitchFamily="34" charset="0"/>
              </a:rPr>
              <a:t>)</a:t>
            </a:r>
          </a:p>
          <a:p>
            <a:pPr>
              <a:buFont typeface="Wingdings 3" panose="05040102010807070707" pitchFamily="18" charset="2"/>
              <a:buChar char=""/>
            </a:pPr>
            <a:r>
              <a:rPr lang="pl-PL" sz="2000" dirty="0" smtClean="0">
                <a:latin typeface="Calibri" panose="020F0502020204030204" pitchFamily="34" charset="0"/>
              </a:rPr>
              <a:t>Uruchomienie rejestracji podmiotów świadczących usługi rozwojowe – marzec 2015 r.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55576" y="332656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/>
            <a:r>
              <a:rPr lang="pl-PL" altLang="pl-P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RUR – najbliższe zadania</a:t>
            </a:r>
            <a:endParaRPr lang="pl-PL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4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827584" y="1916832"/>
            <a:ext cx="7772155" cy="611298"/>
          </a:xfrm>
        </p:spPr>
        <p:txBody>
          <a:bodyPr/>
          <a:lstStyle/>
          <a:p>
            <a:pPr algn="ctr"/>
            <a:r>
              <a:rPr lang="pl-PL" sz="4400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Dziękuję </a:t>
            </a:r>
            <a:r>
              <a:rPr lang="pl-PL" sz="4400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za uwagę!</a:t>
            </a:r>
          </a:p>
        </p:txBody>
      </p:sp>
      <p:sp>
        <p:nvSpPr>
          <p:cNvPr id="4" name="Tytuł 2"/>
          <p:cNvSpPr txBox="1">
            <a:spLocks/>
          </p:cNvSpPr>
          <p:nvPr/>
        </p:nvSpPr>
        <p:spPr bwMode="auto">
          <a:xfrm>
            <a:off x="827584" y="4149080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/>
            <a:r>
              <a:rPr lang="pl-PL" sz="4400" kern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Pytania?</a:t>
            </a:r>
            <a:endParaRPr lang="pl-PL" sz="4400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89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47564" y="1412776"/>
            <a:ext cx="7772155" cy="46826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Calibri" panose="020F0502020204030204" pitchFamily="34" charset="0"/>
              </a:rPr>
              <a:t>Przygotowanie założeń merytorycznych </a:t>
            </a:r>
            <a:br>
              <a:rPr lang="pl-PL" sz="2800" dirty="0" smtClean="0">
                <a:latin typeface="Calibri" panose="020F0502020204030204" pitchFamily="34" charset="0"/>
              </a:rPr>
            </a:br>
            <a:r>
              <a:rPr lang="pl-PL" sz="2800" dirty="0" smtClean="0">
                <a:latin typeface="Calibri" panose="020F0502020204030204" pitchFamily="34" charset="0"/>
              </a:rPr>
              <a:t>(Karta podmiotu, Karta usługi, SOUR, Regulamin)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Calibri" panose="020F0502020204030204" pitchFamily="34" charset="0"/>
              </a:rPr>
              <a:t>Opracowanie systemu informatycznego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Calibri" panose="020F0502020204030204" pitchFamily="34" charset="0"/>
              </a:rPr>
              <a:t>Kampania informacyjna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Calibri" panose="020F0502020204030204" pitchFamily="34" charset="0"/>
              </a:rPr>
              <a:t>Harmonogram na najbliższe miesiące</a:t>
            </a:r>
            <a:endParaRPr lang="pl-PL" sz="2800" dirty="0">
              <a:latin typeface="Calibri" panose="020F0502020204030204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55576" y="332656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/>
            <a:r>
              <a:rPr lang="pl-PL" altLang="pl-P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Zakres prezentacji – stan prac nad RUR</a:t>
            </a:r>
            <a:endParaRPr lang="pl-PL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12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47564" y="943954"/>
            <a:ext cx="7772155" cy="5151521"/>
          </a:xfrm>
        </p:spPr>
        <p:txBody>
          <a:bodyPr/>
          <a:lstStyle/>
          <a:p>
            <a:pPr marL="0" indent="0"/>
            <a:r>
              <a:rPr lang="pl-PL" sz="2000" dirty="0" smtClean="0">
                <a:latin typeface="Calibri" panose="020F0502020204030204" pitchFamily="34" charset="0"/>
              </a:rPr>
              <a:t>Dokument stanowiący wykaz kryteriów, jakie musi spełnić podmiot, aby publikować usługi w RUR (w szczególności dofinansowane z EFS)</a:t>
            </a:r>
          </a:p>
          <a:p>
            <a:pPr marL="0" indent="0" algn="ctr"/>
            <a:r>
              <a:rPr lang="pl-PL" sz="2000" b="1" dirty="0" smtClean="0">
                <a:latin typeface="Calibri" panose="020F0502020204030204" pitchFamily="34" charset="0"/>
              </a:rPr>
              <a:t>Status - zaakceptowana przez </a:t>
            </a:r>
            <a:r>
              <a:rPr lang="pl-PL" sz="2000" b="1" dirty="0" err="1" smtClean="0">
                <a:latin typeface="Calibri" panose="020F0502020204030204" pitchFamily="34" charset="0"/>
              </a:rPr>
              <a:t>MIiR</a:t>
            </a:r>
            <a:endParaRPr lang="pl-PL" sz="2000" b="1" dirty="0" smtClean="0">
              <a:latin typeface="Calibri" panose="020F0502020204030204" pitchFamily="34" charset="0"/>
            </a:endParaRPr>
          </a:p>
          <a:p>
            <a:pPr marL="0" indent="0"/>
            <a:r>
              <a:rPr lang="pl-PL" sz="2000" dirty="0" smtClean="0">
                <a:latin typeface="Calibri" panose="020F0502020204030204" pitchFamily="34" charset="0"/>
              </a:rPr>
              <a:t>Konieczne zmiany: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 smtClean="0">
                <a:latin typeface="Calibri" panose="020F0502020204030204" pitchFamily="34" charset="0"/>
              </a:rPr>
              <a:t>Ośrodki KSU wpisane do rejestru w zakresie doradztwa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 smtClean="0">
                <a:latin typeface="Calibri" panose="020F0502020204030204" pitchFamily="34" charset="0"/>
              </a:rPr>
              <a:t>inne usługi – kryteria doświadczenia i kadry dot. każdego podrodzaju (np. doradztwo, </a:t>
            </a:r>
            <a:r>
              <a:rPr lang="pl-PL" sz="2000" dirty="0" err="1" smtClean="0">
                <a:latin typeface="Calibri" panose="020F0502020204030204" pitchFamily="34" charset="0"/>
              </a:rPr>
              <a:t>coaching</a:t>
            </a:r>
            <a:r>
              <a:rPr lang="pl-PL" sz="2000" dirty="0" smtClean="0">
                <a:latin typeface="Calibri" panose="020F0502020204030204" pitchFamily="34" charset="0"/>
              </a:rPr>
              <a:t>, e-learning)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 smtClean="0">
                <a:latin typeface="Calibri" panose="020F0502020204030204" pitchFamily="34" charset="0"/>
              </a:rPr>
              <a:t>Usunięcie certyfikatów deklaratywnych (kryt. wiarygodności nr 5)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 smtClean="0">
                <a:latin typeface="Calibri" panose="020F0502020204030204" pitchFamily="34" charset="0"/>
              </a:rPr>
              <a:t>dodatkowe obowiązki – zgody na przetwarzanie danych osobowych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 smtClean="0">
                <a:latin typeface="Calibri" panose="020F0502020204030204" pitchFamily="34" charset="0"/>
              </a:rPr>
              <a:t>porządkowe wynikające z prac nad regulaminem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55576" y="332656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/>
            <a:r>
              <a:rPr lang="pl-PL" altLang="pl-P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Przygotowanie założeń – Karta podmiotu</a:t>
            </a:r>
            <a:endParaRPr lang="pl-PL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3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539552" y="332656"/>
            <a:ext cx="8208912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/>
            <a:r>
              <a:rPr lang="pl-PL" altLang="pl-PL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Przygotowanie założeń – </a:t>
            </a:r>
            <a:r>
              <a:rPr lang="pl-PL" altLang="pl-P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Karta Podmiotu (c.d.)</a:t>
            </a:r>
            <a:endParaRPr lang="pl-PL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Symbol zastępczy zawartości 1"/>
          <p:cNvSpPr txBox="1">
            <a:spLocks/>
          </p:cNvSpPr>
          <p:nvPr/>
        </p:nvSpPr>
        <p:spPr bwMode="auto">
          <a:xfrm>
            <a:off x="796802" y="1340768"/>
            <a:ext cx="7772155" cy="439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4" tIns="0" rIns="92064" bIns="46032" numCol="1" anchor="t" anchorCtr="0" compatLnSpc="1">
            <a:prstTxWarp prst="textNoShape">
              <a:avLst/>
            </a:prstTxWarp>
          </a:bodyPr>
          <a:lstStyle>
            <a:lvl1pPr indent="0" defTabSz="92062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 sz="2400">
                <a:latin typeface="Calibri" panose="020F0502020204030204" pitchFamily="34" charset="0"/>
                <a:ea typeface="ＭＳ Ｐゴシック" pitchFamily="34" charset="-128"/>
              </a:defRPr>
            </a:lvl1pPr>
            <a:lvl2pPr marL="747802" indent="-287492" defTabSz="92062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ea typeface="ＭＳ Ｐゴシック" pitchFamily="34" charset="-128"/>
              </a:defRPr>
            </a:lvl2pPr>
            <a:lvl3pPr marL="1151583" indent="-230963" defTabSz="92062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95A1BD"/>
              </a:buClr>
              <a:buSzPct val="90000"/>
              <a:buFont typeface="Wingdings" pitchFamily="2" charset="2"/>
              <a:buChar char="n"/>
              <a:defRPr>
                <a:ea typeface="ＭＳ Ｐゴシック" pitchFamily="34" charset="-128"/>
              </a:defRPr>
            </a:lvl3pPr>
            <a:lvl4pPr marL="1611892" indent="-230963" defTabSz="92062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2BACF"/>
              </a:buClr>
              <a:buSzPct val="90000"/>
              <a:buFont typeface="Wingdings" pitchFamily="2" charset="2"/>
              <a:buChar char="n"/>
              <a:defRPr>
                <a:ea typeface="ＭＳ Ｐゴシック" pitchFamily="34" charset="-128"/>
              </a:defRPr>
            </a:lvl4pPr>
            <a:lvl5pPr marL="2072203" indent="-230963" defTabSz="92062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ea typeface="ＭＳ Ｐゴシック" pitchFamily="34" charset="-128"/>
              </a:defRPr>
            </a:lvl5pPr>
            <a:lvl6pPr marL="2537358" indent="-230963" defTabSz="92062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</a:lvl6pPr>
            <a:lvl7pPr marL="3002513" indent="-230963" defTabSz="92062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</a:lvl7pPr>
            <a:lvl8pPr marL="3467669" indent="-230963" defTabSz="92062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</a:lvl8pPr>
            <a:lvl9pPr marL="3932824" indent="-230963" defTabSz="92062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</a:lvl9pPr>
          </a:lstStyle>
          <a:p>
            <a:pPr marL="342900" indent="-342900">
              <a:buFont typeface="Wingdings 2" panose="05020102010507070707" pitchFamily="18" charset="2"/>
              <a:buChar char=""/>
            </a:pPr>
            <a:r>
              <a:rPr lang="pl-PL" dirty="0" smtClean="0"/>
              <a:t>Lista certyfikatów – niezbędna do określenia kryterium wiarygodności nr 5</a:t>
            </a:r>
          </a:p>
          <a:p>
            <a:pPr marL="342900" indent="-342900">
              <a:buFont typeface="Wingdings 2" panose="05020102010507070707" pitchFamily="18" charset="2"/>
              <a:buChar char=""/>
            </a:pPr>
            <a:r>
              <a:rPr lang="pl-PL" dirty="0" smtClean="0"/>
              <a:t>Konieczne dopracowanie definicji oraz zewnętrzna weryfikacja ww. listy przez niezależnych ekspertów</a:t>
            </a:r>
            <a:endParaRPr lang="pl-PL" dirty="0"/>
          </a:p>
          <a:p>
            <a:pPr marL="342900" indent="-342900">
              <a:buFont typeface="Wingdings 2" panose="05020102010507070707" pitchFamily="18" charset="2"/>
              <a:buChar char=""/>
            </a:pPr>
            <a:r>
              <a:rPr lang="pl-PL" dirty="0" smtClean="0"/>
              <a:t>Praca z ekspertami – grudzień’14/styczeń’15</a:t>
            </a:r>
          </a:p>
          <a:p>
            <a:pPr marL="342900" indent="-342900">
              <a:buFont typeface="Wingdings 2" panose="05020102010507070707" pitchFamily="18" charset="2"/>
              <a:buChar char=""/>
            </a:pPr>
            <a:r>
              <a:rPr lang="pl-PL" dirty="0" smtClean="0"/>
              <a:t>Otwarty katalog certyfikatów – rozszerzany na bieżąco decyzją PARP (m.in. na wniosek podmiotów)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458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47564" y="1412776"/>
            <a:ext cx="7772155" cy="4682699"/>
          </a:xfrm>
        </p:spPr>
        <p:txBody>
          <a:bodyPr/>
          <a:lstStyle/>
          <a:p>
            <a:pPr marL="0" indent="0"/>
            <a:r>
              <a:rPr lang="pl-PL" sz="2400" dirty="0" smtClean="0">
                <a:latin typeface="Calibri" panose="020F0502020204030204" pitchFamily="34" charset="0"/>
              </a:rPr>
              <a:t>Formularz prezentujący zakres informacji dot. pojedynczej usługi planowanej do zrealizowania przez świadczącego usługi rozwojowe</a:t>
            </a:r>
          </a:p>
          <a:p>
            <a:pPr marL="0" indent="0" algn="ctr"/>
            <a:r>
              <a:rPr lang="pl-PL" sz="2400" b="1" dirty="0" smtClean="0">
                <a:latin typeface="Calibri" panose="020F0502020204030204" pitchFamily="34" charset="0"/>
              </a:rPr>
              <a:t>Status - zaakceptowana </a:t>
            </a:r>
            <a:r>
              <a:rPr lang="pl-PL" sz="2400" b="1" dirty="0">
                <a:latin typeface="Calibri" panose="020F0502020204030204" pitchFamily="34" charset="0"/>
              </a:rPr>
              <a:t>przez </a:t>
            </a:r>
            <a:r>
              <a:rPr lang="pl-PL" sz="2400" b="1" dirty="0" smtClean="0">
                <a:latin typeface="Calibri" panose="020F0502020204030204" pitchFamily="34" charset="0"/>
              </a:rPr>
              <a:t>MIR</a:t>
            </a:r>
          </a:p>
          <a:p>
            <a:pPr marL="0" indent="0"/>
            <a:r>
              <a:rPr lang="pl-PL" sz="2400" dirty="0">
                <a:latin typeface="Calibri" panose="020F0502020204030204" pitchFamily="34" charset="0"/>
              </a:rPr>
              <a:t>Konieczne zmiany: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dirty="0" smtClean="0">
                <a:latin typeface="Calibri" panose="020F0502020204030204" pitchFamily="34" charset="0"/>
              </a:rPr>
              <a:t>definicja personelu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dirty="0" smtClean="0">
                <a:latin typeface="Calibri" panose="020F0502020204030204" pitchFamily="34" charset="0"/>
              </a:rPr>
              <a:t>porządkowe </a:t>
            </a:r>
            <a:r>
              <a:rPr lang="pl-PL" sz="2400" dirty="0">
                <a:latin typeface="Calibri" panose="020F0502020204030204" pitchFamily="34" charset="0"/>
              </a:rPr>
              <a:t>wynikające z prac nad regulaminem</a:t>
            </a:r>
          </a:p>
          <a:p>
            <a:pPr marL="0" indent="0" algn="just"/>
            <a:endParaRPr lang="pl-PL" sz="2400" dirty="0">
              <a:latin typeface="Calibri" panose="020F0502020204030204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55576" y="332656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/>
            <a:r>
              <a:rPr lang="pl-PL" altLang="pl-PL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Przygotowanie założeń – Karta </a:t>
            </a:r>
            <a:r>
              <a:rPr lang="pl-PL" altLang="pl-P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usługi</a:t>
            </a:r>
            <a:endParaRPr lang="pl-PL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3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55575" y="1196752"/>
            <a:ext cx="7772155" cy="4682699"/>
          </a:xfrm>
        </p:spPr>
        <p:txBody>
          <a:bodyPr/>
          <a:lstStyle/>
          <a:p>
            <a:pPr marL="0" indent="0"/>
            <a:r>
              <a:rPr lang="pl-PL" sz="2400" dirty="0" smtClean="0">
                <a:latin typeface="Calibri" panose="020F0502020204030204" pitchFamily="34" charset="0"/>
              </a:rPr>
              <a:t>Dokument opisujący zasady oceny usług rozwojowych, w tym skalę ocen, oraz sposób prezentacji wyników ocen w RUR</a:t>
            </a:r>
          </a:p>
          <a:p>
            <a:pPr marL="0" indent="0" algn="ctr"/>
            <a:r>
              <a:rPr lang="pl-PL" sz="2400" b="1" dirty="0" smtClean="0">
                <a:latin typeface="Calibri" panose="020F0502020204030204" pitchFamily="34" charset="0"/>
              </a:rPr>
              <a:t>Status - zaakceptowana </a:t>
            </a:r>
            <a:r>
              <a:rPr lang="pl-PL" sz="2400" b="1" dirty="0">
                <a:latin typeface="Calibri" panose="020F0502020204030204" pitchFamily="34" charset="0"/>
              </a:rPr>
              <a:t>przez </a:t>
            </a:r>
            <a:r>
              <a:rPr lang="pl-PL" sz="2400" b="1" dirty="0" smtClean="0">
                <a:latin typeface="Calibri" panose="020F0502020204030204" pitchFamily="34" charset="0"/>
              </a:rPr>
              <a:t>MIR</a:t>
            </a:r>
          </a:p>
          <a:p>
            <a:pPr marL="0" indent="0"/>
            <a:r>
              <a:rPr lang="pl-PL" sz="2400" dirty="0" smtClean="0">
                <a:latin typeface="Calibri" panose="020F0502020204030204" pitchFamily="34" charset="0"/>
              </a:rPr>
              <a:t>Konieczne zmiany: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dirty="0" smtClean="0">
                <a:latin typeface="Calibri" panose="020F0502020204030204" pitchFamily="34" charset="0"/>
              </a:rPr>
              <a:t>dodanie opisów do skali punktowej w ankiecie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dirty="0" smtClean="0">
                <a:latin typeface="Calibri" panose="020F0502020204030204" pitchFamily="34" charset="0"/>
              </a:rPr>
              <a:t>ograniczenie widoczności komentarzy (tylko zainteresowane strony)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dirty="0" smtClean="0">
                <a:latin typeface="Calibri" panose="020F0502020204030204" pitchFamily="34" charset="0"/>
              </a:rPr>
              <a:t>porządkowe </a:t>
            </a:r>
            <a:r>
              <a:rPr lang="pl-PL" sz="2400" dirty="0">
                <a:latin typeface="Calibri" panose="020F0502020204030204" pitchFamily="34" charset="0"/>
              </a:rPr>
              <a:t>wynikające z prac nad regulaminem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sz="2400" dirty="0">
              <a:latin typeface="Calibri" panose="020F0502020204030204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55576" y="332656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/>
            <a:r>
              <a:rPr lang="pl-PL" altLang="pl-PL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Przygotowanie założeń – </a:t>
            </a:r>
            <a:r>
              <a:rPr lang="pl-PL" altLang="pl-P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SOUR</a:t>
            </a:r>
            <a:endParaRPr lang="pl-PL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78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85332" y="1412776"/>
            <a:ext cx="7772155" cy="4682699"/>
          </a:xfrm>
        </p:spPr>
        <p:txBody>
          <a:bodyPr/>
          <a:lstStyle/>
          <a:p>
            <a:pPr marL="0" indent="0"/>
            <a:r>
              <a:rPr lang="pl-PL" sz="2400" dirty="0" smtClean="0">
                <a:latin typeface="Calibri" panose="020F0502020204030204" pitchFamily="34" charset="0"/>
              </a:rPr>
              <a:t>Dokument określający prawa i obowiązki wszystkich użytkowników RUR, obowiązkowa akceptacja przy rejestracji</a:t>
            </a:r>
          </a:p>
          <a:p>
            <a:pPr marL="0" indent="0" algn="ctr"/>
            <a:endParaRPr lang="pl-PL" sz="2400" b="1" dirty="0" smtClean="0">
              <a:latin typeface="Calibri" panose="020F0502020204030204" pitchFamily="34" charset="0"/>
            </a:endParaRPr>
          </a:p>
          <a:p>
            <a:pPr marL="0" indent="0" algn="ctr"/>
            <a:r>
              <a:rPr lang="pl-PL" sz="2400" b="1" dirty="0" smtClean="0">
                <a:latin typeface="Calibri" panose="020F0502020204030204" pitchFamily="34" charset="0"/>
              </a:rPr>
              <a:t>Status – konsultacje z IZ RPO</a:t>
            </a:r>
            <a:endParaRPr lang="pl-PL" sz="2400" b="1" dirty="0">
              <a:latin typeface="Calibri" panose="020F0502020204030204" pitchFamily="34" charset="0"/>
            </a:endParaRPr>
          </a:p>
          <a:p>
            <a:pPr marL="0" indent="0"/>
            <a:endParaRPr lang="pl-PL" sz="2400" dirty="0" smtClean="0">
              <a:latin typeface="Calibri" panose="020F0502020204030204" pitchFamily="34" charset="0"/>
            </a:endParaRPr>
          </a:p>
          <a:p>
            <a:pPr marL="0" indent="0"/>
            <a:r>
              <a:rPr lang="pl-PL" sz="2400" dirty="0" smtClean="0">
                <a:latin typeface="Calibri" panose="020F0502020204030204" pitchFamily="34" charset="0"/>
              </a:rPr>
              <a:t>		Konieczne </a:t>
            </a:r>
            <a:r>
              <a:rPr lang="pl-PL" sz="2400" dirty="0" smtClean="0">
                <a:latin typeface="Calibri" panose="020F0502020204030204" pitchFamily="34" charset="0"/>
              </a:rPr>
              <a:t>zmiany </a:t>
            </a:r>
            <a:endParaRPr lang="pl-PL" sz="2400" dirty="0">
              <a:latin typeface="Calibri" panose="020F0502020204030204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55576" y="332656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/>
            <a:r>
              <a:rPr lang="pl-PL" altLang="pl-PL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Przygotowanie założeń – </a:t>
            </a:r>
            <a:r>
              <a:rPr lang="pl-PL" altLang="pl-P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Regulamin RUR</a:t>
            </a:r>
            <a:endParaRPr lang="pl-PL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851880"/>
            <a:ext cx="1688976" cy="1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8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47564" y="1412776"/>
            <a:ext cx="7772155" cy="46826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Calibri" panose="020F0502020204030204" pitchFamily="34" charset="0"/>
              </a:rPr>
              <a:t>Wykonawca: KAELMO Rafał Moś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Calibri" panose="020F0502020204030204" pitchFamily="34" charset="0"/>
              </a:rPr>
              <a:t>Data zawarcia umowy: 22.08.2014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Calibri" panose="020F0502020204030204" pitchFamily="34" charset="0"/>
              </a:rPr>
              <a:t>Etap I (zakończony):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Dokumentacja zarządcza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Analityka -&gt; dokumentacja projektowa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Projekt funkcjonalny i graficzny</a:t>
            </a:r>
            <a:endParaRPr lang="pl-PL" sz="2400" dirty="0">
              <a:latin typeface="Calibri" panose="020F0502020204030204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55576" y="332656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/>
            <a:r>
              <a:rPr lang="pl-PL" altLang="pl-P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System informatyczny RUR1.0</a:t>
            </a:r>
            <a:endParaRPr lang="pl-PL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3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47564" y="1412776"/>
            <a:ext cx="7772155" cy="46826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Calibri" panose="020F0502020204030204" pitchFamily="34" charset="0"/>
              </a:rPr>
              <a:t>Etap II (w trakcie realizacji – zakończenie 31.03.2015):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Moduł rejestracji użytkowników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Karta podmiotu i jej weryfikacja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Karta usługi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Serwis informacyjny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Migracja danych z </a:t>
            </a:r>
            <a:r>
              <a:rPr lang="pl-PL" sz="2400" dirty="0" err="1" smtClean="0">
                <a:latin typeface="Calibri" panose="020F0502020204030204" pitchFamily="34" charset="0"/>
              </a:rPr>
              <a:t>IwK</a:t>
            </a:r>
            <a:endParaRPr lang="pl-PL" sz="24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Panel administracyjny, pomoc, zgłaszanie błędów etc.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55576" y="332656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8" tIns="0" rIns="92018" bIns="46009" numCol="1" anchor="t" anchorCtr="0" compatLnSpc="1">
            <a:prstTxWarp prst="textNoShape">
              <a:avLst/>
            </a:prstTxWarp>
          </a:bodyPr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/>
            <a:r>
              <a:rPr lang="pl-PL" altLang="pl-P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System informatyczny RUR1.0 – c.d.</a:t>
            </a:r>
            <a:endParaRPr lang="pl-PL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4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570</Words>
  <Application>Microsoft Office PowerPoint</Application>
  <PresentationFormat>Pokaz na ekranie (4:3)</PresentationFormat>
  <Paragraphs>93</Paragraphs>
  <Slides>13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15" baseType="lpstr">
      <vt:lpstr>Blank Presentation</vt:lpstr>
      <vt:lpstr>2_Blank Presentation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Popławska Agnieszka</dc:creator>
  <cp:lastModifiedBy>Kamiński Rafał</cp:lastModifiedBy>
  <cp:revision>120</cp:revision>
  <cp:lastPrinted>2014-12-02T17:45:34Z</cp:lastPrinted>
  <dcterms:created xsi:type="dcterms:W3CDTF">2014-08-21T07:08:16Z</dcterms:created>
  <dcterms:modified xsi:type="dcterms:W3CDTF">2014-12-03T08:02:11Z</dcterms:modified>
</cp:coreProperties>
</file>