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356" r:id="rId3"/>
    <p:sldId id="397" r:id="rId4"/>
    <p:sldId id="398" r:id="rId5"/>
    <p:sldId id="399" r:id="rId6"/>
    <p:sldId id="416" r:id="rId7"/>
    <p:sldId id="396" r:id="rId8"/>
    <p:sldId id="413" r:id="rId9"/>
    <p:sldId id="414" r:id="rId10"/>
    <p:sldId id="402" r:id="rId11"/>
    <p:sldId id="404" r:id="rId12"/>
    <p:sldId id="405" r:id="rId13"/>
    <p:sldId id="406" r:id="rId14"/>
    <p:sldId id="410" r:id="rId15"/>
    <p:sldId id="418" r:id="rId16"/>
    <p:sldId id="419" r:id="rId17"/>
    <p:sldId id="420" r:id="rId18"/>
    <p:sldId id="421" r:id="rId19"/>
    <p:sldId id="422" r:id="rId20"/>
    <p:sldId id="423" r:id="rId21"/>
    <p:sldId id="425" r:id="rId22"/>
    <p:sldId id="424" r:id="rId23"/>
    <p:sldId id="355" r:id="rId24"/>
  </p:sldIdLst>
  <p:sldSz cx="9144000" cy="6858000" type="screen4x3"/>
  <p:notesSz cx="6805613" cy="99393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CCFF"/>
    <a:srgbClr val="CCFFFF"/>
    <a:srgbClr val="FFFF99"/>
    <a:srgbClr val="B2B2B2"/>
    <a:srgbClr val="9966FF"/>
    <a:srgbClr val="33CC33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30" autoAdjust="0"/>
    <p:restoredTop sz="94147" autoAdjust="0"/>
  </p:normalViewPr>
  <p:slideViewPr>
    <p:cSldViewPr>
      <p:cViewPr>
        <p:scale>
          <a:sx n="100" d="100"/>
          <a:sy n="100" d="100"/>
        </p:scale>
        <p:origin x="-1140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232" y="-96"/>
      </p:cViewPr>
      <p:guideLst>
        <p:guide orient="horz" pos="3131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2" tIns="45765" rIns="91532" bIns="45765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 b="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2" tIns="45765" rIns="91532" bIns="4576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9275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2" tIns="45765" rIns="91532" bIns="45765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 b="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39275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2" tIns="45765" rIns="91532" bIns="4576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b="0"/>
            </a:lvl1pPr>
          </a:lstStyle>
          <a:p>
            <a:pPr>
              <a:defRPr/>
            </a:pPr>
            <a:fld id="{8F4EB9CF-947E-42D6-9564-C03154BDF96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2" tIns="45765" rIns="91532" bIns="45765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 b="0"/>
            </a:lvl1pPr>
          </a:lstStyle>
          <a:p>
            <a:pPr>
              <a:defRPr/>
            </a:pPr>
            <a:endParaRPr lang="en-US" altLang="pl-P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2" tIns="45765" rIns="91532" bIns="4576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0"/>
            </a:lvl1pPr>
          </a:lstStyle>
          <a:p>
            <a:pPr>
              <a:defRPr/>
            </a:pPr>
            <a:endParaRPr lang="en-US" altLang="pl-PL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21225"/>
            <a:ext cx="5446713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2" tIns="45765" rIns="91532" bIns="45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noProof="0" smtClean="0"/>
              <a:t>Click to edit Master text styles</a:t>
            </a:r>
          </a:p>
          <a:p>
            <a:pPr lvl="1"/>
            <a:r>
              <a:rPr lang="en-US" altLang="pl-PL" noProof="0" smtClean="0"/>
              <a:t>Second level</a:t>
            </a:r>
          </a:p>
          <a:p>
            <a:pPr lvl="2"/>
            <a:r>
              <a:rPr lang="en-US" altLang="pl-PL" noProof="0" smtClean="0"/>
              <a:t>Third level</a:t>
            </a:r>
          </a:p>
          <a:p>
            <a:pPr lvl="3"/>
            <a:r>
              <a:rPr lang="en-US" altLang="pl-PL" noProof="0" smtClean="0"/>
              <a:t>Fourth level</a:t>
            </a:r>
          </a:p>
          <a:p>
            <a:pPr lvl="4"/>
            <a:r>
              <a:rPr lang="en-US" altLang="pl-PL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9275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2" tIns="45765" rIns="91532" bIns="45765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 b="0"/>
            </a:lvl1pPr>
          </a:lstStyle>
          <a:p>
            <a:pPr>
              <a:defRPr/>
            </a:pPr>
            <a:endParaRPr lang="en-US" altLang="pl-P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39275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2" tIns="45765" rIns="91532" bIns="4576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b="0"/>
            </a:lvl1pPr>
          </a:lstStyle>
          <a:p>
            <a:pPr>
              <a:defRPr/>
            </a:pPr>
            <a:fld id="{A7868D34-C7F7-4F62-B08A-8D6F89B85F28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E3DBEC-14A7-4B3D-B409-ACAEC835BDD7}" type="slidenum">
              <a:rPr lang="en-US" altLang="pl-PL" smtClean="0"/>
              <a:pPr/>
              <a:t>10</a:t>
            </a:fld>
            <a:endParaRPr lang="en-US" altLang="pl-PL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23322A-89B1-4857-800B-F69143DE0B50}" type="slidenum">
              <a:rPr lang="en-US" altLang="pl-PL" smtClean="0"/>
              <a:pPr/>
              <a:t>19</a:t>
            </a:fld>
            <a:endParaRPr lang="en-US" altLang="pl-PL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31AB43-677B-4132-B65D-11E8D7812A90}" type="slidenum">
              <a:rPr lang="en-US" altLang="pl-PL" smtClean="0"/>
              <a:pPr/>
              <a:t>20</a:t>
            </a:fld>
            <a:endParaRPr lang="en-US" altLang="pl-PL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ED6700-B85C-4971-B2DC-DD4FAE8DD199}" type="slidenum">
              <a:rPr lang="en-US" altLang="pl-PL" smtClean="0"/>
              <a:pPr/>
              <a:t>21</a:t>
            </a:fld>
            <a:endParaRPr lang="en-US" altLang="pl-PL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AB605A-5BE4-4409-8FDC-371776B98995}" type="slidenum">
              <a:rPr lang="en-US" altLang="pl-PL" smtClean="0"/>
              <a:pPr/>
              <a:t>22</a:t>
            </a:fld>
            <a:endParaRPr lang="en-US" altLang="pl-PL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2412A7-A82B-4DAA-8B3B-FE73D60EE1C3}" type="slidenum">
              <a:rPr lang="en-US" altLang="pl-PL" smtClean="0"/>
              <a:pPr/>
              <a:t>11</a:t>
            </a:fld>
            <a:endParaRPr lang="en-US" altLang="pl-PL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98FD2A-C3D1-413E-B163-1AD12479960F}" type="slidenum">
              <a:rPr lang="en-US" altLang="pl-PL" smtClean="0"/>
              <a:pPr/>
              <a:t>12</a:t>
            </a:fld>
            <a:endParaRPr lang="en-US" altLang="pl-PL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B74731-2BD4-457F-9DAD-72D6CD6454A4}" type="slidenum">
              <a:rPr lang="en-US" altLang="pl-PL" smtClean="0"/>
              <a:pPr/>
              <a:t>13</a:t>
            </a:fld>
            <a:endParaRPr lang="en-US" altLang="pl-PL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126796-4F6E-47E8-824C-B6D29B98210E}" type="slidenum">
              <a:rPr lang="en-US" altLang="pl-PL" smtClean="0"/>
              <a:pPr/>
              <a:t>14</a:t>
            </a:fld>
            <a:endParaRPr lang="en-US" altLang="pl-PL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9F7717-74C7-4195-AA87-86D3A2F50800}" type="slidenum">
              <a:rPr lang="en-US" altLang="pl-PL" smtClean="0"/>
              <a:pPr/>
              <a:t>15</a:t>
            </a:fld>
            <a:endParaRPr lang="en-US" altLang="pl-PL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7B0203-7074-4943-AAF7-EAF5DEE1C0B3}" type="slidenum">
              <a:rPr lang="en-US" altLang="pl-PL" smtClean="0"/>
              <a:pPr/>
              <a:t>16</a:t>
            </a:fld>
            <a:endParaRPr lang="en-US" altLang="pl-PL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5BE8BC-EBD9-4BC4-86B3-150BDAD8A206}" type="slidenum">
              <a:rPr lang="en-US" altLang="pl-PL" smtClean="0"/>
              <a:pPr/>
              <a:t>17</a:t>
            </a:fld>
            <a:endParaRPr lang="en-US" altLang="pl-PL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5A76FD-8587-4A37-B580-0E8D3A66AB84}" type="slidenum">
              <a:rPr lang="en-US" altLang="pl-PL" smtClean="0"/>
              <a:pPr/>
              <a:t>18</a:t>
            </a:fld>
            <a:endParaRPr lang="en-US" altLang="pl-PL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69DCC-77F7-4F84-B3A9-65B919575937}" type="datetime4">
              <a:rPr lang="pl-PL" altLang="pl-PL"/>
              <a:pPr>
                <a:defRPr/>
              </a:pPr>
              <a:t>25 listopada 2013</a:t>
            </a:fld>
            <a:endParaRPr lang="en-US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/>
              <a:t>Ministerstwo Rozwoju Regionalnego -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14F66-F7A1-4CE5-98A4-8A0B784ACA52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F862D-C693-4908-AA35-7A81D30DC5DD}" type="datetime4">
              <a:rPr lang="pl-PL" altLang="pl-PL"/>
              <a:pPr>
                <a:defRPr/>
              </a:pPr>
              <a:t>25 listopada 2013</a:t>
            </a:fld>
            <a:endParaRPr lang="en-US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/>
              <a:t>Ministerstwo Rozwoju Regionalnego -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F05D4-30EE-48D9-8F51-0CE8F20AF9CB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17675-8D6B-46DA-8D49-626A83631C8C}" type="datetime4">
              <a:rPr lang="pl-PL" altLang="pl-PL"/>
              <a:pPr>
                <a:defRPr/>
              </a:pPr>
              <a:t>25 listopada 2013</a:t>
            </a:fld>
            <a:endParaRPr lang="en-US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/>
              <a:t>Ministerstwo Rozwoju Regionalnego -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EB1EF-C0F3-4C24-A811-C9785D110590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012D7-01E4-451E-BD78-540D3FAB2417}" type="datetime4">
              <a:rPr lang="pl-PL" altLang="pl-PL"/>
              <a:pPr>
                <a:defRPr/>
              </a:pPr>
              <a:t>25 listopada 2013</a:t>
            </a:fld>
            <a:endParaRPr lang="en-US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/>
              <a:t>Ministerstwo Rozwoju Regionalnego -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86BDD-F8B4-4A72-A223-2CDDEF1220CE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2B425-9BF7-40A3-B259-471B0A31A7AF}" type="datetime4">
              <a:rPr lang="pl-PL" altLang="pl-PL"/>
              <a:pPr>
                <a:defRPr/>
              </a:pPr>
              <a:t>25 listopada 2013</a:t>
            </a:fld>
            <a:endParaRPr lang="en-US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/>
              <a:t>Ministerstwo Rozwoju Regionalnego -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F62E1-16CB-402E-A564-0432FB17157A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0DC2A-E043-4233-875D-0F8DCC67755E}" type="datetime4">
              <a:rPr lang="pl-PL" altLang="pl-PL"/>
              <a:pPr>
                <a:defRPr/>
              </a:pPr>
              <a:t>25 listopada 2013</a:t>
            </a:fld>
            <a:endParaRPr lang="en-US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/>
              <a:t>Ministerstwo Rozwoju Regionalnego -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F65BE-2CCC-4419-8457-7DCE61FB1F7D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77F0F-E382-433F-8888-834553500D88}" type="datetime4">
              <a:rPr lang="pl-PL" altLang="pl-PL"/>
              <a:pPr>
                <a:defRPr/>
              </a:pPr>
              <a:t>25 listopada 2013</a:t>
            </a:fld>
            <a:endParaRPr lang="en-US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/>
              <a:t>Ministerstwo Rozwoju Regionalnego -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137FA-F8FF-4D7F-B592-0D63B3B8A0FD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6BD38-693F-4551-8288-D85DB4DCFF3E}" type="datetime4">
              <a:rPr lang="pl-PL" altLang="pl-PL"/>
              <a:pPr>
                <a:defRPr/>
              </a:pPr>
              <a:t>25 listopada 2013</a:t>
            </a:fld>
            <a:endParaRPr lang="en-US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/>
              <a:t>Ministerstwo Rozwoju Regionalnego -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EF3F4-275D-48B6-B689-0FA746B8A407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93F35-6DD7-4184-8D51-E7330B89083F}" type="datetime4">
              <a:rPr lang="pl-PL" altLang="pl-PL"/>
              <a:pPr>
                <a:defRPr/>
              </a:pPr>
              <a:t>25 listopada 2013</a:t>
            </a:fld>
            <a:endParaRPr lang="en-US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/>
              <a:t>Ministerstwo Rozwoju Regionalnego -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76224-7DA7-4641-8F0B-374319A2FE9F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160B3-3D63-4C80-8740-C006CE97F9CF}" type="datetime4">
              <a:rPr lang="pl-PL" altLang="pl-PL"/>
              <a:pPr>
                <a:defRPr/>
              </a:pPr>
              <a:t>25 listopada 2013</a:t>
            </a:fld>
            <a:endParaRPr lang="en-US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/>
              <a:t>Ministerstwo Rozwoju Regionalnego -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21BD3-9BD7-4A67-AFE6-4CF6963DBC76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09AA9-86DF-48EB-8CD1-9D435998E0C2}" type="datetime4">
              <a:rPr lang="pl-PL" altLang="pl-PL"/>
              <a:pPr>
                <a:defRPr/>
              </a:pPr>
              <a:t>25 listopada 2013</a:t>
            </a:fld>
            <a:endParaRPr lang="en-US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/>
              <a:t>Ministerstwo Rozwoju Regionalnego -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F699D-D102-40DD-81FB-04B4EA9DD4D4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Kliknij, aby edytować style wzorca tekstu</a:t>
            </a:r>
          </a:p>
          <a:p>
            <a:pPr lvl="1"/>
            <a:r>
              <a:rPr lang="en-US" altLang="pl-PL" smtClean="0"/>
              <a:t>Drugi poziom</a:t>
            </a:r>
          </a:p>
          <a:p>
            <a:pPr lvl="2"/>
            <a:r>
              <a:rPr lang="en-US" altLang="pl-PL" smtClean="0"/>
              <a:t>Trzeci poziom</a:t>
            </a:r>
          </a:p>
          <a:p>
            <a:pPr lvl="3"/>
            <a:r>
              <a:rPr lang="en-US" altLang="pl-PL" smtClean="0"/>
              <a:t>Czwarty poziom</a:t>
            </a:r>
          </a:p>
          <a:p>
            <a:pPr lvl="4"/>
            <a:r>
              <a:rPr lang="en-US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8263" y="6434138"/>
            <a:ext cx="126841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140EFCC-50B2-4452-AB85-F83D032F9A25}" type="datetime4">
              <a:rPr lang="pl-PL" altLang="pl-PL"/>
              <a:pPr>
                <a:defRPr/>
              </a:pPr>
              <a:t>25 listopada 2013</a:t>
            </a:fld>
            <a:endParaRPr lang="en-US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434138"/>
            <a:ext cx="309721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altLang="pl-PL"/>
              <a:t>Ministerstwo Rozwoju Regionalnego -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434138"/>
            <a:ext cx="5492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01111FE-CA5A-4F48-A30D-31008D57F4BB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Wykres_programu_Microsoft_Office_Excel4.xls"/><Relationship Id="rId5" Type="http://schemas.openxmlformats.org/officeDocument/2006/relationships/image" Target="../media/image5.png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Dokument_programu_Microsoft_Office_Word_97_20031.doc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Wykres_programu_Microsoft_Office_Excel2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png"/><Relationship Id="rId4" Type="http://schemas.openxmlformats.org/officeDocument/2006/relationships/oleObject" Target="../embeddings/Wykres_programu_Microsoft_Office_Excel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A18C01-AE9F-4744-84F9-A4BE74C9929E}" type="slidenum">
              <a:rPr lang="en-US" altLang="pl-PL" smtClean="0"/>
              <a:pPr/>
              <a:t>1</a:t>
            </a:fld>
            <a:endParaRPr lang="en-US" altLang="pl-PL" smtClean="0"/>
          </a:p>
        </p:txBody>
      </p:sp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179388" y="887413"/>
            <a:ext cx="874871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600">
                <a:latin typeface="Calibri" pitchFamily="34" charset="0"/>
              </a:rPr>
              <a:t>Monitoring wdrażania programów operacyjnych </a:t>
            </a:r>
            <a:br>
              <a:rPr lang="pl-PL" altLang="pl-PL" sz="2600">
                <a:latin typeface="Calibri" pitchFamily="34" charset="0"/>
              </a:rPr>
            </a:br>
            <a:r>
              <a:rPr lang="pl-PL" altLang="pl-PL" sz="2600">
                <a:latin typeface="Calibri" pitchFamily="34" charset="0"/>
              </a:rPr>
              <a:t>- wsparcie MŚP </a:t>
            </a:r>
            <a:endParaRPr lang="pl-PL" altLang="pl-PL" sz="2200">
              <a:latin typeface="Calibri" pitchFamily="34" charset="0"/>
            </a:endParaRPr>
          </a:p>
        </p:txBody>
      </p:sp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144463" y="4900613"/>
            <a:ext cx="87487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800" b="0">
                <a:latin typeface="Calibri" pitchFamily="34" charset="0"/>
              </a:rPr>
              <a:t>Grupa Robocza ds. MŚP przy Komitecie Koordynacyjnym NSRO 2007-2013 </a:t>
            </a:r>
          </a:p>
          <a:p>
            <a:pPr>
              <a:spcBef>
                <a:spcPct val="50000"/>
              </a:spcBef>
            </a:pPr>
            <a:r>
              <a:rPr lang="pl-PL" altLang="pl-PL" sz="1800" b="0">
                <a:latin typeface="Calibri" pitchFamily="34" charset="0"/>
              </a:rPr>
              <a:t>19 listopada 2013 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94C873-6949-400C-8877-8750C83B75FA}" type="slidenum">
              <a:rPr lang="en-US" altLang="pl-PL" smtClean="0"/>
              <a:pPr/>
              <a:t>10</a:t>
            </a:fld>
            <a:endParaRPr lang="en-US" altLang="pl-PL" smtClean="0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797050" y="3246438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pl-PL" altLang="pl-PL" b="0" u="sng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-107950" y="115888"/>
            <a:ext cx="9144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l-PL" altLang="pl-PL" sz="2000">
                <a:solidFill>
                  <a:srgbClr val="0070C0"/>
                </a:solidFill>
                <a:latin typeface="Calibri" pitchFamily="34" charset="0"/>
              </a:rPr>
              <a:t>NSRO – wsparcie wg kategorii interwencji oraz typu beneficjenta</a:t>
            </a:r>
            <a:br>
              <a:rPr lang="pl-PL" altLang="pl-PL" sz="2000">
                <a:solidFill>
                  <a:srgbClr val="0070C0"/>
                </a:solidFill>
                <a:latin typeface="Calibri" pitchFamily="34" charset="0"/>
              </a:rPr>
            </a:br>
            <a:r>
              <a:rPr lang="pl-PL" altLang="pl-PL" sz="1800">
                <a:solidFill>
                  <a:srgbClr val="0070C0"/>
                </a:solidFill>
                <a:latin typeface="Calibri" pitchFamily="34" charset="0"/>
              </a:rPr>
              <a:t>31 października 2013 r.</a:t>
            </a:r>
          </a:p>
        </p:txBody>
      </p: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1012825" y="4608513"/>
            <a:ext cx="3457575" cy="1846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200">
                <a:solidFill>
                  <a:srgbClr val="002060"/>
                </a:solidFill>
                <a:latin typeface="Calibri" pitchFamily="34" charset="0"/>
              </a:rPr>
              <a:t>Liczba projektów:</a:t>
            </a:r>
          </a:p>
          <a:p>
            <a:pPr>
              <a:spcBef>
                <a:spcPct val="50000"/>
              </a:spcBef>
            </a:pPr>
            <a:r>
              <a:rPr lang="pl-PL" altLang="pl-PL" sz="1200" b="0">
                <a:solidFill>
                  <a:srgbClr val="002060"/>
                </a:solidFill>
                <a:latin typeface="Calibri" pitchFamily="34" charset="0"/>
              </a:rPr>
              <a:t>B+R, innowacje, przedsiębiorczość – 26,5 tys. społeczeństwo informacyjne – 7,4 tys.</a:t>
            </a:r>
            <a:br>
              <a:rPr lang="pl-PL" altLang="pl-PL" sz="1200" b="0">
                <a:solidFill>
                  <a:srgbClr val="002060"/>
                </a:solidFill>
                <a:latin typeface="Calibri" pitchFamily="34" charset="0"/>
              </a:rPr>
            </a:br>
            <a:r>
              <a:rPr lang="pl-PL" altLang="pl-PL" sz="1200" b="0">
                <a:solidFill>
                  <a:srgbClr val="002060"/>
                </a:solidFill>
                <a:latin typeface="Calibri" pitchFamily="34" charset="0"/>
              </a:rPr>
              <a:t>Transport – 2,6 tys.</a:t>
            </a:r>
            <a:br>
              <a:rPr lang="pl-PL" altLang="pl-PL" sz="1200" b="0">
                <a:solidFill>
                  <a:srgbClr val="002060"/>
                </a:solidFill>
                <a:latin typeface="Calibri" pitchFamily="34" charset="0"/>
              </a:rPr>
            </a:br>
            <a:r>
              <a:rPr lang="pl-PL" altLang="pl-PL" sz="1200" b="0">
                <a:solidFill>
                  <a:srgbClr val="002060"/>
                </a:solidFill>
                <a:latin typeface="Calibri" pitchFamily="34" charset="0"/>
              </a:rPr>
              <a:t>Energetyka – 1,4 tys.</a:t>
            </a:r>
            <a:br>
              <a:rPr lang="pl-PL" altLang="pl-PL" sz="1200" b="0">
                <a:solidFill>
                  <a:srgbClr val="002060"/>
                </a:solidFill>
                <a:latin typeface="Calibri" pitchFamily="34" charset="0"/>
              </a:rPr>
            </a:br>
            <a:r>
              <a:rPr lang="pl-PL" altLang="pl-PL" sz="1200" b="0">
                <a:solidFill>
                  <a:srgbClr val="002060"/>
                </a:solidFill>
                <a:latin typeface="Calibri" pitchFamily="34" charset="0"/>
              </a:rPr>
              <a:t>Środowisko – 2,5 tys.</a:t>
            </a:r>
            <a:br>
              <a:rPr lang="pl-PL" altLang="pl-PL" sz="1200" b="0">
                <a:solidFill>
                  <a:srgbClr val="002060"/>
                </a:solidFill>
                <a:latin typeface="Calibri" pitchFamily="34" charset="0"/>
              </a:rPr>
            </a:br>
            <a:r>
              <a:rPr lang="pl-PL" altLang="pl-PL" sz="1200" b="0">
                <a:solidFill>
                  <a:srgbClr val="002060"/>
                </a:solidFill>
                <a:latin typeface="Calibri" pitchFamily="34" charset="0"/>
              </a:rPr>
              <a:t>Zasoby ludzkie – 41,2 tys.</a:t>
            </a:r>
            <a:br>
              <a:rPr lang="pl-PL" altLang="pl-PL" sz="1200" b="0">
                <a:solidFill>
                  <a:srgbClr val="002060"/>
                </a:solidFill>
                <a:latin typeface="Calibri" pitchFamily="34" charset="0"/>
              </a:rPr>
            </a:br>
            <a:r>
              <a:rPr lang="pl-PL" altLang="pl-PL" sz="1200" b="0">
                <a:solidFill>
                  <a:srgbClr val="002060"/>
                </a:solidFill>
                <a:latin typeface="Calibri" pitchFamily="34" charset="0"/>
              </a:rPr>
              <a:t>Infrastruktura społeczna – 5,8 tys.</a:t>
            </a:r>
            <a:br>
              <a:rPr lang="pl-PL" altLang="pl-PL" sz="1200" b="0">
                <a:solidFill>
                  <a:srgbClr val="002060"/>
                </a:solidFill>
                <a:latin typeface="Calibri" pitchFamily="34" charset="0"/>
              </a:rPr>
            </a:br>
            <a:r>
              <a:rPr lang="pl-PL" altLang="pl-PL" sz="1200" b="0">
                <a:solidFill>
                  <a:srgbClr val="002060"/>
                </a:solidFill>
                <a:latin typeface="Calibri" pitchFamily="34" charset="0"/>
              </a:rPr>
              <a:t>Zdolność instytucjonalna – 2,7 tys</a:t>
            </a:r>
            <a:r>
              <a:rPr lang="pl-PL" altLang="pl-PL" sz="1200" b="0">
                <a:solidFill>
                  <a:schemeClr val="bg2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1270" name="Picture 11" descr="MC90029318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4075" y="5187950"/>
            <a:ext cx="495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4075" y="1168400"/>
            <a:ext cx="4357688" cy="355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2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850" y="873125"/>
            <a:ext cx="4075113" cy="3797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273" name="Picture 9" descr="NSR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287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364163" y="4730750"/>
            <a:ext cx="3492500" cy="147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200">
                <a:solidFill>
                  <a:srgbClr val="002060"/>
                </a:solidFill>
                <a:latin typeface="Calibri" pitchFamily="34" charset="0"/>
              </a:rPr>
              <a:t>Liczba projektów:</a:t>
            </a:r>
          </a:p>
          <a:p>
            <a:pPr>
              <a:spcBef>
                <a:spcPct val="50000"/>
              </a:spcBef>
            </a:pPr>
            <a:r>
              <a:rPr lang="pl-PL" altLang="pl-PL" sz="1200" b="0">
                <a:solidFill>
                  <a:srgbClr val="002060"/>
                </a:solidFill>
                <a:latin typeface="Calibri" pitchFamily="34" charset="0"/>
              </a:rPr>
              <a:t>JST – 27,2 tys. </a:t>
            </a:r>
            <a:br>
              <a:rPr lang="pl-PL" altLang="pl-PL" sz="1200" b="0">
                <a:solidFill>
                  <a:srgbClr val="002060"/>
                </a:solidFill>
                <a:latin typeface="Calibri" pitchFamily="34" charset="0"/>
              </a:rPr>
            </a:br>
            <a:r>
              <a:rPr lang="pl-PL" altLang="pl-PL" sz="1200" b="0">
                <a:solidFill>
                  <a:srgbClr val="002060"/>
                </a:solidFill>
                <a:latin typeface="Calibri" pitchFamily="34" charset="0"/>
              </a:rPr>
              <a:t>Organ władzy, administracji rządowej – 1,7 tys.</a:t>
            </a:r>
            <a:br>
              <a:rPr lang="pl-PL" altLang="pl-PL" sz="1200" b="0">
                <a:solidFill>
                  <a:srgbClr val="002060"/>
                </a:solidFill>
                <a:latin typeface="Calibri" pitchFamily="34" charset="0"/>
              </a:rPr>
            </a:br>
            <a:r>
              <a:rPr lang="pl-PL" altLang="pl-PL" sz="1200" b="0">
                <a:solidFill>
                  <a:srgbClr val="002060"/>
                </a:solidFill>
                <a:latin typeface="Calibri" pitchFamily="34" charset="0"/>
              </a:rPr>
              <a:t>Organizacja non profit – 11,7 tys.</a:t>
            </a:r>
            <a:br>
              <a:rPr lang="pl-PL" altLang="pl-PL" sz="1200" b="0">
                <a:solidFill>
                  <a:srgbClr val="002060"/>
                </a:solidFill>
                <a:latin typeface="Calibri" pitchFamily="34" charset="0"/>
              </a:rPr>
            </a:br>
            <a:r>
              <a:rPr lang="pl-PL" altLang="pl-PL" sz="1200" b="0">
                <a:solidFill>
                  <a:srgbClr val="002060"/>
                </a:solidFill>
                <a:latin typeface="Calibri" pitchFamily="34" charset="0"/>
              </a:rPr>
              <a:t>Przedsiębiorstwa – 43,3 tys.</a:t>
            </a:r>
            <a:br>
              <a:rPr lang="pl-PL" altLang="pl-PL" sz="1200" b="0">
                <a:solidFill>
                  <a:srgbClr val="002060"/>
                </a:solidFill>
                <a:latin typeface="Calibri" pitchFamily="34" charset="0"/>
              </a:rPr>
            </a:br>
            <a:r>
              <a:rPr lang="pl-PL" altLang="pl-PL" sz="1200" b="0">
                <a:solidFill>
                  <a:srgbClr val="002060"/>
                </a:solidFill>
                <a:latin typeface="Calibri" pitchFamily="34" charset="0"/>
              </a:rPr>
              <a:t>Uczelnie, jednostki naukowe – 4,5 tys.</a:t>
            </a:r>
            <a:br>
              <a:rPr lang="pl-PL" altLang="pl-PL" sz="1200" b="0">
                <a:solidFill>
                  <a:srgbClr val="002060"/>
                </a:solidFill>
                <a:latin typeface="Calibri" pitchFamily="34" charset="0"/>
              </a:rPr>
            </a:br>
            <a:r>
              <a:rPr lang="pl-PL" altLang="pl-PL" sz="1200" b="0">
                <a:solidFill>
                  <a:srgbClr val="002060"/>
                </a:solidFill>
                <a:latin typeface="Calibri" pitchFamily="34" charset="0"/>
              </a:rPr>
              <a:t>Inne – 2 tys.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B26652-DB3F-4D89-95C4-31C8F062416A}" type="slidenum">
              <a:rPr lang="en-US" altLang="pl-PL" smtClean="0"/>
              <a:pPr/>
              <a:t>11</a:t>
            </a:fld>
            <a:endParaRPr lang="en-US" altLang="pl-PL" smtClean="0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1797050" y="3246438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pl-PL" altLang="pl-PL" b="0" u="sng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-107950" y="13493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l-PL" altLang="pl-PL" sz="2000">
                <a:solidFill>
                  <a:srgbClr val="0070C0"/>
                </a:solidFill>
                <a:latin typeface="Calibri" pitchFamily="34" charset="0"/>
              </a:rPr>
              <a:t>Beneficjenci NSRO - MŚP wg wielkości</a:t>
            </a:r>
            <a:br>
              <a:rPr lang="pl-PL" altLang="pl-PL" sz="2000">
                <a:solidFill>
                  <a:srgbClr val="0070C0"/>
                </a:solidFill>
                <a:latin typeface="Calibri" pitchFamily="34" charset="0"/>
              </a:rPr>
            </a:br>
            <a:r>
              <a:rPr lang="pl-PL" altLang="pl-PL" sz="1800">
                <a:solidFill>
                  <a:srgbClr val="0070C0"/>
                </a:solidFill>
                <a:latin typeface="Calibri" pitchFamily="34" charset="0"/>
              </a:rPr>
              <a:t>31 października 2013 r.</a:t>
            </a: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5256213" y="5124450"/>
            <a:ext cx="3779837" cy="1169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400" b="0">
                <a:solidFill>
                  <a:srgbClr val="002060"/>
                </a:solidFill>
                <a:latin typeface="Calibri" pitchFamily="34" charset="0"/>
              </a:rPr>
              <a:t>Liczba projektów </a:t>
            </a:r>
            <a:br>
              <a:rPr lang="pl-PL" altLang="pl-PL" sz="1400" b="0">
                <a:solidFill>
                  <a:srgbClr val="002060"/>
                </a:solidFill>
                <a:latin typeface="Calibri" pitchFamily="34" charset="0"/>
              </a:rPr>
            </a:br>
            <a:r>
              <a:rPr lang="pl-PL" altLang="pl-PL" sz="1400" b="0">
                <a:solidFill>
                  <a:srgbClr val="002060"/>
                </a:solidFill>
                <a:latin typeface="Calibri" pitchFamily="34" charset="0"/>
              </a:rPr>
              <a:t>wg wielkości przedsiębiorstwa:</a:t>
            </a:r>
            <a:br>
              <a:rPr lang="pl-PL" altLang="pl-PL" sz="1400" b="0">
                <a:solidFill>
                  <a:srgbClr val="002060"/>
                </a:solidFill>
                <a:latin typeface="Calibri" pitchFamily="34" charset="0"/>
              </a:rPr>
            </a:br>
            <a:r>
              <a:rPr lang="pl-PL" altLang="pl-PL" sz="1400" b="0">
                <a:solidFill>
                  <a:srgbClr val="002060"/>
                </a:solidFill>
                <a:latin typeface="Calibri" pitchFamily="34" charset="0"/>
              </a:rPr>
              <a:t>mikro – 21 tys.</a:t>
            </a:r>
            <a:br>
              <a:rPr lang="pl-PL" altLang="pl-PL" sz="1400" b="0">
                <a:solidFill>
                  <a:srgbClr val="002060"/>
                </a:solidFill>
                <a:latin typeface="Calibri" pitchFamily="34" charset="0"/>
              </a:rPr>
            </a:br>
            <a:r>
              <a:rPr lang="pl-PL" altLang="pl-PL" sz="1400" b="0">
                <a:solidFill>
                  <a:srgbClr val="002060"/>
                </a:solidFill>
                <a:latin typeface="Calibri" pitchFamily="34" charset="0"/>
              </a:rPr>
              <a:t>małe – 12,4 tys. </a:t>
            </a:r>
            <a:br>
              <a:rPr lang="pl-PL" altLang="pl-PL" sz="1400" b="0">
                <a:solidFill>
                  <a:srgbClr val="002060"/>
                </a:solidFill>
                <a:latin typeface="Calibri" pitchFamily="34" charset="0"/>
              </a:rPr>
            </a:br>
            <a:r>
              <a:rPr lang="pl-PL" altLang="pl-PL" sz="1400" b="0">
                <a:solidFill>
                  <a:srgbClr val="002060"/>
                </a:solidFill>
                <a:latin typeface="Calibri" pitchFamily="34" charset="0"/>
              </a:rPr>
              <a:t>średnie – 6,8 tys.</a:t>
            </a:r>
          </a:p>
        </p:txBody>
      </p:sp>
      <p:pic>
        <p:nvPicPr>
          <p:cNvPr id="12294" name="Picture 10" descr="MC900293188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4865688"/>
            <a:ext cx="495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6" descr="NS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287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1797050" y="1195388"/>
            <a:ext cx="5943600" cy="738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400" b="0">
                <a:solidFill>
                  <a:schemeClr val="bg2"/>
                </a:solidFill>
                <a:latin typeface="Calibri" pitchFamily="34" charset="0"/>
              </a:rPr>
              <a:t>Spośród 43,3 tys. projektów przedsiębiorstw, </a:t>
            </a:r>
            <a:br>
              <a:rPr lang="pl-PL" altLang="pl-PL" sz="1400" b="0">
                <a:solidFill>
                  <a:schemeClr val="bg2"/>
                </a:solidFill>
                <a:latin typeface="Calibri" pitchFamily="34" charset="0"/>
              </a:rPr>
            </a:br>
            <a:r>
              <a:rPr lang="pl-PL" altLang="pl-PL" sz="1400" b="0">
                <a:solidFill>
                  <a:schemeClr val="bg2"/>
                </a:solidFill>
                <a:latin typeface="Calibri" pitchFamily="34" charset="0"/>
              </a:rPr>
              <a:t>MŚP realizują 40,2 tys. projektów </a:t>
            </a:r>
            <a:br>
              <a:rPr lang="pl-PL" altLang="pl-PL" sz="1400" b="0">
                <a:solidFill>
                  <a:schemeClr val="bg2"/>
                </a:solidFill>
                <a:latin typeface="Calibri" pitchFamily="34" charset="0"/>
              </a:rPr>
            </a:br>
            <a:r>
              <a:rPr lang="pl-PL" altLang="pl-PL" sz="1400" b="0">
                <a:solidFill>
                  <a:schemeClr val="bg2"/>
                </a:solidFill>
                <a:latin typeface="Calibri" pitchFamily="34" charset="0"/>
              </a:rPr>
              <a:t>o łącznej wartości 35,8 mld zł (dofinansowanie UE).</a:t>
            </a:r>
          </a:p>
        </p:txBody>
      </p:sp>
      <p:graphicFrame>
        <p:nvGraphicFramePr>
          <p:cNvPr id="12297" name="Wykres 9"/>
          <p:cNvGraphicFramePr>
            <a:graphicFrameLocks/>
          </p:cNvGraphicFramePr>
          <p:nvPr/>
        </p:nvGraphicFramePr>
        <p:xfrm>
          <a:off x="1136650" y="2225675"/>
          <a:ext cx="4652963" cy="3668713"/>
        </p:xfrm>
        <a:graphic>
          <a:graphicData uri="http://schemas.openxmlformats.org/presentationml/2006/ole">
            <p:oleObj spid="_x0000_s12297" r:id="rId6" imgW="4657748" imgH="367011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DE4408-D069-445E-A231-272BF96FFD42}" type="slidenum">
              <a:rPr lang="en-US" altLang="pl-PL" smtClean="0"/>
              <a:pPr/>
              <a:t>12</a:t>
            </a:fld>
            <a:endParaRPr lang="en-US" altLang="pl-PL" smtClean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797050" y="3246438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pl-PL" altLang="pl-PL" b="0" u="sng"/>
          </a:p>
        </p:txBody>
      </p:sp>
      <p:pic>
        <p:nvPicPr>
          <p:cNvPr id="13316" name="Picture 6" descr="NS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0" y="4445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l-PL" altLang="pl-PL" sz="2000">
                <a:solidFill>
                  <a:srgbClr val="0070C0"/>
                </a:solidFill>
                <a:latin typeface="Calibri" pitchFamily="34" charset="0"/>
              </a:rPr>
              <a:t>NSRO - wsparcie w układzie regionalnym </a:t>
            </a:r>
            <a:br>
              <a:rPr lang="pl-PL" altLang="pl-PL" sz="2000">
                <a:solidFill>
                  <a:srgbClr val="0070C0"/>
                </a:solidFill>
                <a:latin typeface="Calibri" pitchFamily="34" charset="0"/>
              </a:rPr>
            </a:br>
            <a:r>
              <a:rPr lang="pl-PL" altLang="pl-PL" sz="1800">
                <a:solidFill>
                  <a:srgbClr val="0070C0"/>
                </a:solidFill>
                <a:latin typeface="Calibri" pitchFamily="34" charset="0"/>
              </a:rPr>
              <a:t>wg wielkości przedsiębiorstwa</a:t>
            </a:r>
            <a:br>
              <a:rPr lang="pl-PL" altLang="pl-PL" sz="1800">
                <a:solidFill>
                  <a:srgbClr val="0070C0"/>
                </a:solidFill>
                <a:latin typeface="Calibri" pitchFamily="34" charset="0"/>
              </a:rPr>
            </a:br>
            <a:r>
              <a:rPr lang="pl-PL" altLang="pl-PL" sz="1800">
                <a:solidFill>
                  <a:srgbClr val="0070C0"/>
                </a:solidFill>
                <a:latin typeface="Calibri" pitchFamily="34" charset="0"/>
              </a:rPr>
              <a:t>31 października 2013 r.</a:t>
            </a:r>
          </a:p>
        </p:txBody>
      </p:sp>
      <p:sp>
        <p:nvSpPr>
          <p:cNvPr id="13318" name="Text Box 14"/>
          <p:cNvSpPr txBox="1">
            <a:spLocks noChangeArrowheads="1"/>
          </p:cNvSpPr>
          <p:nvPr/>
        </p:nvSpPr>
        <p:spPr bwMode="auto">
          <a:xfrm>
            <a:off x="468313" y="5345113"/>
            <a:ext cx="8567737" cy="892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300" b="0">
                <a:solidFill>
                  <a:srgbClr val="002060"/>
                </a:solidFill>
                <a:latin typeface="Calibri" pitchFamily="34" charset="0"/>
              </a:rPr>
              <a:t>Projekty o największej łącznej wartości dofinansowania UE realizowane przez przedsiębiorstwa:</a:t>
            </a:r>
            <a:br>
              <a:rPr lang="pl-PL" altLang="pl-PL" sz="1300" b="0">
                <a:solidFill>
                  <a:srgbClr val="002060"/>
                </a:solidFill>
                <a:latin typeface="Calibri" pitchFamily="34" charset="0"/>
              </a:rPr>
            </a:br>
            <a:r>
              <a:rPr lang="pl-PL" altLang="pl-PL" sz="1300" b="0">
                <a:solidFill>
                  <a:srgbClr val="002060"/>
                </a:solidFill>
                <a:latin typeface="Calibri" pitchFamily="34" charset="0"/>
              </a:rPr>
              <a:t> mikro – w woj. mazowieckim (1,6 mld zł), wielkopolskim (1,2 mld zł) i łódzkim (1,1 mld zł) </a:t>
            </a:r>
            <a:br>
              <a:rPr lang="pl-PL" altLang="pl-PL" sz="1300" b="0">
                <a:solidFill>
                  <a:srgbClr val="002060"/>
                </a:solidFill>
                <a:latin typeface="Calibri" pitchFamily="34" charset="0"/>
              </a:rPr>
            </a:br>
            <a:r>
              <a:rPr lang="pl-PL" altLang="pl-PL" sz="1300" b="0">
                <a:solidFill>
                  <a:srgbClr val="002060"/>
                </a:solidFill>
                <a:latin typeface="Calibri" pitchFamily="34" charset="0"/>
              </a:rPr>
              <a:t>małe – w woj. śląskim (1,3 mld zł), pomorskim i dolnośląskim (1,2 mld zł), </a:t>
            </a:r>
            <a:br>
              <a:rPr lang="pl-PL" altLang="pl-PL" sz="1300" b="0">
                <a:solidFill>
                  <a:srgbClr val="002060"/>
                </a:solidFill>
                <a:latin typeface="Calibri" pitchFamily="34" charset="0"/>
              </a:rPr>
            </a:br>
            <a:r>
              <a:rPr lang="pl-PL" altLang="pl-PL" sz="1300" b="0">
                <a:solidFill>
                  <a:srgbClr val="002060"/>
                </a:solidFill>
                <a:latin typeface="Calibri" pitchFamily="34" charset="0"/>
              </a:rPr>
              <a:t>średnie – w woj. śląskim (1,2 mld zł).</a:t>
            </a:r>
          </a:p>
        </p:txBody>
      </p:sp>
      <p:sp>
        <p:nvSpPr>
          <p:cNvPr id="13319" name="Text Box 16"/>
          <p:cNvSpPr txBox="1">
            <a:spLocks noChangeArrowheads="1"/>
          </p:cNvSpPr>
          <p:nvPr/>
        </p:nvSpPr>
        <p:spPr bwMode="auto">
          <a:xfrm>
            <a:off x="673100" y="3860800"/>
            <a:ext cx="1008063" cy="1014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000" b="0">
                <a:solidFill>
                  <a:srgbClr val="000000"/>
                </a:solidFill>
                <a:latin typeface="Calibri" pitchFamily="34" charset="0"/>
              </a:rPr>
              <a:t>Umowy o dofinansowanie </a:t>
            </a:r>
            <a:br>
              <a:rPr lang="pl-PL" altLang="pl-PL" sz="1000" b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altLang="pl-PL" sz="1000" b="0">
                <a:solidFill>
                  <a:srgbClr val="000000"/>
                </a:solidFill>
                <a:latin typeface="Calibri" pitchFamily="34" charset="0"/>
              </a:rPr>
              <a:t>w ujęciu regionalnym: </a:t>
            </a:r>
            <a:br>
              <a:rPr lang="pl-PL" altLang="pl-PL" sz="1000" b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altLang="pl-PL" sz="1000" b="0">
                <a:solidFill>
                  <a:srgbClr val="000000"/>
                </a:solidFill>
                <a:latin typeface="Calibri" pitchFamily="34" charset="0"/>
              </a:rPr>
              <a:t>76,6 mld zł (wkład UE) </a:t>
            </a:r>
          </a:p>
        </p:txBody>
      </p:sp>
      <p:pic>
        <p:nvPicPr>
          <p:cNvPr id="13320" name="Picture 11" descr="C:\Users\ELIZA_~1\AppData\Local\Temp\notesBAAA25\~6520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998538"/>
            <a:ext cx="669607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098E9E-8C42-4DA9-886E-17D220B1F4D8}" type="slidenum">
              <a:rPr lang="en-US" altLang="pl-PL" smtClean="0"/>
              <a:pPr/>
              <a:t>13</a:t>
            </a:fld>
            <a:endParaRPr lang="en-US" altLang="pl-PL" smtClean="0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797050" y="3246438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pl-PL" altLang="pl-PL" b="0" u="sng"/>
          </a:p>
        </p:txBody>
      </p:sp>
      <p:pic>
        <p:nvPicPr>
          <p:cNvPr id="14340" name="Picture 5" descr="NS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0" y="115888"/>
            <a:ext cx="9144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l-PL" altLang="pl-PL" sz="2000">
                <a:solidFill>
                  <a:srgbClr val="0070C0"/>
                </a:solidFill>
                <a:latin typeface="Calibri" pitchFamily="34" charset="0"/>
              </a:rPr>
              <a:t>MŚP w programach operacyjnych </a:t>
            </a:r>
            <a:br>
              <a:rPr lang="pl-PL" altLang="pl-PL" sz="2000">
                <a:solidFill>
                  <a:srgbClr val="0070C0"/>
                </a:solidFill>
                <a:latin typeface="Calibri" pitchFamily="34" charset="0"/>
              </a:rPr>
            </a:br>
            <a:r>
              <a:rPr lang="pl-PL" altLang="pl-PL" sz="1800">
                <a:solidFill>
                  <a:srgbClr val="0070C0"/>
                </a:solidFill>
                <a:latin typeface="Calibri" pitchFamily="34" charset="0"/>
              </a:rPr>
              <a:t>31 października 2013 r.</a:t>
            </a: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1403350" y="1484313"/>
            <a:ext cx="2663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l-PL" altLang="pl-PL" sz="1600">
                <a:solidFill>
                  <a:srgbClr val="0070C0"/>
                </a:solidFill>
                <a:latin typeface="Calibri" pitchFamily="34" charset="0"/>
              </a:rPr>
              <a:t>Wartość dofinansowania UE</a:t>
            </a:r>
          </a:p>
        </p:txBody>
      </p:sp>
      <p:sp>
        <p:nvSpPr>
          <p:cNvPr id="14343" name="Text Box 11"/>
          <p:cNvSpPr txBox="1">
            <a:spLocks noChangeArrowheads="1"/>
          </p:cNvSpPr>
          <p:nvPr/>
        </p:nvSpPr>
        <p:spPr bwMode="auto">
          <a:xfrm>
            <a:off x="5795963" y="1455738"/>
            <a:ext cx="2087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600">
                <a:solidFill>
                  <a:srgbClr val="0070C0"/>
                </a:solidFill>
                <a:latin typeface="Calibri" pitchFamily="34" charset="0"/>
              </a:rPr>
              <a:t>Liczba projektów</a:t>
            </a:r>
          </a:p>
        </p:txBody>
      </p:sp>
      <p:sp>
        <p:nvSpPr>
          <p:cNvPr id="14344" name="Text Box 12"/>
          <p:cNvSpPr txBox="1">
            <a:spLocks noChangeArrowheads="1"/>
          </p:cNvSpPr>
          <p:nvPr/>
        </p:nvSpPr>
        <p:spPr bwMode="auto">
          <a:xfrm>
            <a:off x="900113" y="5503863"/>
            <a:ext cx="7343775" cy="630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400" b="0">
                <a:solidFill>
                  <a:schemeClr val="bg2"/>
                </a:solidFill>
                <a:latin typeface="Calibri" pitchFamily="34" charset="0"/>
              </a:rPr>
              <a:t>Blisko połowa wszystkich projektów MŚP jest realizowana w ramach RPO (18 tys.)</a:t>
            </a:r>
          </a:p>
          <a:p>
            <a:pPr>
              <a:spcBef>
                <a:spcPct val="50000"/>
              </a:spcBef>
            </a:pPr>
            <a:r>
              <a:rPr lang="pl-PL" altLang="pl-PL" sz="1400" b="0">
                <a:solidFill>
                  <a:schemeClr val="bg2"/>
                </a:solidFill>
                <a:latin typeface="Calibri" pitchFamily="34" charset="0"/>
              </a:rPr>
              <a:t>Projekty o największej wartości dofinansowania UE są realizowane w ramach POIG (13,4 mld zł)</a:t>
            </a:r>
            <a:r>
              <a:rPr lang="pl-PL" altLang="pl-PL" sz="1300" b="0">
                <a:solidFill>
                  <a:schemeClr val="bg2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434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973263"/>
            <a:ext cx="3425825" cy="3068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346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1400" y="1989138"/>
            <a:ext cx="3219450" cy="303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3163" y="1792288"/>
            <a:ext cx="3765550" cy="4249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5363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61EDC7-C419-41FB-B06D-FFCDAB1A0D55}" type="slidenum">
              <a:rPr lang="en-US" altLang="pl-PL" smtClean="0"/>
              <a:pPr/>
              <a:t>14</a:t>
            </a:fld>
            <a:endParaRPr lang="en-US" altLang="pl-PL" smtClean="0"/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1797050" y="3246438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pl-PL" altLang="pl-PL" b="0" u="sng"/>
          </a:p>
        </p:txBody>
      </p:sp>
      <p:pic>
        <p:nvPicPr>
          <p:cNvPr id="15365" name="Picture 3" descr="NS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287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-107950" y="134938"/>
            <a:ext cx="9144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l-PL" altLang="pl-PL" sz="2000">
                <a:solidFill>
                  <a:srgbClr val="0070C0"/>
                </a:solidFill>
                <a:latin typeface="Calibri" pitchFamily="34" charset="0"/>
              </a:rPr>
              <a:t>MŚP wg obszarów wsparcia  </a:t>
            </a:r>
            <a:br>
              <a:rPr lang="pl-PL" altLang="pl-PL" sz="2000">
                <a:solidFill>
                  <a:srgbClr val="0070C0"/>
                </a:solidFill>
                <a:latin typeface="Calibri" pitchFamily="34" charset="0"/>
              </a:rPr>
            </a:br>
            <a:r>
              <a:rPr lang="pl-PL" altLang="pl-PL" sz="1800">
                <a:solidFill>
                  <a:srgbClr val="0070C0"/>
                </a:solidFill>
                <a:latin typeface="Calibri" pitchFamily="34" charset="0"/>
              </a:rPr>
              <a:t>31 października 2013 r.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1989138"/>
            <a:ext cx="3994150" cy="4081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1403350" y="1484313"/>
            <a:ext cx="2663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l-PL" altLang="pl-PL" sz="1600">
                <a:solidFill>
                  <a:srgbClr val="0070C0"/>
                </a:solidFill>
                <a:latin typeface="Calibri" pitchFamily="34" charset="0"/>
              </a:rPr>
              <a:t>Wartość dofinansowania UE</a:t>
            </a:r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5795963" y="1455738"/>
            <a:ext cx="2087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600">
                <a:solidFill>
                  <a:srgbClr val="0070C0"/>
                </a:solidFill>
                <a:latin typeface="Calibri" pitchFamily="34" charset="0"/>
              </a:rPr>
              <a:t>Liczba projektów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5063" y="1379538"/>
            <a:ext cx="3476625" cy="3733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6387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B80F904-1ACF-4BFC-A0EA-B447A01F5E08}" type="slidenum">
              <a:rPr lang="en-US" altLang="pl-PL" smtClean="0"/>
              <a:pPr/>
              <a:t>15</a:t>
            </a:fld>
            <a:endParaRPr lang="en-US" altLang="pl-PL" smtClean="0"/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1797050" y="3246438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pl-PL" altLang="pl-PL" b="0" u="sng"/>
          </a:p>
        </p:txBody>
      </p:sp>
      <p:pic>
        <p:nvPicPr>
          <p:cNvPr id="16389" name="Picture 3" descr="NS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287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-107950" y="134938"/>
            <a:ext cx="9144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l-PL" altLang="pl-PL" sz="2000">
                <a:solidFill>
                  <a:srgbClr val="0070C0"/>
                </a:solidFill>
                <a:latin typeface="Calibri" pitchFamily="34" charset="0"/>
              </a:rPr>
              <a:t>MŚP wg obszarów wsparcia: kat 01-09</a:t>
            </a:r>
            <a:br>
              <a:rPr lang="pl-PL" altLang="pl-PL" sz="2000">
                <a:solidFill>
                  <a:srgbClr val="0070C0"/>
                </a:solidFill>
                <a:latin typeface="Calibri" pitchFamily="34" charset="0"/>
              </a:rPr>
            </a:br>
            <a:r>
              <a:rPr lang="pl-PL" altLang="pl-PL" sz="1800">
                <a:solidFill>
                  <a:srgbClr val="0070C0"/>
                </a:solidFill>
                <a:latin typeface="Calibri" pitchFamily="34" charset="0"/>
              </a:rPr>
              <a:t>31 października 2013 r.</a:t>
            </a: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1379538" y="1025525"/>
            <a:ext cx="2663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l-PL" altLang="pl-PL" sz="1600">
                <a:solidFill>
                  <a:srgbClr val="0070C0"/>
                </a:solidFill>
                <a:latin typeface="Calibri" pitchFamily="34" charset="0"/>
              </a:rPr>
              <a:t>Wartość dofinansowania UE</a:t>
            </a:r>
          </a:p>
        </p:txBody>
      </p:sp>
      <p:sp>
        <p:nvSpPr>
          <p:cNvPr id="16392" name="Text Box 11"/>
          <p:cNvSpPr txBox="1">
            <a:spLocks noChangeArrowheads="1"/>
          </p:cNvSpPr>
          <p:nvPr/>
        </p:nvSpPr>
        <p:spPr bwMode="auto">
          <a:xfrm>
            <a:off x="5773738" y="1025525"/>
            <a:ext cx="2087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1600">
                <a:solidFill>
                  <a:srgbClr val="0070C0"/>
                </a:solidFill>
                <a:latin typeface="Calibri" pitchFamily="34" charset="0"/>
              </a:rPr>
              <a:t>Liczba projektów</a:t>
            </a:r>
          </a:p>
        </p:txBody>
      </p:sp>
      <p:pic>
        <p:nvPicPr>
          <p:cNvPr id="1639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613" y="1484313"/>
            <a:ext cx="3606800" cy="3590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6394" name="Prostokąt 2"/>
          <p:cNvSpPr>
            <a:spLocks noChangeArrowheads="1"/>
          </p:cNvSpPr>
          <p:nvPr/>
        </p:nvSpPr>
        <p:spPr bwMode="auto">
          <a:xfrm>
            <a:off x="684213" y="4941888"/>
            <a:ext cx="79914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altLang="pl-PL" sz="1000">
                <a:solidFill>
                  <a:srgbClr val="002060"/>
                </a:solidFill>
              </a:rPr>
              <a:t>03 </a:t>
            </a:r>
            <a:r>
              <a:rPr lang="pl-PL" altLang="pl-PL" sz="1000" i="1">
                <a:solidFill>
                  <a:srgbClr val="002060"/>
                </a:solidFill>
              </a:rPr>
              <a:t>Transfer technologii i udoskonalanie sieci współpracy między MŚP, między MŚP a innymi przedsiębiorstwami, uczelniami, wszelkiego rodzaju instytucjami na poziomie szkolnictwa pomaturalnego, władzami regionalnymi, ośrodkami badawczymi oraz biegunami naukowymi i technologicznymi</a:t>
            </a:r>
            <a:r>
              <a:rPr lang="pl-PL" altLang="pl-PL" sz="1000">
                <a:solidFill>
                  <a:srgbClr val="002060"/>
                </a:solidFill>
              </a:rPr>
              <a:t> </a:t>
            </a:r>
          </a:p>
          <a:p>
            <a:pPr algn="l"/>
            <a:r>
              <a:rPr lang="pl-PL" altLang="pl-PL" sz="1000">
                <a:solidFill>
                  <a:srgbClr val="002060"/>
                </a:solidFill>
              </a:rPr>
              <a:t>04 </a:t>
            </a:r>
            <a:r>
              <a:rPr lang="pl-PL" altLang="pl-PL" sz="1000" i="1">
                <a:solidFill>
                  <a:srgbClr val="002060"/>
                </a:solidFill>
              </a:rPr>
              <a:t>Wsparcie na rzecz rozwoju B+RT, w szczególności w MŚP</a:t>
            </a:r>
          </a:p>
          <a:p>
            <a:pPr algn="l"/>
            <a:r>
              <a:rPr lang="pl-PL" altLang="pl-PL" sz="1000">
                <a:solidFill>
                  <a:srgbClr val="002060"/>
                </a:solidFill>
              </a:rPr>
              <a:t>05 </a:t>
            </a:r>
            <a:r>
              <a:rPr lang="pl-PL" altLang="pl-PL" sz="1000" i="1">
                <a:solidFill>
                  <a:srgbClr val="002060"/>
                </a:solidFill>
              </a:rPr>
              <a:t>Usługi w zakresie zaawansowanego wsparcia dla przedsiębiorstw i grup przedsiębiorstw</a:t>
            </a:r>
          </a:p>
          <a:p>
            <a:pPr algn="l"/>
            <a:r>
              <a:rPr lang="pl-PL" altLang="pl-PL" sz="1000">
                <a:solidFill>
                  <a:srgbClr val="002060"/>
                </a:solidFill>
              </a:rPr>
              <a:t>06 </a:t>
            </a:r>
            <a:r>
              <a:rPr lang="pl-PL" altLang="pl-PL" sz="1000" i="1">
                <a:solidFill>
                  <a:srgbClr val="002060"/>
                </a:solidFill>
              </a:rPr>
              <a:t>Wsparcie na rzecz MŚP w zakresie promocji produktów i procesów przyjaznych dla środowiska</a:t>
            </a:r>
            <a:r>
              <a:rPr lang="pl-PL" altLang="pl-PL" sz="1000">
                <a:solidFill>
                  <a:srgbClr val="002060"/>
                </a:solidFill>
              </a:rPr>
              <a:t> </a:t>
            </a:r>
          </a:p>
          <a:p>
            <a:pPr algn="l"/>
            <a:r>
              <a:rPr lang="pl-PL" altLang="pl-PL" sz="1000">
                <a:solidFill>
                  <a:srgbClr val="002060"/>
                </a:solidFill>
              </a:rPr>
              <a:t>07 </a:t>
            </a:r>
            <a:r>
              <a:rPr lang="pl-PL" altLang="pl-PL" sz="1000" i="1">
                <a:solidFill>
                  <a:srgbClr val="002060"/>
                </a:solidFill>
              </a:rPr>
              <a:t>Inwestycje w przedsiębiorstwa bezpośrednio związane z dziedziną badań i innowacji </a:t>
            </a:r>
          </a:p>
          <a:p>
            <a:pPr algn="l"/>
            <a:r>
              <a:rPr lang="pl-PL" altLang="pl-PL" sz="1000">
                <a:solidFill>
                  <a:srgbClr val="002060"/>
                </a:solidFill>
              </a:rPr>
              <a:t>08 </a:t>
            </a:r>
            <a:r>
              <a:rPr lang="pl-PL" altLang="pl-PL" sz="1000" i="1">
                <a:solidFill>
                  <a:srgbClr val="002060"/>
                </a:solidFill>
              </a:rPr>
              <a:t>Inne inwestycje w przedsiębiorstwa</a:t>
            </a:r>
          </a:p>
          <a:p>
            <a:pPr algn="l"/>
            <a:r>
              <a:rPr lang="pl-PL" altLang="pl-PL" sz="1000">
                <a:solidFill>
                  <a:srgbClr val="002060"/>
                </a:solidFill>
              </a:rPr>
              <a:t>09 </a:t>
            </a:r>
            <a:r>
              <a:rPr lang="pl-PL" altLang="pl-PL" sz="1000" i="1">
                <a:solidFill>
                  <a:srgbClr val="002060"/>
                </a:solidFill>
              </a:rPr>
              <a:t>Inne działania mające na celu pobudzanie badań, innowacji i przedsiębiorczości w MŚP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27DC7F-0E0E-4E7B-B735-EBF7BAFF38E3}" type="slidenum">
              <a:rPr lang="en-US" altLang="pl-PL" smtClean="0"/>
              <a:pPr/>
              <a:t>16</a:t>
            </a:fld>
            <a:endParaRPr lang="en-US" altLang="pl-PL" smtClean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797050" y="3246438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pl-PL" altLang="pl-PL" b="0" u="sng"/>
          </a:p>
        </p:txBody>
      </p:sp>
      <p:pic>
        <p:nvPicPr>
          <p:cNvPr id="17412" name="Picture 5" descr="NS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-107950" y="4445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l-PL" altLang="pl-PL" sz="2000">
                <a:solidFill>
                  <a:srgbClr val="0070C0"/>
                </a:solidFill>
                <a:latin typeface="Calibri" pitchFamily="34" charset="0"/>
              </a:rPr>
              <a:t>Stan wdrażania instrumentów finansowych dla MŚP </a:t>
            </a:r>
            <a:br>
              <a:rPr lang="pl-PL" altLang="pl-PL" sz="2000">
                <a:solidFill>
                  <a:srgbClr val="0070C0"/>
                </a:solidFill>
                <a:latin typeface="Calibri" pitchFamily="34" charset="0"/>
              </a:rPr>
            </a:br>
            <a:r>
              <a:rPr lang="pl-PL" altLang="pl-PL" sz="2000">
                <a:solidFill>
                  <a:srgbClr val="0070C0"/>
                </a:solidFill>
                <a:latin typeface="Calibri" pitchFamily="34" charset="0"/>
              </a:rPr>
              <a:t>- regionalne programy operacyjne</a:t>
            </a:r>
          </a:p>
        </p:txBody>
      </p:sp>
      <p:sp>
        <p:nvSpPr>
          <p:cNvPr id="174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 altLang="pl-PL"/>
          </a:p>
        </p:txBody>
      </p:sp>
      <p:pic>
        <p:nvPicPr>
          <p:cNvPr id="17415" name="Picture 1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8425" y="1843088"/>
            <a:ext cx="6407150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1116013" y="5546725"/>
            <a:ext cx="684053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l-PL" sz="1200" dirty="0">
                <a:solidFill>
                  <a:srgbClr val="002060"/>
                </a:solidFill>
              </a:rPr>
              <a:t>Najbardziej zaawansowany stan wdrażania jest w województwach:</a:t>
            </a:r>
          </a:p>
          <a:p>
            <a:pPr marL="171450" indent="-171450" algn="l">
              <a:buFontTx/>
              <a:buChar char="-"/>
              <a:defRPr/>
            </a:pPr>
            <a:r>
              <a:rPr lang="pl-PL" sz="1200" dirty="0">
                <a:solidFill>
                  <a:srgbClr val="002060"/>
                </a:solidFill>
              </a:rPr>
              <a:t>wielkopolskim - dokonano już pełnego obrotu (125,8%) powierzonymi środkami</a:t>
            </a:r>
          </a:p>
          <a:p>
            <a:pPr marL="171450" indent="-171450" algn="l">
              <a:buFontTx/>
              <a:buChar char="-"/>
              <a:defRPr/>
            </a:pPr>
            <a:r>
              <a:rPr lang="pl-PL" sz="1200" dirty="0">
                <a:solidFill>
                  <a:srgbClr val="002060"/>
                </a:solidFill>
              </a:rPr>
              <a:t>zachodniopomorskim (wskaźnik obrotu: 102,0%).</a:t>
            </a:r>
          </a:p>
        </p:txBody>
      </p:sp>
      <p:sp>
        <p:nvSpPr>
          <p:cNvPr id="17417" name="Prostokąt 12"/>
          <p:cNvSpPr>
            <a:spLocks noChangeArrowheads="1"/>
          </p:cNvSpPr>
          <p:nvPr/>
        </p:nvSpPr>
        <p:spPr bwMode="auto">
          <a:xfrm>
            <a:off x="1150938" y="1196975"/>
            <a:ext cx="684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200">
                <a:solidFill>
                  <a:srgbClr val="002060"/>
                </a:solidFill>
              </a:rPr>
              <a:t>Do końca września br. zawartych zostało 7 umów z menadżerem funduszy powierniczych, </a:t>
            </a:r>
          </a:p>
          <a:p>
            <a:r>
              <a:rPr lang="pl-PL" altLang="pl-PL" sz="1200">
                <a:solidFill>
                  <a:srgbClr val="002060"/>
                </a:solidFill>
              </a:rPr>
              <a:t>o wartości 1 764 mln zł (w tym 1 394 mln zł dofinansowania z UE). </a:t>
            </a:r>
            <a:br>
              <a:rPr lang="pl-PL" altLang="pl-PL" sz="1200">
                <a:solidFill>
                  <a:srgbClr val="002060"/>
                </a:solidFill>
              </a:rPr>
            </a:br>
            <a:r>
              <a:rPr lang="pl-PL" altLang="pl-PL" sz="1200">
                <a:solidFill>
                  <a:srgbClr val="002060"/>
                </a:solidFill>
              </a:rPr>
              <a:t>Pośrednicy zawarli z ostatecznymi odbiorcami 13,4 tys. umów o wartości 1 547 mln zł.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74CF47-3977-44CA-A660-3D928008A7AA}" type="slidenum">
              <a:rPr lang="en-US" altLang="pl-PL" smtClean="0"/>
              <a:pPr/>
              <a:t>17</a:t>
            </a:fld>
            <a:endParaRPr lang="en-US" altLang="pl-PL" smtClean="0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797050" y="3246438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pl-PL" altLang="pl-PL" b="0" u="sng"/>
          </a:p>
        </p:txBody>
      </p:sp>
      <p:pic>
        <p:nvPicPr>
          <p:cNvPr id="18436" name="Picture 5" descr="NS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11"/>
          <p:cNvSpPr txBox="1">
            <a:spLocks noChangeArrowheads="1"/>
          </p:cNvSpPr>
          <p:nvPr/>
        </p:nvSpPr>
        <p:spPr bwMode="auto">
          <a:xfrm>
            <a:off x="-107950" y="4445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l-PL" altLang="pl-PL" sz="2000">
                <a:solidFill>
                  <a:srgbClr val="0070C0"/>
                </a:solidFill>
                <a:latin typeface="Calibri" pitchFamily="34" charset="0"/>
              </a:rPr>
              <a:t>Stan wdrażania instrumentów finansowych dla MŚP </a:t>
            </a:r>
            <a:br>
              <a:rPr lang="pl-PL" altLang="pl-PL" sz="2000">
                <a:solidFill>
                  <a:srgbClr val="0070C0"/>
                </a:solidFill>
                <a:latin typeface="Calibri" pitchFamily="34" charset="0"/>
              </a:rPr>
            </a:br>
            <a:r>
              <a:rPr lang="pl-PL" altLang="pl-PL" sz="1800">
                <a:solidFill>
                  <a:srgbClr val="0070C0"/>
                </a:solidFill>
                <a:latin typeface="Calibri" pitchFamily="34" charset="0"/>
              </a:rPr>
              <a:t>- regionalne programy operacyjne</a:t>
            </a:r>
          </a:p>
        </p:txBody>
      </p:sp>
      <p:sp>
        <p:nvSpPr>
          <p:cNvPr id="184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 altLang="pl-PL"/>
          </a:p>
        </p:txBody>
      </p:sp>
      <p:sp>
        <p:nvSpPr>
          <p:cNvPr id="184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 altLang="pl-PL"/>
          </a:p>
        </p:txBody>
      </p:sp>
      <p:pic>
        <p:nvPicPr>
          <p:cNvPr id="18440" name="Picture 1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1560513"/>
            <a:ext cx="70056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Prostokąt 3"/>
          <p:cNvSpPr>
            <a:spLocks noChangeArrowheads="1"/>
          </p:cNvSpPr>
          <p:nvPr/>
        </p:nvSpPr>
        <p:spPr bwMode="auto">
          <a:xfrm>
            <a:off x="611188" y="5300663"/>
            <a:ext cx="8064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200">
                <a:solidFill>
                  <a:srgbClr val="002060"/>
                </a:solidFill>
              </a:rPr>
              <a:t>Wartość umów podpisanych z przedsiębiorcami wynosi 1 248 mln zł </a:t>
            </a:r>
            <a:br>
              <a:rPr lang="pl-PL" altLang="pl-PL" sz="1200">
                <a:solidFill>
                  <a:srgbClr val="002060"/>
                </a:solidFill>
              </a:rPr>
            </a:br>
            <a:r>
              <a:rPr lang="pl-PL" altLang="pl-PL" sz="1200">
                <a:solidFill>
                  <a:srgbClr val="002060"/>
                </a:solidFill>
              </a:rPr>
              <a:t>(90% środków przekazanych pośrednikom finansowym). </a:t>
            </a:r>
          </a:p>
          <a:p>
            <a:endParaRPr lang="pl-PL" altLang="pl-PL" sz="1200">
              <a:solidFill>
                <a:srgbClr val="002060"/>
              </a:solidFill>
            </a:endParaRPr>
          </a:p>
          <a:p>
            <a:r>
              <a:rPr lang="pl-PL" altLang="pl-PL" sz="1200">
                <a:solidFill>
                  <a:srgbClr val="002060"/>
                </a:solidFill>
              </a:rPr>
              <a:t>Umowy z przedsiębiorcami przekroczyły wartość środków zarezerwowanych na IF w województwach: kujawsko-pomorskim, lubuskim, opolskim i pomorskim</a:t>
            </a:r>
          </a:p>
        </p:txBody>
      </p:sp>
      <p:sp>
        <p:nvSpPr>
          <p:cNvPr id="18442" name="Prostokąt 10"/>
          <p:cNvSpPr>
            <a:spLocks noChangeArrowheads="1"/>
          </p:cNvSpPr>
          <p:nvPr/>
        </p:nvSpPr>
        <p:spPr bwMode="auto">
          <a:xfrm>
            <a:off x="1233488" y="1003300"/>
            <a:ext cx="7056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200">
                <a:solidFill>
                  <a:srgbClr val="002060"/>
                </a:solidFill>
              </a:rPr>
              <a:t>IZ podpisały 87 umów z pośrednikami finansowymi (tj. z pominięciem funduszu powierniczego) na kwotę 1 380 mln zł (w tym 1 221 mln zł dofinansowania z UE).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DA6796-2A6F-43F5-B8D6-ECCB7C6712FA}" type="slidenum">
              <a:rPr lang="en-US" altLang="pl-PL" smtClean="0"/>
              <a:pPr/>
              <a:t>18</a:t>
            </a:fld>
            <a:endParaRPr lang="en-US" altLang="pl-PL" smtClean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1797050" y="3246438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pl-PL" altLang="pl-PL" b="0" u="sng"/>
          </a:p>
        </p:txBody>
      </p:sp>
      <p:pic>
        <p:nvPicPr>
          <p:cNvPr id="19460" name="Picture 5" descr="NS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11"/>
          <p:cNvSpPr txBox="1">
            <a:spLocks noChangeArrowheads="1"/>
          </p:cNvSpPr>
          <p:nvPr/>
        </p:nvSpPr>
        <p:spPr bwMode="auto">
          <a:xfrm>
            <a:off x="-107950" y="4445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l-PL" altLang="pl-PL" sz="2000">
                <a:solidFill>
                  <a:srgbClr val="0070C0"/>
                </a:solidFill>
                <a:latin typeface="Calibri" pitchFamily="34" charset="0"/>
              </a:rPr>
              <a:t>Stan wdrażania instrumentów finansowych dla MŚP </a:t>
            </a:r>
            <a:br>
              <a:rPr lang="pl-PL" altLang="pl-PL" sz="2000">
                <a:solidFill>
                  <a:srgbClr val="0070C0"/>
                </a:solidFill>
                <a:latin typeface="Calibri" pitchFamily="34" charset="0"/>
              </a:rPr>
            </a:br>
            <a:r>
              <a:rPr lang="pl-PL" altLang="pl-PL" sz="1800">
                <a:solidFill>
                  <a:srgbClr val="0070C0"/>
                </a:solidFill>
                <a:latin typeface="Calibri" pitchFamily="34" charset="0"/>
              </a:rPr>
              <a:t>- regionalne programy operacyjne</a:t>
            </a:r>
          </a:p>
        </p:txBody>
      </p:sp>
      <p:sp>
        <p:nvSpPr>
          <p:cNvPr id="194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 altLang="pl-PL"/>
          </a:p>
        </p:txBody>
      </p:sp>
      <p:sp>
        <p:nvSpPr>
          <p:cNvPr id="194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 altLang="pl-PL"/>
          </a:p>
        </p:txBody>
      </p:sp>
      <p:pic>
        <p:nvPicPr>
          <p:cNvPr id="19464" name="Picture 1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3963" y="1557338"/>
            <a:ext cx="7092950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Prostokąt 3"/>
          <p:cNvSpPr>
            <a:spLocks noChangeArrowheads="1"/>
          </p:cNvSpPr>
          <p:nvPr/>
        </p:nvSpPr>
        <p:spPr bwMode="auto">
          <a:xfrm>
            <a:off x="1223963" y="5732463"/>
            <a:ext cx="7019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200">
                <a:solidFill>
                  <a:srgbClr val="002060"/>
                </a:solidFill>
              </a:rPr>
              <a:t>Najliczniejszą grupą ostatecznych odbiorców pożyczek są mikroprzedsiębiorcy </a:t>
            </a:r>
          </a:p>
          <a:p>
            <a:r>
              <a:rPr lang="pl-PL" altLang="pl-PL" sz="1200">
                <a:solidFill>
                  <a:srgbClr val="002060"/>
                </a:solidFill>
              </a:rPr>
              <a:t>(13,6 tys. z 15,4 tys. umów zawartych z MŚP).</a:t>
            </a:r>
          </a:p>
        </p:txBody>
      </p:sp>
      <p:sp>
        <p:nvSpPr>
          <p:cNvPr id="19466" name="Prostokąt 10"/>
          <p:cNvSpPr>
            <a:spLocks noChangeArrowheads="1"/>
          </p:cNvSpPr>
          <p:nvPr/>
        </p:nvSpPr>
        <p:spPr bwMode="auto">
          <a:xfrm>
            <a:off x="1079500" y="1052513"/>
            <a:ext cx="698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200">
                <a:solidFill>
                  <a:srgbClr val="002060"/>
                </a:solidFill>
              </a:rPr>
              <a:t>Do sektora MŚP w formie pożyczek trafiło 1 577 mln zł z zakontraktowanych 1 654 mln zł, </a:t>
            </a:r>
          </a:p>
          <a:p>
            <a:r>
              <a:rPr lang="pl-PL" altLang="pl-PL" sz="1200">
                <a:solidFill>
                  <a:srgbClr val="002060"/>
                </a:solidFill>
              </a:rPr>
              <a:t>przy czym 483 mln zł środków zostało już spłaconych.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4D7DA2-28AA-45F0-BCC1-82A848657138}" type="slidenum">
              <a:rPr lang="en-US" altLang="pl-PL" smtClean="0"/>
              <a:pPr/>
              <a:t>19</a:t>
            </a:fld>
            <a:endParaRPr lang="en-US" altLang="pl-PL" smtClean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797050" y="3246438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pl-PL" altLang="pl-PL" b="0" u="sng"/>
          </a:p>
        </p:txBody>
      </p:sp>
      <p:pic>
        <p:nvPicPr>
          <p:cNvPr id="20484" name="Picture 5" descr="NS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11"/>
          <p:cNvSpPr txBox="1">
            <a:spLocks noChangeArrowheads="1"/>
          </p:cNvSpPr>
          <p:nvPr/>
        </p:nvSpPr>
        <p:spPr bwMode="auto">
          <a:xfrm>
            <a:off x="-107950" y="4445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l-PL" altLang="pl-PL" sz="2000">
                <a:solidFill>
                  <a:srgbClr val="0070C0"/>
                </a:solidFill>
                <a:latin typeface="Calibri" pitchFamily="34" charset="0"/>
              </a:rPr>
              <a:t>Stan wdrażania instrumentów finansowych dla MŚP </a:t>
            </a:r>
            <a:br>
              <a:rPr lang="pl-PL" altLang="pl-PL" sz="2000">
                <a:solidFill>
                  <a:srgbClr val="0070C0"/>
                </a:solidFill>
                <a:latin typeface="Calibri" pitchFamily="34" charset="0"/>
              </a:rPr>
            </a:br>
            <a:r>
              <a:rPr lang="pl-PL" altLang="pl-PL" sz="1800">
                <a:solidFill>
                  <a:srgbClr val="0070C0"/>
                </a:solidFill>
                <a:latin typeface="Calibri" pitchFamily="34" charset="0"/>
              </a:rPr>
              <a:t>- regionalne programy operacyjne</a:t>
            </a:r>
          </a:p>
        </p:txBody>
      </p: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 altLang="pl-PL"/>
          </a:p>
        </p:txBody>
      </p:sp>
      <p:sp>
        <p:nvSpPr>
          <p:cNvPr id="204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 altLang="pl-PL"/>
          </a:p>
        </p:txBody>
      </p:sp>
      <p:pic>
        <p:nvPicPr>
          <p:cNvPr id="20488" name="Picture 1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0475" y="1976438"/>
            <a:ext cx="6481763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Prostokąt 3"/>
          <p:cNvSpPr>
            <a:spLocks noChangeArrowheads="1"/>
          </p:cNvSpPr>
          <p:nvPr/>
        </p:nvSpPr>
        <p:spPr bwMode="auto">
          <a:xfrm>
            <a:off x="514350" y="5732463"/>
            <a:ext cx="7848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200">
                <a:solidFill>
                  <a:srgbClr val="002060"/>
                </a:solidFill>
              </a:rPr>
              <a:t>Największą grupą odbiorców są mikroprzedsiębiorcy (7,1 tys. umów), </a:t>
            </a:r>
          </a:p>
          <a:p>
            <a:r>
              <a:rPr lang="pl-PL" altLang="pl-PL" sz="1200">
                <a:solidFill>
                  <a:srgbClr val="002060"/>
                </a:solidFill>
              </a:rPr>
              <a:t>którzy dzięki udzielonym poręczeniom otrzymali pożyczki/kredyty w wysokości 1 232 mln zł.</a:t>
            </a:r>
          </a:p>
        </p:txBody>
      </p:sp>
      <p:sp>
        <p:nvSpPr>
          <p:cNvPr id="20490" name="Prostokąt 10"/>
          <p:cNvSpPr>
            <a:spLocks noChangeArrowheads="1"/>
          </p:cNvSpPr>
          <p:nvPr/>
        </p:nvSpPr>
        <p:spPr bwMode="auto">
          <a:xfrm>
            <a:off x="827088" y="1125538"/>
            <a:ext cx="72009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200">
                <a:solidFill>
                  <a:srgbClr val="002060"/>
                </a:solidFill>
              </a:rPr>
              <a:t>W ramach poręczeń kredytów i pożyczek zaciągniętych przez MŚP, </a:t>
            </a:r>
            <a:br>
              <a:rPr lang="pl-PL" altLang="pl-PL" sz="1200">
                <a:solidFill>
                  <a:srgbClr val="002060"/>
                </a:solidFill>
              </a:rPr>
            </a:br>
            <a:r>
              <a:rPr lang="pl-PL" altLang="pl-PL" sz="1200">
                <a:solidFill>
                  <a:srgbClr val="002060"/>
                </a:solidFill>
              </a:rPr>
              <a:t>wartość środków zakontraktowanych wyniosła 1 141 mln zł, </a:t>
            </a:r>
          </a:p>
          <a:p>
            <a:r>
              <a:rPr lang="pl-PL" altLang="pl-PL" sz="1200">
                <a:solidFill>
                  <a:srgbClr val="002060"/>
                </a:solidFill>
              </a:rPr>
              <a:t>natomiast kredyty/pożyczki udzielone ostatecznym odbiorcom w oparciu zawarte umowy poręczeń wyniosły 2 401 mln zł i trafiły do 9,4 tys. przedsiębiorców.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87A816-0A27-49A9-8AA0-0ACE17A5A42A}" type="slidenum">
              <a:rPr lang="en-US" altLang="pl-PL" smtClean="0"/>
              <a:pPr/>
              <a:t>2</a:t>
            </a:fld>
            <a:endParaRPr lang="en-US" altLang="pl-PL" smtClean="0"/>
          </a:p>
        </p:txBody>
      </p:sp>
      <p:pic>
        <p:nvPicPr>
          <p:cNvPr id="3075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53281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l-PL" altLang="pl-PL" sz="2000">
                <a:solidFill>
                  <a:srgbClr val="0070C0"/>
                </a:solidFill>
                <a:latin typeface="Calibri" pitchFamily="34" charset="0"/>
              </a:rPr>
              <a:t>Cele horyzontalne NSRO 2007-2013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900113" y="1844675"/>
            <a:ext cx="72009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pl-PL" altLang="pl-PL" sz="1600" b="0">
                <a:solidFill>
                  <a:srgbClr val="000000"/>
                </a:solidFill>
                <a:latin typeface="Calibri" pitchFamily="34" charset="0"/>
              </a:rPr>
              <a:t> Cel 1 </a:t>
            </a:r>
            <a:r>
              <a:rPr lang="pl-PL" altLang="pl-PL" sz="1600" b="0" i="1">
                <a:solidFill>
                  <a:srgbClr val="000000"/>
                </a:solidFill>
                <a:latin typeface="Calibri" pitchFamily="34" charset="0"/>
              </a:rPr>
              <a:t>Poprawa jakości funkcjonowania instytucji publicznych oraz rozbudowa mechanizmów partnerstwa</a:t>
            </a:r>
          </a:p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pl-PL" altLang="pl-PL" sz="1600" b="0">
                <a:solidFill>
                  <a:srgbClr val="000000"/>
                </a:solidFill>
                <a:latin typeface="Calibri" pitchFamily="34" charset="0"/>
              </a:rPr>
              <a:t> Cel 2 </a:t>
            </a:r>
            <a:r>
              <a:rPr lang="pl-PL" altLang="pl-PL" sz="1600" b="0" i="1">
                <a:solidFill>
                  <a:srgbClr val="000000"/>
                </a:solidFill>
                <a:latin typeface="Calibri" pitchFamily="34" charset="0"/>
              </a:rPr>
              <a:t>Poprawa jakości kapitału ludzkiego i zwiększenie spójności społecznej</a:t>
            </a:r>
          </a:p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pl-PL" altLang="pl-PL" sz="1600" b="0">
                <a:solidFill>
                  <a:srgbClr val="000000"/>
                </a:solidFill>
                <a:latin typeface="Calibri" pitchFamily="34" charset="0"/>
              </a:rPr>
              <a:t> Cel 3 </a:t>
            </a:r>
            <a:r>
              <a:rPr lang="pl-PL" altLang="pl-PL" sz="1600" b="0" i="1">
                <a:solidFill>
                  <a:srgbClr val="000000"/>
                </a:solidFill>
                <a:latin typeface="Calibri" pitchFamily="34" charset="0"/>
              </a:rPr>
              <a:t>Budowa i modernizacja infrastruktury technicznej i społecznej mającej podstawowe znaczenie dla wzrostu konkurencyjności</a:t>
            </a:r>
          </a:p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pl-PL" altLang="pl-PL" sz="1800" b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pl-PL" altLang="pl-PL" sz="1800">
                <a:solidFill>
                  <a:srgbClr val="000000"/>
                </a:solidFill>
                <a:latin typeface="Calibri" pitchFamily="34" charset="0"/>
              </a:rPr>
              <a:t>Cel 4 </a:t>
            </a:r>
            <a:r>
              <a:rPr lang="pl-PL" altLang="pl-PL" sz="1800" i="1">
                <a:solidFill>
                  <a:srgbClr val="000000"/>
                </a:solidFill>
                <a:latin typeface="Calibri" pitchFamily="34" charset="0"/>
              </a:rPr>
              <a:t>Podniesienie konkurencyjności i innowacyjności przedsiębiorstw, w tym szczególnie sektora wytwórczego o wysokiej wartości dodanej oraz rozwój sektora usług</a:t>
            </a:r>
          </a:p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pl-PL" altLang="pl-PL" sz="1600" b="0">
                <a:solidFill>
                  <a:srgbClr val="000000"/>
                </a:solidFill>
                <a:latin typeface="Calibri" pitchFamily="34" charset="0"/>
              </a:rPr>
              <a:t> Cel 5 </a:t>
            </a:r>
            <a:r>
              <a:rPr lang="pl-PL" altLang="pl-PL" sz="1600" b="0" i="1">
                <a:solidFill>
                  <a:srgbClr val="000000"/>
                </a:solidFill>
                <a:latin typeface="Calibri" pitchFamily="34" charset="0"/>
              </a:rPr>
              <a:t>Wzrost konkurencyjności polskich regionów i przeciwdziałanie ich marginalizacji społecznej, gospodarczej i przestrzennej</a:t>
            </a:r>
          </a:p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pl-PL" altLang="pl-PL" sz="1600" b="0">
                <a:solidFill>
                  <a:srgbClr val="000000"/>
                </a:solidFill>
                <a:latin typeface="Calibri" pitchFamily="34" charset="0"/>
              </a:rPr>
              <a:t> Cel 6 </a:t>
            </a:r>
            <a:r>
              <a:rPr lang="pl-PL" altLang="pl-PL" sz="1600" b="0" i="1">
                <a:solidFill>
                  <a:srgbClr val="000000"/>
                </a:solidFill>
                <a:latin typeface="Calibri" pitchFamily="34" charset="0"/>
              </a:rPr>
              <a:t>Wyrównywanie szans rozwojowych i wspomaganie zmian strukturalnych na obszarach wiejskich</a:t>
            </a:r>
            <a:endParaRPr lang="pl-PL" altLang="pl-PL" sz="1600" b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078" name="Picture 7" descr="NS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287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32BF68-2F17-421A-B794-12BA4CB9F9FA}" type="slidenum">
              <a:rPr lang="en-US" altLang="pl-PL" smtClean="0"/>
              <a:pPr/>
              <a:t>20</a:t>
            </a:fld>
            <a:endParaRPr lang="en-US" altLang="pl-PL" smtClean="0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1797050" y="3246438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pl-PL" altLang="pl-PL" b="0" u="sng"/>
          </a:p>
        </p:txBody>
      </p:sp>
      <p:pic>
        <p:nvPicPr>
          <p:cNvPr id="21508" name="Picture 5" descr="NS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11"/>
          <p:cNvSpPr txBox="1">
            <a:spLocks noChangeArrowheads="1"/>
          </p:cNvSpPr>
          <p:nvPr/>
        </p:nvSpPr>
        <p:spPr bwMode="auto">
          <a:xfrm>
            <a:off x="-107950" y="4445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l-PL" altLang="pl-PL" sz="2000">
                <a:solidFill>
                  <a:srgbClr val="0070C0"/>
                </a:solidFill>
                <a:latin typeface="Calibri" pitchFamily="34" charset="0"/>
              </a:rPr>
              <a:t>Stan wdrażania instrumentów finansowych dla MŚP </a:t>
            </a:r>
            <a:br>
              <a:rPr lang="pl-PL" altLang="pl-PL" sz="2000">
                <a:solidFill>
                  <a:srgbClr val="0070C0"/>
                </a:solidFill>
                <a:latin typeface="Calibri" pitchFamily="34" charset="0"/>
              </a:rPr>
            </a:br>
            <a:r>
              <a:rPr lang="pl-PL" altLang="pl-PL" sz="1800">
                <a:solidFill>
                  <a:srgbClr val="0070C0"/>
                </a:solidFill>
                <a:latin typeface="Calibri" pitchFamily="34" charset="0"/>
              </a:rPr>
              <a:t>- PO Innowacyjna Gospodarka</a:t>
            </a:r>
          </a:p>
        </p:txBody>
      </p:sp>
      <p:sp>
        <p:nvSpPr>
          <p:cNvPr id="215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 altLang="pl-PL"/>
          </a:p>
        </p:txBody>
      </p:sp>
      <p:sp>
        <p:nvSpPr>
          <p:cNvPr id="215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 altLang="pl-PL"/>
          </a:p>
        </p:txBody>
      </p:sp>
      <p:sp>
        <p:nvSpPr>
          <p:cNvPr id="21512" name="Prostokąt 10"/>
          <p:cNvSpPr>
            <a:spLocks noChangeArrowheads="1"/>
          </p:cNvSpPr>
          <p:nvPr/>
        </p:nvSpPr>
        <p:spPr bwMode="auto">
          <a:xfrm>
            <a:off x="755650" y="1706563"/>
            <a:ext cx="7777163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altLang="pl-PL" sz="1400">
                <a:solidFill>
                  <a:srgbClr val="002060"/>
                </a:solidFill>
              </a:rPr>
              <a:t>Działanie 3.2 </a:t>
            </a:r>
            <a:r>
              <a:rPr lang="pl-PL" altLang="pl-PL" sz="1400" i="1">
                <a:solidFill>
                  <a:srgbClr val="002060"/>
                </a:solidFill>
              </a:rPr>
              <a:t>Wspieranie funduszy kapitału podwyższonego ryzyka</a:t>
            </a:r>
          </a:p>
          <a:p>
            <a:pPr algn="l"/>
            <a:endParaRPr lang="pl-PL" altLang="pl-PL" sz="1400">
              <a:solidFill>
                <a:srgbClr val="002060"/>
              </a:solidFill>
            </a:endParaRPr>
          </a:p>
          <a:p>
            <a:pPr algn="l"/>
            <a:endParaRPr lang="pl-PL" altLang="pl-PL" sz="1400">
              <a:solidFill>
                <a:srgbClr val="002060"/>
              </a:solidFill>
            </a:endParaRPr>
          </a:p>
          <a:p>
            <a:pPr algn="l"/>
            <a:r>
              <a:rPr lang="pl-PL" altLang="pl-PL" sz="1400">
                <a:solidFill>
                  <a:srgbClr val="002060"/>
                </a:solidFill>
              </a:rPr>
              <a:t>Tytuł projektu: </a:t>
            </a:r>
            <a:r>
              <a:rPr lang="pl-PL" altLang="pl-PL" sz="1400" b="0" i="1">
                <a:solidFill>
                  <a:srgbClr val="002060"/>
                </a:solidFill>
              </a:rPr>
              <a:t>Wspieranie funduszy kapitału podwyższonego ryzyka przez Krajowy Fundusz Kapitałowy (KFK).</a:t>
            </a:r>
            <a:r>
              <a:rPr lang="pl-PL" altLang="pl-PL" sz="1400" b="0">
                <a:solidFill>
                  <a:srgbClr val="002060"/>
                </a:solidFill>
              </a:rPr>
              <a:t> </a:t>
            </a:r>
          </a:p>
          <a:p>
            <a:pPr algn="l"/>
            <a:endParaRPr lang="pl-PL" altLang="pl-PL" sz="1400" b="0">
              <a:solidFill>
                <a:srgbClr val="002060"/>
              </a:solidFill>
            </a:endParaRPr>
          </a:p>
          <a:p>
            <a:pPr algn="l"/>
            <a:r>
              <a:rPr lang="pl-PL" altLang="pl-PL" sz="1400">
                <a:solidFill>
                  <a:srgbClr val="002060"/>
                </a:solidFill>
              </a:rPr>
              <a:t>Beneficjent: </a:t>
            </a:r>
            <a:r>
              <a:rPr lang="pl-PL" altLang="pl-PL" sz="1400" b="0">
                <a:solidFill>
                  <a:srgbClr val="002060"/>
                </a:solidFill>
              </a:rPr>
              <a:t>Krajowy Fundusz Kapitałowy (KFK). </a:t>
            </a:r>
          </a:p>
          <a:p>
            <a:pPr algn="l"/>
            <a:endParaRPr lang="pl-PL" altLang="pl-PL" sz="1400">
              <a:solidFill>
                <a:srgbClr val="002060"/>
              </a:solidFill>
            </a:endParaRPr>
          </a:p>
          <a:p>
            <a:pPr algn="l"/>
            <a:r>
              <a:rPr lang="pl-PL" altLang="pl-PL" sz="1400">
                <a:solidFill>
                  <a:srgbClr val="002060"/>
                </a:solidFill>
              </a:rPr>
              <a:t>Grupy docelowe: </a:t>
            </a:r>
            <a:r>
              <a:rPr lang="pl-PL" altLang="pl-PL" sz="1400" b="0">
                <a:solidFill>
                  <a:srgbClr val="002060"/>
                </a:solidFill>
              </a:rPr>
              <a:t>MŚP</a:t>
            </a:r>
          </a:p>
          <a:p>
            <a:pPr algn="l"/>
            <a:endParaRPr lang="pl-PL" altLang="pl-PL" sz="1400" b="0">
              <a:solidFill>
                <a:srgbClr val="002060"/>
              </a:solidFill>
            </a:endParaRPr>
          </a:p>
          <a:p>
            <a:pPr algn="l"/>
            <a:r>
              <a:rPr lang="pl-PL" altLang="pl-PL" sz="1400">
                <a:solidFill>
                  <a:srgbClr val="002060"/>
                </a:solidFill>
              </a:rPr>
              <a:t>Wartość projektu: </a:t>
            </a:r>
            <a:r>
              <a:rPr lang="pl-PL" altLang="pl-PL" sz="1400" b="0">
                <a:solidFill>
                  <a:srgbClr val="002060"/>
                </a:solidFill>
              </a:rPr>
              <a:t>316,6 mln zł (wartość ogółem), w tym wkład UE 268,6 mln zł</a:t>
            </a:r>
          </a:p>
          <a:p>
            <a:pPr algn="l"/>
            <a:endParaRPr lang="pl-PL" altLang="pl-PL" sz="1400" b="0">
              <a:solidFill>
                <a:srgbClr val="002060"/>
              </a:solidFill>
            </a:endParaRPr>
          </a:p>
          <a:p>
            <a:pPr algn="l"/>
            <a:r>
              <a:rPr lang="pl-PL" altLang="pl-PL" sz="1400">
                <a:solidFill>
                  <a:srgbClr val="002060"/>
                </a:solidFill>
              </a:rPr>
              <a:t>Stan realizacji (na 31.10.2013): </a:t>
            </a:r>
          </a:p>
          <a:p>
            <a:pPr algn="l"/>
            <a:r>
              <a:rPr lang="pl-PL" altLang="pl-PL" sz="1400" b="0">
                <a:solidFill>
                  <a:srgbClr val="002060"/>
                </a:solidFill>
              </a:rPr>
              <a:t>Podpisano 10 umów z funduszami podwyższonego ryzyka, a liczba umów inwestycyjnych funduszy z MŚP wyniosła 41. </a:t>
            </a:r>
          </a:p>
          <a:p>
            <a:pPr algn="l"/>
            <a:r>
              <a:rPr lang="pl-PL" altLang="pl-PL" sz="1400" b="0">
                <a:solidFill>
                  <a:srgbClr val="002060"/>
                </a:solidFill>
              </a:rPr>
              <a:t>Fundusze portfelowe KFK dokonały dotychczas wejść kapitałowych na kwotę około 75 mln zł, </a:t>
            </a:r>
          </a:p>
          <a:p>
            <a:pPr algn="l"/>
            <a:r>
              <a:rPr lang="pl-PL" altLang="pl-PL" sz="1400" b="0">
                <a:solidFill>
                  <a:srgbClr val="002060"/>
                </a:solidFill>
              </a:rPr>
              <a:t>z czego innowacyjnym MŚP wypłacono blisko 45 mln zł.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421DE8-DF28-4E06-B9E7-05FF59DF4CD3}" type="slidenum">
              <a:rPr lang="en-US" altLang="pl-PL" smtClean="0"/>
              <a:pPr/>
              <a:t>21</a:t>
            </a:fld>
            <a:endParaRPr lang="en-US" altLang="pl-PL" smtClean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1797050" y="3246438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pl-PL" altLang="pl-PL" b="0" u="sng"/>
          </a:p>
        </p:txBody>
      </p:sp>
      <p:pic>
        <p:nvPicPr>
          <p:cNvPr id="22532" name="Picture 5" descr="NS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11"/>
          <p:cNvSpPr txBox="1">
            <a:spLocks noChangeArrowheads="1"/>
          </p:cNvSpPr>
          <p:nvPr/>
        </p:nvSpPr>
        <p:spPr bwMode="auto">
          <a:xfrm>
            <a:off x="-107950" y="4445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l-PL" altLang="pl-PL" sz="2000">
                <a:solidFill>
                  <a:srgbClr val="0070C0"/>
                </a:solidFill>
                <a:latin typeface="Calibri" pitchFamily="34" charset="0"/>
              </a:rPr>
              <a:t>Stan wdrażania instrumentów finansowych dla MŚP </a:t>
            </a:r>
            <a:br>
              <a:rPr lang="pl-PL" altLang="pl-PL" sz="2000">
                <a:solidFill>
                  <a:srgbClr val="0070C0"/>
                </a:solidFill>
                <a:latin typeface="Calibri" pitchFamily="34" charset="0"/>
              </a:rPr>
            </a:br>
            <a:r>
              <a:rPr lang="pl-PL" altLang="pl-PL" sz="1800">
                <a:solidFill>
                  <a:srgbClr val="0070C0"/>
                </a:solidFill>
                <a:latin typeface="Calibri" pitchFamily="34" charset="0"/>
              </a:rPr>
              <a:t>- PO Innowacyjna Gospodarka</a:t>
            </a:r>
          </a:p>
        </p:txBody>
      </p:sp>
      <p:sp>
        <p:nvSpPr>
          <p:cNvPr id="225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 altLang="pl-PL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 altLang="pl-PL"/>
          </a:p>
        </p:txBody>
      </p:sp>
      <p:sp>
        <p:nvSpPr>
          <p:cNvPr id="22536" name="Prostokąt 10"/>
          <p:cNvSpPr>
            <a:spLocks noChangeArrowheads="1"/>
          </p:cNvSpPr>
          <p:nvPr/>
        </p:nvSpPr>
        <p:spPr bwMode="auto">
          <a:xfrm>
            <a:off x="755650" y="1706563"/>
            <a:ext cx="777716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altLang="pl-PL" sz="1400">
                <a:solidFill>
                  <a:srgbClr val="002060"/>
                </a:solidFill>
              </a:rPr>
              <a:t>Działanie 3.4 </a:t>
            </a:r>
            <a:r>
              <a:rPr lang="pl-PL" altLang="pl-PL" sz="1400" i="1">
                <a:solidFill>
                  <a:srgbClr val="002060"/>
                </a:solidFill>
              </a:rPr>
              <a:t>Utworzenie i dokapitalizowanie Funduszu Pożyczkowego Wspierania Innowacji</a:t>
            </a:r>
          </a:p>
          <a:p>
            <a:pPr algn="l"/>
            <a:endParaRPr lang="pl-PL" altLang="pl-PL" sz="1400">
              <a:solidFill>
                <a:srgbClr val="002060"/>
              </a:solidFill>
            </a:endParaRPr>
          </a:p>
          <a:p>
            <a:pPr algn="l"/>
            <a:endParaRPr lang="pl-PL" altLang="pl-PL" sz="1400">
              <a:solidFill>
                <a:srgbClr val="002060"/>
              </a:solidFill>
            </a:endParaRPr>
          </a:p>
          <a:p>
            <a:pPr algn="l"/>
            <a:r>
              <a:rPr lang="pl-PL" altLang="pl-PL" sz="1400">
                <a:solidFill>
                  <a:srgbClr val="002060"/>
                </a:solidFill>
              </a:rPr>
              <a:t>Tytuł projektu: </a:t>
            </a:r>
            <a:r>
              <a:rPr lang="pl-PL" altLang="pl-PL" sz="1400" b="0" i="1">
                <a:solidFill>
                  <a:srgbClr val="002060"/>
                </a:solidFill>
              </a:rPr>
              <a:t>Utworzenie i dokapitalizowanie Funduszu Pożyczkowego Wspierania Innowacji</a:t>
            </a:r>
          </a:p>
          <a:p>
            <a:pPr algn="l"/>
            <a:endParaRPr lang="pl-PL" altLang="pl-PL" sz="1400" b="0">
              <a:solidFill>
                <a:srgbClr val="002060"/>
              </a:solidFill>
            </a:endParaRPr>
          </a:p>
          <a:p>
            <a:pPr algn="l"/>
            <a:r>
              <a:rPr lang="pl-PL" altLang="pl-PL" sz="1400">
                <a:solidFill>
                  <a:srgbClr val="002060"/>
                </a:solidFill>
              </a:rPr>
              <a:t>Beneficjent: </a:t>
            </a:r>
            <a:r>
              <a:rPr lang="pl-PL" altLang="pl-PL" sz="1400" b="0">
                <a:solidFill>
                  <a:srgbClr val="002060"/>
                </a:solidFill>
              </a:rPr>
              <a:t>Polska Agencja Rozwoju Przedsiębiorczości</a:t>
            </a:r>
          </a:p>
          <a:p>
            <a:pPr algn="l"/>
            <a:endParaRPr lang="pl-PL" altLang="pl-PL" sz="1400">
              <a:solidFill>
                <a:srgbClr val="002060"/>
              </a:solidFill>
            </a:endParaRPr>
          </a:p>
          <a:p>
            <a:pPr algn="l"/>
            <a:r>
              <a:rPr lang="pl-PL" altLang="pl-PL" sz="1400">
                <a:solidFill>
                  <a:srgbClr val="002060"/>
                </a:solidFill>
              </a:rPr>
              <a:t>Grupy docelowe: </a:t>
            </a:r>
            <a:r>
              <a:rPr lang="pl-PL" altLang="pl-PL" sz="1400" b="0">
                <a:solidFill>
                  <a:srgbClr val="002060"/>
                </a:solidFill>
              </a:rPr>
              <a:t>mikroprzedsiębiorstwa i małe przedsiębiorstwa (MMP)</a:t>
            </a:r>
          </a:p>
          <a:p>
            <a:pPr algn="l"/>
            <a:endParaRPr lang="pl-PL" altLang="pl-PL" sz="1400" b="0">
              <a:solidFill>
                <a:srgbClr val="002060"/>
              </a:solidFill>
            </a:endParaRPr>
          </a:p>
          <a:p>
            <a:pPr algn="l"/>
            <a:r>
              <a:rPr lang="pl-PL" altLang="pl-PL" sz="1400">
                <a:solidFill>
                  <a:srgbClr val="002060"/>
                </a:solidFill>
              </a:rPr>
              <a:t>Wartość projektu: </a:t>
            </a:r>
            <a:r>
              <a:rPr lang="pl-PL" altLang="pl-PL" sz="1400" b="0">
                <a:solidFill>
                  <a:srgbClr val="002060"/>
                </a:solidFill>
              </a:rPr>
              <a:t>65,0 mln zł (wartość ogółem), w tym wkład UE 55,25 mln zł</a:t>
            </a:r>
          </a:p>
          <a:p>
            <a:pPr algn="l"/>
            <a:endParaRPr lang="pl-PL" altLang="pl-PL" sz="1400" b="0">
              <a:solidFill>
                <a:srgbClr val="002060"/>
              </a:solidFill>
            </a:endParaRPr>
          </a:p>
          <a:p>
            <a:pPr algn="l"/>
            <a:r>
              <a:rPr lang="pl-PL" altLang="pl-PL" sz="1400">
                <a:solidFill>
                  <a:srgbClr val="002060"/>
                </a:solidFill>
              </a:rPr>
              <a:t>Stan realizacji: </a:t>
            </a:r>
          </a:p>
          <a:p>
            <a:pPr algn="l"/>
            <a:r>
              <a:rPr lang="pl-PL" altLang="pl-PL" sz="1400" b="0">
                <a:solidFill>
                  <a:srgbClr val="002060"/>
                </a:solidFill>
              </a:rPr>
              <a:t>Obecnie trwa ocena projektów złożonych w pierwszym konkursie (złożonych zostało 56 wniosków, w ramach których wartość pożyczek wynosi blisko 90 mln PLN). Przewidywane zakończenie oceny (ostatnie posiedzenie Komitetu Inwestycyjnego) – 20 listopada.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DA5F3E-E33D-4E5F-95A2-FD3CE8C4798E}" type="slidenum">
              <a:rPr lang="en-US" altLang="pl-PL" smtClean="0"/>
              <a:pPr/>
              <a:t>22</a:t>
            </a:fld>
            <a:endParaRPr lang="en-US" altLang="pl-PL" smtClean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1797050" y="3246438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pl-PL" altLang="pl-PL" b="0" u="sng"/>
          </a:p>
        </p:txBody>
      </p:sp>
      <p:pic>
        <p:nvPicPr>
          <p:cNvPr id="23556" name="Picture 5" descr="NS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088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11"/>
          <p:cNvSpPr txBox="1">
            <a:spLocks noChangeArrowheads="1"/>
          </p:cNvSpPr>
          <p:nvPr/>
        </p:nvSpPr>
        <p:spPr bwMode="auto">
          <a:xfrm>
            <a:off x="-107950" y="4445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l-PL" altLang="pl-PL" sz="2000">
                <a:solidFill>
                  <a:srgbClr val="0070C0"/>
                </a:solidFill>
                <a:latin typeface="Calibri" pitchFamily="34" charset="0"/>
              </a:rPr>
              <a:t>Stan wdrażania instrumentów finansowych dla MŚP </a:t>
            </a:r>
            <a:br>
              <a:rPr lang="pl-PL" altLang="pl-PL" sz="2000">
                <a:solidFill>
                  <a:srgbClr val="0070C0"/>
                </a:solidFill>
                <a:latin typeface="Calibri" pitchFamily="34" charset="0"/>
              </a:rPr>
            </a:br>
            <a:r>
              <a:rPr lang="pl-PL" altLang="pl-PL" sz="1800">
                <a:solidFill>
                  <a:srgbClr val="0070C0"/>
                </a:solidFill>
                <a:latin typeface="Calibri" pitchFamily="34" charset="0"/>
              </a:rPr>
              <a:t>- PO Rozwój Polski Wschodniej</a:t>
            </a:r>
          </a:p>
        </p:txBody>
      </p:sp>
      <p:sp>
        <p:nvSpPr>
          <p:cNvPr id="235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 altLang="pl-PL"/>
          </a:p>
        </p:txBody>
      </p:sp>
      <p:sp>
        <p:nvSpPr>
          <p:cNvPr id="235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 altLang="pl-PL"/>
          </a:p>
        </p:txBody>
      </p:sp>
      <p:sp>
        <p:nvSpPr>
          <p:cNvPr id="23560" name="Prostokąt 10"/>
          <p:cNvSpPr>
            <a:spLocks noChangeArrowheads="1"/>
          </p:cNvSpPr>
          <p:nvPr/>
        </p:nvSpPr>
        <p:spPr bwMode="auto">
          <a:xfrm>
            <a:off x="755650" y="1052513"/>
            <a:ext cx="8280400" cy="530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altLang="pl-PL" sz="1400">
                <a:solidFill>
                  <a:srgbClr val="002060"/>
                </a:solidFill>
              </a:rPr>
              <a:t>Działanie 1.2 </a:t>
            </a:r>
            <a:r>
              <a:rPr lang="pl-PL" altLang="pl-PL" sz="1400" i="1">
                <a:solidFill>
                  <a:srgbClr val="002060"/>
                </a:solidFill>
              </a:rPr>
              <a:t>Instrumenty inżynierii finansowej</a:t>
            </a:r>
          </a:p>
          <a:p>
            <a:pPr algn="l"/>
            <a:endParaRPr lang="pl-PL" altLang="pl-PL" sz="1400">
              <a:solidFill>
                <a:srgbClr val="002060"/>
              </a:solidFill>
            </a:endParaRPr>
          </a:p>
          <a:p>
            <a:pPr algn="l"/>
            <a:endParaRPr lang="pl-PL" altLang="pl-PL" sz="1400">
              <a:solidFill>
                <a:srgbClr val="002060"/>
              </a:solidFill>
            </a:endParaRPr>
          </a:p>
          <a:p>
            <a:pPr algn="l"/>
            <a:r>
              <a:rPr lang="pl-PL" altLang="pl-PL" sz="1400">
                <a:solidFill>
                  <a:srgbClr val="002060"/>
                </a:solidFill>
              </a:rPr>
              <a:t>Beneficjent: </a:t>
            </a:r>
            <a:r>
              <a:rPr lang="pl-PL" altLang="pl-PL" sz="1400" b="0">
                <a:solidFill>
                  <a:srgbClr val="002060"/>
                </a:solidFill>
              </a:rPr>
              <a:t>Bank Gospodarstwa Krajowego</a:t>
            </a:r>
          </a:p>
          <a:p>
            <a:pPr algn="l"/>
            <a:endParaRPr lang="pl-PL" altLang="pl-PL" sz="1400">
              <a:solidFill>
                <a:srgbClr val="002060"/>
              </a:solidFill>
            </a:endParaRPr>
          </a:p>
          <a:p>
            <a:pPr algn="l"/>
            <a:r>
              <a:rPr lang="pl-PL" altLang="pl-PL" sz="1400">
                <a:solidFill>
                  <a:srgbClr val="002060"/>
                </a:solidFill>
              </a:rPr>
              <a:t>Grupy docelowe: </a:t>
            </a:r>
            <a:r>
              <a:rPr lang="pl-PL" altLang="pl-PL" sz="1400" b="0">
                <a:solidFill>
                  <a:srgbClr val="002060"/>
                </a:solidFill>
              </a:rPr>
              <a:t>przedsiębiorcy z Polski Wschodniej </a:t>
            </a:r>
          </a:p>
          <a:p>
            <a:pPr algn="l"/>
            <a:endParaRPr lang="pl-PL" altLang="pl-PL" sz="1400" b="0">
              <a:solidFill>
                <a:srgbClr val="002060"/>
              </a:solidFill>
            </a:endParaRPr>
          </a:p>
          <a:p>
            <a:pPr algn="l"/>
            <a:r>
              <a:rPr lang="pl-PL" altLang="pl-PL" sz="1400">
                <a:solidFill>
                  <a:srgbClr val="002060"/>
                </a:solidFill>
              </a:rPr>
              <a:t>Wartość projektu: </a:t>
            </a:r>
            <a:r>
              <a:rPr lang="pl-PL" altLang="pl-PL" sz="1400" b="0">
                <a:solidFill>
                  <a:srgbClr val="002060"/>
                </a:solidFill>
              </a:rPr>
              <a:t>175,6 mln zł (wartość ogółem), w tym wkład UE 149,3 mln zł</a:t>
            </a:r>
          </a:p>
          <a:p>
            <a:pPr algn="l"/>
            <a:r>
              <a:rPr lang="pl-PL" altLang="pl-PL" sz="1400" b="0">
                <a:solidFill>
                  <a:srgbClr val="002060"/>
                </a:solidFill>
              </a:rPr>
              <a:t>10 września 2013 r. zawarto aneks do umowy zwiększający wartość oraz dofinansowanie projektu.</a:t>
            </a:r>
          </a:p>
          <a:p>
            <a:pPr algn="l"/>
            <a:endParaRPr lang="pl-PL" altLang="pl-PL" sz="1400">
              <a:solidFill>
                <a:srgbClr val="002060"/>
              </a:solidFill>
            </a:endParaRPr>
          </a:p>
          <a:p>
            <a:pPr algn="l"/>
            <a:r>
              <a:rPr lang="pl-PL" altLang="pl-PL" sz="1400">
                <a:solidFill>
                  <a:srgbClr val="002060"/>
                </a:solidFill>
              </a:rPr>
              <a:t>Stan realizacji (30.09.2013 r.): </a:t>
            </a:r>
          </a:p>
          <a:p>
            <a:pPr algn="l"/>
            <a:r>
              <a:rPr lang="pl-PL" altLang="pl-PL" sz="1400" b="0">
                <a:solidFill>
                  <a:srgbClr val="002060"/>
                </a:solidFill>
              </a:rPr>
              <a:t>Liczba umów z funduszami poręczeniowymi: 3</a:t>
            </a:r>
          </a:p>
          <a:p>
            <a:pPr algn="l"/>
            <a:r>
              <a:rPr lang="pl-PL" altLang="pl-PL" sz="1400" b="0">
                <a:solidFill>
                  <a:srgbClr val="002060"/>
                </a:solidFill>
              </a:rPr>
              <a:t>Fundusze poręczeniowe zawarły 228 umów poręczenia na kwotę poręczenia 34,4 mln zł. </a:t>
            </a:r>
            <a:br>
              <a:rPr lang="pl-PL" altLang="pl-PL" sz="1400" b="0">
                <a:solidFill>
                  <a:srgbClr val="002060"/>
                </a:solidFill>
              </a:rPr>
            </a:br>
            <a:r>
              <a:rPr lang="pl-PL" altLang="pl-PL" sz="1400" b="0">
                <a:solidFill>
                  <a:srgbClr val="002060"/>
                </a:solidFill>
              </a:rPr>
              <a:t>Na podstawie ww. umów poręczenia przyznano kredyt/pożyczki o łącznej wartości 57,2 mln zł, </a:t>
            </a:r>
          </a:p>
          <a:p>
            <a:pPr algn="l"/>
            <a:r>
              <a:rPr lang="pl-PL" altLang="pl-PL" sz="1400" b="0">
                <a:solidFill>
                  <a:srgbClr val="002060"/>
                </a:solidFill>
              </a:rPr>
              <a:t>z czego 144 pożyczki o wartości 26,2 mln zł mikroprzedsiębiorcom, 77 pożyczek o wartości 27,7 mln zł małym przedsiębiorcom oraz 7 pożyczek o wartości 3,3 mln zł średnim przedsiębiorcom. </a:t>
            </a:r>
          </a:p>
          <a:p>
            <a:pPr algn="l" eaLnBrk="0" hangingPunct="0">
              <a:spcBef>
                <a:spcPct val="20000"/>
              </a:spcBef>
            </a:pPr>
            <a:r>
              <a:rPr lang="pl-PL" altLang="pl-PL" sz="1400" b="0">
                <a:solidFill>
                  <a:srgbClr val="002060"/>
                </a:solidFill>
              </a:rPr>
              <a:t>Liczba umów z funduszami pożyczkowymi:12</a:t>
            </a:r>
          </a:p>
          <a:p>
            <a:pPr algn="l"/>
            <a:r>
              <a:rPr lang="pl-PL" altLang="pl-PL" sz="1400" b="0">
                <a:solidFill>
                  <a:srgbClr val="002060"/>
                </a:solidFill>
              </a:rPr>
              <a:t>Fundusze pożyczkowe zawarły 892 umowy o udzielenie pożyczki na kwotę 62,6 mln zł, z czego udzielono 827 pożyczek o wartości 53 mln zł mikroprzedsiębiorcom, 54 pożyczki o wartości 7,9 mln zł małym przedsiębiorcom oraz 11 pożyczek o wartości 1,7 mln zł średnim przedsiębiorcom. </a:t>
            </a:r>
          </a:p>
          <a:p>
            <a:pPr algn="l"/>
            <a:endParaRPr lang="pl-PL" altLang="pl-PL" sz="1400" b="0">
              <a:solidFill>
                <a:srgbClr val="002060"/>
              </a:solidFill>
            </a:endParaRPr>
          </a:p>
          <a:p>
            <a:pPr algn="l"/>
            <a:r>
              <a:rPr lang="pl-PL" altLang="pl-PL" sz="1400" b="0">
                <a:solidFill>
                  <a:srgbClr val="002060"/>
                </a:solidFill>
              </a:rPr>
              <a:t>Na IV kw 2013 r. planowane jest ogłoszenie naboru pośredników finansowych </a:t>
            </a:r>
            <a:br>
              <a:rPr lang="pl-PL" altLang="pl-PL" sz="1400" b="0">
                <a:solidFill>
                  <a:srgbClr val="002060"/>
                </a:solidFill>
              </a:rPr>
            </a:br>
            <a:r>
              <a:rPr lang="pl-PL" altLang="pl-PL" sz="1400" b="0">
                <a:solidFill>
                  <a:srgbClr val="002060"/>
                </a:solidFill>
              </a:rPr>
              <a:t>oferujących pożyczki i poręczenia dla MSP z Polski Wschodniej. </a:t>
            </a:r>
          </a:p>
          <a:p>
            <a:pPr algn="l"/>
            <a:endParaRPr lang="pl-PL" altLang="pl-PL" sz="1400" b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4BFB4D-84B1-408F-A2F4-2F95BA762BB6}" type="slidenum">
              <a:rPr lang="en-US" altLang="pl-PL" smtClean="0"/>
              <a:pPr/>
              <a:t>23</a:t>
            </a:fld>
            <a:endParaRPr lang="en-US" altLang="pl-PL" smtClean="0"/>
          </a:p>
        </p:txBody>
      </p:sp>
      <p:pic>
        <p:nvPicPr>
          <p:cNvPr id="24579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2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989138"/>
            <a:ext cx="9144000" cy="3816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pl-PL" altLang="pl-PL" sz="36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l-PL" altLang="pl-PL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Dziękuję za uwagę</a:t>
            </a:r>
          </a:p>
          <a:p>
            <a:pPr eaLnBrk="1" hangingPunct="1">
              <a:lnSpc>
                <a:spcPct val="90000"/>
              </a:lnSpc>
              <a:defRPr/>
            </a:pPr>
            <a:endParaRPr lang="pl-PL" altLang="pl-PL" sz="36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pl-PL" altLang="pl-PL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pl-PL" altLang="pl-PL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pl-PL" altLang="pl-PL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pl-PL" altLang="pl-PL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pl-PL" altLang="pl-PL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l-PL" altLang="pl-PL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Departament Koordynacji Wdrażania Funduszy Unii Europejskiej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altLang="pl-PL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Ministerstwo Rozwoju Regionalnego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altLang="pl-PL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ul. Wspólna 2/4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altLang="pl-PL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00-926 Warszawa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pl-PL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81F100-F976-49A4-87A2-E655A56E79CE}" type="slidenum">
              <a:rPr lang="en-US" altLang="pl-PL" smtClean="0"/>
              <a:pPr/>
              <a:t>3</a:t>
            </a:fld>
            <a:endParaRPr lang="en-US" altLang="pl-PL" smtClean="0"/>
          </a:p>
        </p:txBody>
      </p:sp>
      <p:pic>
        <p:nvPicPr>
          <p:cNvPr id="4099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53281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l-PL" altLang="pl-PL" sz="2000">
                <a:solidFill>
                  <a:srgbClr val="0070C0"/>
                </a:solidFill>
                <a:latin typeface="Calibri" pitchFamily="34" charset="0"/>
              </a:rPr>
              <a:t>Cele horyzontalne NSRO 2007-2013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1476375" y="1700213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pl-PL" altLang="pl-PL" sz="1600" b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102" name="Picture 5" descr="NS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10287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84213" y="1700213"/>
            <a:ext cx="7704137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altLang="pl-PL" sz="1600" i="1">
                <a:solidFill>
                  <a:srgbClr val="000000"/>
                </a:solidFill>
                <a:latin typeface="Calibri" pitchFamily="34" charset="0"/>
              </a:rPr>
              <a:t>Cel 4 NSRO jest osiągany zwłaszcza poprzez: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pl-PL" altLang="pl-PL" sz="1600" b="0" i="1">
                <a:solidFill>
                  <a:srgbClr val="000000"/>
                </a:solidFill>
                <a:latin typeface="Calibri" pitchFamily="34" charset="0"/>
              </a:rPr>
              <a:t> wspieranie działalności wytwórczej przynoszącej wysoką wartość dodaną, 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pl-PL" altLang="pl-PL" sz="1600" b="0" i="1">
                <a:solidFill>
                  <a:srgbClr val="000000"/>
                </a:solidFill>
                <a:latin typeface="Calibri" pitchFamily="34" charset="0"/>
              </a:rPr>
              <a:t> rozwój sektora usług, 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pl-PL" altLang="pl-PL" sz="1600" b="0" i="1">
                <a:solidFill>
                  <a:srgbClr val="000000"/>
                </a:solidFill>
                <a:latin typeface="Calibri" pitchFamily="34" charset="0"/>
              </a:rPr>
              <a:t> poprawę otoczenia funkcjonowania przedsiębiorstw i ich dostępu do zewnętrznego finansowania, 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pl-PL" altLang="pl-PL" sz="1600" b="0" i="1">
                <a:solidFill>
                  <a:srgbClr val="000000"/>
                </a:solidFill>
                <a:latin typeface="Calibri" pitchFamily="34" charset="0"/>
              </a:rPr>
              <a:t> rozwój społeczeństwa informacyjnego,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pl-PL" altLang="pl-PL" sz="1600" b="0" i="1">
                <a:solidFill>
                  <a:srgbClr val="000000"/>
                </a:solidFill>
                <a:latin typeface="Calibri" pitchFamily="34" charset="0"/>
              </a:rPr>
              <a:t> zwiększenie inwestycji w badania i rozwój i tworzenie rozwiązań innowacyjnych. </a:t>
            </a:r>
          </a:p>
          <a:p>
            <a:pPr algn="l">
              <a:spcBef>
                <a:spcPct val="50000"/>
              </a:spcBef>
            </a:pPr>
            <a:endParaRPr lang="pl-PL" altLang="pl-PL" sz="1600" i="1">
              <a:solidFill>
                <a:srgbClr val="000000"/>
              </a:solidFill>
              <a:latin typeface="Calibri" pitchFamily="34" charset="0"/>
            </a:endParaRPr>
          </a:p>
          <a:p>
            <a:pPr algn="l">
              <a:spcBef>
                <a:spcPct val="50000"/>
              </a:spcBef>
            </a:pPr>
            <a:endParaRPr lang="pl-PL" altLang="pl-PL" sz="1400" b="0" i="1">
              <a:solidFill>
                <a:srgbClr val="000000"/>
              </a:solidFill>
              <a:latin typeface="Calibri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pl-PL" altLang="pl-PL" sz="1400" b="0" i="1">
                <a:solidFill>
                  <a:srgbClr val="000000"/>
                </a:solidFill>
                <a:latin typeface="Calibri" pitchFamily="34" charset="0"/>
              </a:rPr>
              <a:t>Na działania, które sprzyjają osiągnięciu celu horyzontalnego 4 w ramach kategorii interwencji </a:t>
            </a:r>
            <a:br>
              <a:rPr lang="pl-PL" altLang="pl-PL" sz="1400" b="0" i="1">
                <a:solidFill>
                  <a:srgbClr val="000000"/>
                </a:solidFill>
                <a:latin typeface="Calibri" pitchFamily="34" charset="0"/>
              </a:rPr>
            </a:br>
            <a:r>
              <a:rPr lang="pl-PL" altLang="pl-PL" sz="1400" b="0" i="1">
                <a:solidFill>
                  <a:srgbClr val="000000"/>
                </a:solidFill>
                <a:latin typeface="Calibri" pitchFamily="34" charset="0"/>
              </a:rPr>
              <a:t>01-15 przewidziano kwotę 15,24 mld EUR (wkład UE), przy czym przedsiębiorcy mogą realizować projekty także poza ww. obszarami wsparcia.</a:t>
            </a:r>
          </a:p>
          <a:p>
            <a:pPr algn="l">
              <a:spcBef>
                <a:spcPct val="50000"/>
              </a:spcBef>
            </a:pPr>
            <a:endParaRPr lang="pl-PL" altLang="pl-PL" sz="1400" b="0" i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6B90A7-4BFF-4018-92C4-FFA0347257C9}" type="slidenum">
              <a:rPr lang="en-US" altLang="pl-PL" smtClean="0"/>
              <a:pPr/>
              <a:t>4</a:t>
            </a:fld>
            <a:endParaRPr lang="en-US" altLang="pl-PL" smtClean="0"/>
          </a:p>
        </p:txBody>
      </p:sp>
      <p:pic>
        <p:nvPicPr>
          <p:cNvPr id="5123" name="Picture 2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53281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l-PL" altLang="pl-PL" sz="2000">
                <a:solidFill>
                  <a:srgbClr val="0070C0"/>
                </a:solidFill>
                <a:latin typeface="Calibri" pitchFamily="34" charset="0"/>
              </a:rPr>
              <a:t>Cele horyzontalne NSRO 2007-2013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1476375" y="1700213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pl-PL" altLang="pl-PL" sz="1600" b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126" name="Picture 5" descr="NS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3"/>
            <a:ext cx="10287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724"/>
          <p:cNvSpPr txBox="1">
            <a:spLocks noChangeArrowheads="1"/>
          </p:cNvSpPr>
          <p:nvPr/>
        </p:nvSpPr>
        <p:spPr bwMode="auto">
          <a:xfrm>
            <a:off x="1042988" y="620713"/>
            <a:ext cx="7200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altLang="pl-PL" sz="1600" b="0" i="1">
                <a:solidFill>
                  <a:srgbClr val="000000"/>
                </a:solidFill>
                <a:latin typeface="Calibri" pitchFamily="34" charset="0"/>
              </a:rPr>
              <a:t>Postępy w realizacji 4 celu horyzontalnego NSRO monitorowane są w trybie rocznym poprzez system 10 podstawowych wskaźników statystyki publicznej.</a:t>
            </a:r>
          </a:p>
        </p:txBody>
      </p:sp>
      <p:graphicFrame>
        <p:nvGraphicFramePr>
          <p:cNvPr id="5128" name="Object 1457"/>
          <p:cNvGraphicFramePr>
            <a:graphicFrameLocks noChangeAspect="1"/>
          </p:cNvGraphicFramePr>
          <p:nvPr/>
        </p:nvGraphicFramePr>
        <p:xfrm>
          <a:off x="1476375" y="1200150"/>
          <a:ext cx="6372225" cy="4819650"/>
        </p:xfrm>
        <a:graphic>
          <a:graphicData uri="http://schemas.openxmlformats.org/presentationml/2006/ole">
            <p:oleObj spid="_x0000_s5128" name="Document" r:id="rId5" imgW="6233619" imgH="4722603" progId="Word.Document.8">
              <p:embed/>
            </p:oleObj>
          </a:graphicData>
        </a:graphic>
      </p:graphicFrame>
      <p:sp>
        <p:nvSpPr>
          <p:cNvPr id="5129" name="Text Box 1458"/>
          <p:cNvSpPr txBox="1">
            <a:spLocks noChangeArrowheads="1"/>
          </p:cNvSpPr>
          <p:nvPr/>
        </p:nvSpPr>
        <p:spPr bwMode="auto">
          <a:xfrm>
            <a:off x="1547813" y="5815013"/>
            <a:ext cx="58324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altLang="pl-PL" sz="1000" b="0" i="1">
                <a:solidFill>
                  <a:srgbClr val="000000"/>
                </a:solidFill>
                <a:latin typeface="Calibri" pitchFamily="34" charset="0"/>
              </a:rPr>
              <a:t>Źródło: Eurostat, GUS.</a:t>
            </a:r>
          </a:p>
          <a:p>
            <a:pPr algn="l">
              <a:spcBef>
                <a:spcPct val="50000"/>
              </a:spcBef>
            </a:pPr>
            <a:r>
              <a:rPr lang="pl-PL" altLang="pl-PL" sz="1000" b="0" i="1">
                <a:solidFill>
                  <a:srgbClr val="000000"/>
                </a:solidFill>
                <a:latin typeface="Calibri" pitchFamily="34" charset="0"/>
              </a:rPr>
              <a:t>	* Wg PKD 2004 Sekcje: „Handel i naprawy", „Hotele i restauracje", „Transport, gospodarka 	magazynowa i łączność”, „Pośrednictwo finansowe”, „Obsługa nieruchomości i firm”</a:t>
            </a:r>
          </a:p>
          <a:p>
            <a:pPr algn="l">
              <a:spcBef>
                <a:spcPct val="50000"/>
              </a:spcBef>
            </a:pPr>
            <a:r>
              <a:rPr lang="pl-PL" altLang="pl-PL" sz="1000" b="0" i="1">
                <a:solidFill>
                  <a:srgbClr val="000000"/>
                </a:solidFill>
                <a:latin typeface="Calibri" pitchFamily="34" charset="0"/>
              </a:rPr>
              <a:t>	(.) – brak danych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C4ED04-1933-4F78-B24D-7C000490D0DE}" type="slidenum">
              <a:rPr lang="en-US" altLang="pl-PL" smtClean="0"/>
              <a:pPr/>
              <a:t>5</a:t>
            </a:fld>
            <a:endParaRPr lang="en-US" altLang="pl-PL" smtClean="0"/>
          </a:p>
        </p:txBody>
      </p:sp>
      <p:pic>
        <p:nvPicPr>
          <p:cNvPr id="6147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395288" y="146050"/>
            <a:ext cx="8532812" cy="677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l-PL" altLang="pl-PL" sz="2000">
                <a:solidFill>
                  <a:srgbClr val="0070C0"/>
                </a:solidFill>
                <a:latin typeface="Calibri" pitchFamily="34" charset="0"/>
              </a:rPr>
              <a:t>Wsparcie przedsiębiorstw w NSRO 2007-2013</a:t>
            </a:r>
            <a:br>
              <a:rPr lang="pl-PL" altLang="pl-PL" sz="2000">
                <a:solidFill>
                  <a:srgbClr val="0070C0"/>
                </a:solidFill>
                <a:latin typeface="Calibri" pitchFamily="34" charset="0"/>
              </a:rPr>
            </a:br>
            <a:r>
              <a:rPr lang="pl-PL" altLang="pl-PL" sz="1800">
                <a:solidFill>
                  <a:srgbClr val="0070C0"/>
                </a:solidFill>
                <a:latin typeface="Calibri" pitchFamily="34" charset="0"/>
              </a:rPr>
              <a:t>krajowe programy operacyjne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476375" y="1700213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pl-PL" altLang="pl-PL" sz="1600" b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150" name="Picture 5" descr="NS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10287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900113" y="5445125"/>
            <a:ext cx="691197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altLang="pl-PL" sz="1000" b="0">
                <a:solidFill>
                  <a:srgbClr val="002060"/>
                </a:solidFill>
                <a:latin typeface="Calibri" pitchFamily="34" charset="0"/>
              </a:rPr>
              <a:t>* Powyższa lista instrumentów nie jest zamknięta. </a:t>
            </a:r>
            <a:br>
              <a:rPr lang="pl-PL" altLang="pl-PL" sz="1000" b="0">
                <a:solidFill>
                  <a:srgbClr val="002060"/>
                </a:solidFill>
                <a:latin typeface="Calibri" pitchFamily="34" charset="0"/>
              </a:rPr>
            </a:br>
            <a:r>
              <a:rPr lang="pl-PL" altLang="pl-PL" sz="1000" b="0">
                <a:solidFill>
                  <a:srgbClr val="002060"/>
                </a:solidFill>
                <a:latin typeface="Calibri" pitchFamily="34" charset="0"/>
              </a:rPr>
              <a:t>Zestawienie obejmuje instrumenty wsparcia bezpośredniego, jaki i oferowane poprzez IOB (w tym instrumenty finansowe).</a:t>
            </a:r>
            <a:br>
              <a:rPr lang="pl-PL" altLang="pl-PL" sz="1000" b="0">
                <a:solidFill>
                  <a:srgbClr val="002060"/>
                </a:solidFill>
                <a:latin typeface="Calibri" pitchFamily="34" charset="0"/>
              </a:rPr>
            </a:br>
            <a:r>
              <a:rPr lang="pl-PL" altLang="pl-PL" sz="1000" b="0">
                <a:solidFill>
                  <a:srgbClr val="002060"/>
                </a:solidFill>
                <a:latin typeface="Calibri" pitchFamily="34" charset="0"/>
              </a:rPr>
              <a:t>W niektórych działaniach przedsiębiorcy ubiegają się o wsparcie obok innych grup beneficjentów.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787400" y="1628775"/>
          <a:ext cx="7642225" cy="3671886"/>
        </p:xfrm>
        <a:graphic>
          <a:graphicData uri="http://schemas.openxmlformats.org/drawingml/2006/table">
            <a:tbl>
              <a:tblPr/>
              <a:tblGrid>
                <a:gridCol w="1306323"/>
                <a:gridCol w="5327918"/>
                <a:gridCol w="1007984"/>
              </a:tblGrid>
              <a:tr h="351654"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Krajowy Program Operacyjny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Osie priorytetowe wspierające przedsiębiorstwa </a:t>
                      </a:r>
                      <a:b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(wsparcie bezpośrednie i pośrednie)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Alokacja </a:t>
                      </a:r>
                      <a:b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(mln euro)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 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IŚ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Przedsięwzięcia dostosowujące przedsiębiorstwa do wymogów ochrony środowiska (działania: 4.1-4.6)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54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 IŚ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Infrastruktura energetyczna przyjazna środowisku i efektywność energetyczna (działania: 9.1, 9.2, 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9.4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9.5, 9.6)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618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 IŚ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Bezpieczeństwo energetyczne w tym dywersyfikacja źródeł energii (działania: 10.1-10.3)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974,3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2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 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Badania i rozwój nowoczesnych technologii (działanie 1.4)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489,8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2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 IG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Kapitał dla innowacji (działania: 3.1-3.3, pilotaż)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314,5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2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 IG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Inwestycje w innowacyjne przedsięwzięcia (działania: 4.1-4.6)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3 132,5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2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 IG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Dyfuzja innowacji (działanie 5.1-5.4)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378,1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2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 IG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Polska gospodarka na rynku międzynarodowym (działania: 6.1, 6.4, 6.5)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2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 IG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Społeczeństwo informacyjne - zwiększanie innowacyjności gospodarki (działania: 8.1, 8.2, 8.4)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54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 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KL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Rozwój zasobów ludzkich i potencjału adaptacyjnego przedsiębiorstw oraz poprawa stanu zdrowia osób pracujących (działanie 2.1)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2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 KL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Szkolnictwo wyższe i nauka (działanie 4.2)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2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 KL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Rynek pracy otwarty dla wszystkich (działanie 6.2)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2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 KL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Regionalne kadry gospodarki (działania: 8.1, 8.2)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1 378,3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618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 RPW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Nowoczesna gospodarka (działanie: 1.2, 1.3)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478,9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618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 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RPW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 Wojewódzkie ośrodki wzrostu (działanie 3.2)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27"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10 197,2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9A0975-4F34-4A17-BEBF-63FE3BD4C2E5}" type="slidenum">
              <a:rPr lang="en-US" altLang="pl-PL" smtClean="0"/>
              <a:pPr/>
              <a:t>6</a:t>
            </a:fld>
            <a:endParaRPr lang="en-US" altLang="pl-PL" smtClean="0"/>
          </a:p>
        </p:txBody>
      </p:sp>
      <p:pic>
        <p:nvPicPr>
          <p:cNvPr id="7171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476375" y="1700213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pl-PL" altLang="pl-PL" sz="1600" b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173" name="Picture 5" descr="NS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10287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747"/>
          <p:cNvSpPr txBox="1">
            <a:spLocks noChangeArrowheads="1"/>
          </p:cNvSpPr>
          <p:nvPr/>
        </p:nvSpPr>
        <p:spPr bwMode="auto">
          <a:xfrm>
            <a:off x="1476375" y="5975350"/>
            <a:ext cx="69119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altLang="pl-PL" sz="1000" b="0">
                <a:solidFill>
                  <a:srgbClr val="002060"/>
                </a:solidFill>
                <a:latin typeface="Calibri" pitchFamily="34" charset="0"/>
              </a:rPr>
              <a:t>* Powyższa lista instrumentów nie jest zamknięta; przedsięwzięcia w zakresie ochrony środowiska, energetyki, turystyki, współpracy międzynarodowej, społeczeństwa informacyjnego mogą być realizowane poza ww. osiami priorytetowymi.</a:t>
            </a:r>
          </a:p>
        </p:txBody>
      </p:sp>
      <p:sp>
        <p:nvSpPr>
          <p:cNvPr id="7175" name="Text Box 748"/>
          <p:cNvSpPr txBox="1">
            <a:spLocks noChangeArrowheads="1"/>
          </p:cNvSpPr>
          <p:nvPr/>
        </p:nvSpPr>
        <p:spPr bwMode="auto">
          <a:xfrm>
            <a:off x="611188" y="87313"/>
            <a:ext cx="8532812" cy="677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l-PL" altLang="pl-PL" sz="2000">
                <a:solidFill>
                  <a:srgbClr val="0070C0"/>
                </a:solidFill>
                <a:latin typeface="Calibri" pitchFamily="34" charset="0"/>
              </a:rPr>
              <a:t>Wsparcie przedsiębiorstw w NSRO 2007-2013</a:t>
            </a:r>
            <a:br>
              <a:rPr lang="pl-PL" altLang="pl-PL" sz="2000">
                <a:solidFill>
                  <a:srgbClr val="0070C0"/>
                </a:solidFill>
                <a:latin typeface="Calibri" pitchFamily="34" charset="0"/>
              </a:rPr>
            </a:br>
            <a:r>
              <a:rPr lang="pl-PL" altLang="pl-PL" sz="1800">
                <a:solidFill>
                  <a:srgbClr val="0070C0"/>
                </a:solidFill>
                <a:latin typeface="Calibri" pitchFamily="34" charset="0"/>
              </a:rPr>
              <a:t>regionalne programy operacyjne</a:t>
            </a:r>
          </a:p>
        </p:txBody>
      </p:sp>
      <p:pic>
        <p:nvPicPr>
          <p:cNvPr id="7176" name="Picture 7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908050"/>
            <a:ext cx="6761163" cy="5056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15076F-8FA2-4AF6-8D2F-C3810CF11A5F}" type="slidenum">
              <a:rPr lang="en-US" altLang="pl-PL" smtClean="0"/>
              <a:pPr/>
              <a:t>7</a:t>
            </a:fld>
            <a:endParaRPr lang="en-US" altLang="pl-PL" smtClean="0"/>
          </a:p>
        </p:txBody>
      </p:sp>
      <p:pic>
        <p:nvPicPr>
          <p:cNvPr id="8195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-107950" y="74613"/>
            <a:ext cx="9144000" cy="677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l-PL" altLang="pl-PL" sz="2000">
                <a:solidFill>
                  <a:srgbClr val="0070C0"/>
                </a:solidFill>
                <a:latin typeface="Calibri" pitchFamily="34" charset="0"/>
              </a:rPr>
              <a:t>Stan realizacji NSRO 2007-2013 </a:t>
            </a:r>
            <a:br>
              <a:rPr lang="pl-PL" altLang="pl-PL" sz="2000">
                <a:solidFill>
                  <a:srgbClr val="0070C0"/>
                </a:solidFill>
                <a:latin typeface="Calibri" pitchFamily="34" charset="0"/>
              </a:rPr>
            </a:br>
            <a:r>
              <a:rPr lang="pl-PL" altLang="pl-PL" sz="1800">
                <a:solidFill>
                  <a:srgbClr val="0070C0"/>
                </a:solidFill>
                <a:latin typeface="Calibri" pitchFamily="34" charset="0"/>
              </a:rPr>
              <a:t>31 października 2013 r. 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028700" y="1412875"/>
            <a:ext cx="766127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pl-PL" altLang="pl-PL" sz="1800" b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pl-PL" altLang="pl-PL" sz="1800" u="sng">
                <a:solidFill>
                  <a:srgbClr val="000000"/>
                </a:solidFill>
                <a:latin typeface="Calibri" pitchFamily="34" charset="0"/>
              </a:rPr>
              <a:t>Wnioski po ocenie formalnej:</a:t>
            </a:r>
          </a:p>
          <a:p>
            <a:pPr algn="l">
              <a:spcBef>
                <a:spcPct val="50000"/>
              </a:spcBef>
            </a:pPr>
            <a:r>
              <a:rPr lang="pl-PL" altLang="pl-PL" sz="1800" b="0">
                <a:solidFill>
                  <a:srgbClr val="000000"/>
                </a:solidFill>
                <a:latin typeface="Calibri" pitchFamily="34" charset="0"/>
              </a:rPr>
              <a:t>281,6 tys. wniosków na całkowitą kwotę dofinansowania (środki UE i krajowe) wynoszącą 575,6 mld zł </a:t>
            </a:r>
            <a:br>
              <a:rPr lang="pl-PL" altLang="pl-PL" sz="1800" b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altLang="pl-PL" sz="1600" b="0" i="1">
                <a:solidFill>
                  <a:srgbClr val="000000"/>
                </a:solidFill>
                <a:latin typeface="Calibri" pitchFamily="34" charset="0"/>
              </a:rPr>
              <a:t>Przedsiębiorcy: 144,5 tys. wniosków na kwotę dofinansowania 219,5 mld zł</a:t>
            </a:r>
            <a:br>
              <a:rPr lang="pl-PL" altLang="pl-PL" sz="1600" b="0" i="1">
                <a:solidFill>
                  <a:srgbClr val="000000"/>
                </a:solidFill>
                <a:latin typeface="Calibri" pitchFamily="34" charset="0"/>
              </a:rPr>
            </a:br>
            <a:r>
              <a:rPr lang="pl-PL" altLang="pl-PL" sz="1600" b="0" i="1">
                <a:solidFill>
                  <a:srgbClr val="000000"/>
                </a:solidFill>
                <a:latin typeface="Calibri" pitchFamily="34" charset="0"/>
              </a:rPr>
              <a:t>MŚP: 135,9 tys. wniosków na kwotę dofinansowania 138,9 mld zł</a:t>
            </a:r>
          </a:p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pl-PL" altLang="pl-PL" sz="1800" b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pl-PL" altLang="pl-PL" sz="1800" u="sng">
                <a:solidFill>
                  <a:srgbClr val="000000"/>
                </a:solidFill>
                <a:latin typeface="Calibri" pitchFamily="34" charset="0"/>
              </a:rPr>
              <a:t>Umowy o dofinansowanie:</a:t>
            </a:r>
          </a:p>
          <a:p>
            <a:pPr algn="l">
              <a:spcBef>
                <a:spcPct val="50000"/>
              </a:spcBef>
            </a:pPr>
            <a:r>
              <a:rPr lang="pl-PL" altLang="pl-PL" sz="1800" b="0">
                <a:solidFill>
                  <a:srgbClr val="000000"/>
                </a:solidFill>
                <a:latin typeface="Calibri" pitchFamily="34" charset="0"/>
              </a:rPr>
              <a:t>90,7 tys. umów o dofinansowanie o wartości wydatków kwalifikowalnych </a:t>
            </a:r>
            <a:br>
              <a:rPr lang="pl-PL" altLang="pl-PL" sz="1800" b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altLang="pl-PL" sz="1800" b="0">
                <a:solidFill>
                  <a:srgbClr val="000000"/>
                </a:solidFill>
                <a:latin typeface="Calibri" pitchFamily="34" charset="0"/>
              </a:rPr>
              <a:t>374,5 mld zł (w tym w części UE 258,5 mld zł; 89,7% alokacji) </a:t>
            </a:r>
            <a:br>
              <a:rPr lang="pl-PL" altLang="pl-PL" sz="1800" b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altLang="pl-PL" sz="1600" b="0" i="1">
                <a:solidFill>
                  <a:srgbClr val="000000"/>
                </a:solidFill>
                <a:latin typeface="Calibri" pitchFamily="34" charset="0"/>
              </a:rPr>
              <a:t>Przedsiębiorcy: 43,3 tys. umów na kwotę dofinansowania UE 79,8 mld zł</a:t>
            </a:r>
            <a:br>
              <a:rPr lang="pl-PL" altLang="pl-PL" sz="1600" b="0" i="1">
                <a:solidFill>
                  <a:srgbClr val="000000"/>
                </a:solidFill>
                <a:latin typeface="Calibri" pitchFamily="34" charset="0"/>
              </a:rPr>
            </a:br>
            <a:r>
              <a:rPr lang="pl-PL" altLang="pl-PL" sz="1600" b="0" i="1">
                <a:solidFill>
                  <a:srgbClr val="000000"/>
                </a:solidFill>
                <a:latin typeface="Calibri" pitchFamily="34" charset="0"/>
              </a:rPr>
              <a:t>MŚP: 40,2 tys. umów na kwotę dofinansowania UE 35,8 mld zł</a:t>
            </a:r>
          </a:p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pl-PL" altLang="pl-PL" sz="1800" u="sng">
                <a:solidFill>
                  <a:srgbClr val="000000"/>
                </a:solidFill>
                <a:latin typeface="Calibri" pitchFamily="34" charset="0"/>
              </a:rPr>
              <a:t> Wnioski o płatność:</a:t>
            </a:r>
          </a:p>
          <a:p>
            <a:pPr algn="l">
              <a:spcBef>
                <a:spcPct val="50000"/>
              </a:spcBef>
            </a:pPr>
            <a:r>
              <a:rPr lang="pl-PL" altLang="pl-PL" sz="1800" b="0">
                <a:solidFill>
                  <a:srgbClr val="000000"/>
                </a:solidFill>
                <a:latin typeface="Calibri" pitchFamily="34" charset="0"/>
              </a:rPr>
              <a:t>239,2 mld zł - wydatki uznane za kwalifikowalne </a:t>
            </a:r>
            <a:br>
              <a:rPr lang="pl-PL" altLang="pl-PL" sz="1800" b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altLang="pl-PL" sz="1600" b="0" i="1">
                <a:solidFill>
                  <a:srgbClr val="000000"/>
                </a:solidFill>
                <a:latin typeface="Calibri" pitchFamily="34" charset="0"/>
              </a:rPr>
              <a:t>Przedsiębiorcy: 75,9 mld zł; MŚP: 37,8 mld zł</a:t>
            </a:r>
          </a:p>
          <a:p>
            <a:pPr algn="l">
              <a:spcBef>
                <a:spcPct val="50000"/>
              </a:spcBef>
            </a:pPr>
            <a:r>
              <a:rPr lang="pl-PL" altLang="pl-PL" sz="1800" b="0">
                <a:solidFill>
                  <a:srgbClr val="000000"/>
                </a:solidFill>
                <a:latin typeface="Calibri" pitchFamily="34" charset="0"/>
              </a:rPr>
              <a:t>169,8  mld zł - dofinansowanie UE w złożonych wnioskach o płatność </a:t>
            </a:r>
            <a:br>
              <a:rPr lang="pl-PL" altLang="pl-PL" sz="1800" b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altLang="pl-PL" sz="1600" b="0" i="1">
                <a:solidFill>
                  <a:srgbClr val="000000"/>
                </a:solidFill>
                <a:latin typeface="Calibri" pitchFamily="34" charset="0"/>
              </a:rPr>
              <a:t>Przedsiębiorcy: 41,2 mld zł; MŚP: 21 mld zł</a:t>
            </a:r>
          </a:p>
        </p:txBody>
      </p:sp>
      <p:pic>
        <p:nvPicPr>
          <p:cNvPr id="8198" name="Picture 7" descr="NS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3"/>
            <a:ext cx="10287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F1E2B3-9A58-4FDB-BAB1-163133C2DA84}" type="slidenum">
              <a:rPr lang="en-US" altLang="pl-PL" smtClean="0"/>
              <a:pPr/>
              <a:t>8</a:t>
            </a:fld>
            <a:endParaRPr lang="en-US" altLang="pl-PL" smtClean="0"/>
          </a:p>
        </p:txBody>
      </p:sp>
      <p:sp>
        <p:nvSpPr>
          <p:cNvPr id="9219" name="Symbol zastępczy numeru slajdu 5"/>
          <p:cNvSpPr txBox="1">
            <a:spLocks noGrp="1"/>
          </p:cNvSpPr>
          <p:nvPr/>
        </p:nvSpPr>
        <p:spPr bwMode="auto">
          <a:xfrm>
            <a:off x="8101013" y="6434138"/>
            <a:ext cx="5492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D0BFACC-02F2-43AD-9915-0EF887C5F0F9}" type="slidenum">
              <a:rPr lang="en-US" altLang="pl-PL" sz="1200" b="0">
                <a:solidFill>
                  <a:srgbClr val="000000"/>
                </a:solidFill>
                <a:cs typeface="Arial" charset="0"/>
              </a:rPr>
              <a:pPr algn="r"/>
              <a:t>8</a:t>
            </a:fld>
            <a:endParaRPr lang="en-US" altLang="pl-PL" sz="1200" b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220" name="Picture 6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179388" y="146050"/>
            <a:ext cx="878522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l-PL" altLang="pl-PL" sz="2000">
                <a:solidFill>
                  <a:srgbClr val="0070C0"/>
                </a:solidFill>
                <a:latin typeface="Calibri" pitchFamily="34" charset="0"/>
                <a:cs typeface="Arial" charset="0"/>
              </a:rPr>
              <a:t>Poziom kontraktacji oraz płatności w stosunku do alokacji </a:t>
            </a:r>
            <a:br>
              <a:rPr lang="pl-PL" altLang="pl-PL" sz="2000">
                <a:solidFill>
                  <a:srgbClr val="0070C0"/>
                </a:solidFill>
                <a:latin typeface="Calibri" pitchFamily="34" charset="0"/>
                <a:cs typeface="Arial" charset="0"/>
              </a:rPr>
            </a:br>
            <a:r>
              <a:rPr lang="pl-PL" altLang="pl-PL" sz="1800">
                <a:solidFill>
                  <a:srgbClr val="0070C0"/>
                </a:solidFill>
                <a:latin typeface="Calibri" pitchFamily="34" charset="0"/>
                <a:cs typeface="Arial" charset="0"/>
              </a:rPr>
              <a:t>31 października 2013 r. </a:t>
            </a:r>
          </a:p>
        </p:txBody>
      </p:sp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pl-PL" altLang="pl-PL" b="0">
              <a:cs typeface="Arial" charset="0"/>
            </a:endParaRPr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1838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pl-PL" altLang="pl-PL" b="0">
              <a:cs typeface="Arial" charset="0"/>
            </a:endParaRPr>
          </a:p>
        </p:txBody>
      </p:sp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0" y="1200150"/>
          <a:ext cx="9248775" cy="5067300"/>
        </p:xfrm>
        <a:graphic>
          <a:graphicData uri="http://schemas.openxmlformats.org/presentationml/2006/ole">
            <p:oleObj spid="_x0000_s9224" name="Wykres" r:id="rId4" imgW="9067935" imgH="4972175" progId="Excel.Chart.8">
              <p:embed/>
            </p:oleObj>
          </a:graphicData>
        </a:graphic>
      </p:graphicFrame>
      <p:pic>
        <p:nvPicPr>
          <p:cNvPr id="9225" name="Picture 11" descr="NS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82638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5B1CAC-C8DA-49D8-A1FF-99E4D72C972D}" type="slidenum">
              <a:rPr lang="en-US" altLang="pl-PL" smtClean="0"/>
              <a:pPr/>
              <a:t>9</a:t>
            </a:fld>
            <a:endParaRPr lang="en-US" altLang="pl-PL" smtClean="0"/>
          </a:p>
        </p:txBody>
      </p:sp>
      <p:sp>
        <p:nvSpPr>
          <p:cNvPr id="10243" name="Symbol zastępczy numeru slajdu 5"/>
          <p:cNvSpPr txBox="1">
            <a:spLocks noGrp="1"/>
          </p:cNvSpPr>
          <p:nvPr/>
        </p:nvSpPr>
        <p:spPr bwMode="auto">
          <a:xfrm>
            <a:off x="8101013" y="6434138"/>
            <a:ext cx="5492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B429449-78EE-46CA-90A2-B15EA6E04676}" type="slidenum">
              <a:rPr lang="en-US" altLang="pl-PL" sz="1200" b="0">
                <a:solidFill>
                  <a:srgbClr val="000000"/>
                </a:solidFill>
                <a:cs typeface="Arial" charset="0"/>
              </a:rPr>
              <a:pPr algn="r"/>
              <a:t>9</a:t>
            </a:fld>
            <a:endParaRPr lang="en-US" altLang="pl-PL" sz="1200" b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244" name="Picture 6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2"/>
          <p:cNvSpPr txBox="1">
            <a:spLocks noChangeArrowheads="1"/>
          </p:cNvSpPr>
          <p:nvPr/>
        </p:nvSpPr>
        <p:spPr bwMode="auto">
          <a:xfrm>
            <a:off x="179388" y="146050"/>
            <a:ext cx="878522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l-PL" altLang="pl-PL" sz="2000">
                <a:solidFill>
                  <a:srgbClr val="0070C0"/>
                </a:solidFill>
                <a:latin typeface="Calibri" pitchFamily="34" charset="0"/>
                <a:cs typeface="Arial" charset="0"/>
              </a:rPr>
              <a:t>Poziom kontraktacji oraz płatności w stosunku do alokacji </a:t>
            </a:r>
            <a:br>
              <a:rPr lang="pl-PL" altLang="pl-PL" sz="2000">
                <a:solidFill>
                  <a:srgbClr val="0070C0"/>
                </a:solidFill>
                <a:latin typeface="Calibri" pitchFamily="34" charset="0"/>
                <a:cs typeface="Arial" charset="0"/>
              </a:rPr>
            </a:br>
            <a:r>
              <a:rPr lang="pl-PL" altLang="pl-PL" sz="1800">
                <a:solidFill>
                  <a:srgbClr val="0070C0"/>
                </a:solidFill>
                <a:latin typeface="Calibri" pitchFamily="34" charset="0"/>
                <a:cs typeface="Arial" charset="0"/>
              </a:rPr>
              <a:t>31 października 2013 r. </a:t>
            </a:r>
          </a:p>
        </p:txBody>
      </p:sp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pl-PL" altLang="pl-PL" b="0">
              <a:cs typeface="Arial" charset="0"/>
            </a:endParaRPr>
          </a:p>
        </p:txBody>
      </p:sp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0" y="1838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pl-PL" altLang="pl-PL" b="0">
              <a:cs typeface="Arial" charset="0"/>
            </a:endParaRPr>
          </a:p>
        </p:txBody>
      </p:sp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-128588" y="1282700"/>
          <a:ext cx="9401176" cy="4981575"/>
        </p:xfrm>
        <a:graphic>
          <a:graphicData uri="http://schemas.openxmlformats.org/presentationml/2006/ole">
            <p:oleObj spid="_x0000_s10248" name="Wykres" r:id="rId4" imgW="8467776" imgH="4486386" progId="Excel.Chart.8">
              <p:embed/>
            </p:oleObj>
          </a:graphicData>
        </a:graphic>
      </p:graphicFrame>
      <p:pic>
        <p:nvPicPr>
          <p:cNvPr id="10249" name="Picture 12" descr="NS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82638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S-wzor">
  <a:themeElements>
    <a:clrScheme name="NSS-wzor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NSS-wzo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SS-wz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S-wz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S-wz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S-wz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S-wz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S-wz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SS-wz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SS-wz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SS-wz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SS-wz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SS-wz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SS-wz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NSS-wzor</Template>
  <TotalTime>6174</TotalTime>
  <Words>1336</Words>
  <Application>Microsoft Office PowerPoint</Application>
  <PresentationFormat>Pokaz na ekranie (4:3)</PresentationFormat>
  <Paragraphs>239</Paragraphs>
  <Slides>23</Slides>
  <Notes>13</Notes>
  <HiddenSlides>0</HiddenSlides>
  <MMClips>0</MMClips>
  <ScaleCrop>false</ScaleCrop>
  <HeadingPairs>
    <vt:vector size="8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3</vt:i4>
      </vt:variant>
      <vt:variant>
        <vt:lpstr>Tytuły slajdów</vt:lpstr>
      </vt:variant>
      <vt:variant>
        <vt:i4>23</vt:i4>
      </vt:variant>
    </vt:vector>
  </HeadingPairs>
  <TitlesOfParts>
    <vt:vector size="29" baseType="lpstr">
      <vt:lpstr>Arial</vt:lpstr>
      <vt:lpstr>Calibri</vt:lpstr>
      <vt:lpstr>NSS-wzor</vt:lpstr>
      <vt:lpstr>Microsoft Word 97 - 2003 Document</vt:lpstr>
      <vt:lpstr>Microsoft Excel Chart</vt:lpstr>
      <vt:lpstr>Wykres programu Microsoft Excel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</vt:vector>
  </TitlesOfParts>
  <Company>MRR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Eliza_Jablonska</dc:creator>
  <cp:lastModifiedBy>anowaczek</cp:lastModifiedBy>
  <cp:revision>869</cp:revision>
  <cp:lastPrinted>2013-11-15T14:44:19Z</cp:lastPrinted>
  <dcterms:created xsi:type="dcterms:W3CDTF">2009-07-15T14:11:56Z</dcterms:created>
  <dcterms:modified xsi:type="dcterms:W3CDTF">2013-11-25T11:00:31Z</dcterms:modified>
</cp:coreProperties>
</file>