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408" r:id="rId4"/>
    <p:sldId id="414" r:id="rId5"/>
    <p:sldId id="423" r:id="rId6"/>
    <p:sldId id="427" r:id="rId7"/>
    <p:sldId id="426" r:id="rId8"/>
    <p:sldId id="40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77777"/>
    <a:srgbClr val="003366"/>
    <a:srgbClr val="9A7532"/>
    <a:srgbClr val="66CCFF"/>
    <a:srgbClr val="FF0000"/>
    <a:srgbClr val="33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0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A178E-A48A-4054-BFD5-4D90358B33F9}" type="datetimeFigureOut">
              <a:rPr lang="en-US"/>
              <a:pPr>
                <a:defRPr/>
              </a:pPr>
              <a:t>1/13/2015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74D54-8BB4-4281-BB9C-0D199C06E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354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DF1743-C395-46FD-A5B0-610924FC9FC7}" type="datetimeFigureOut">
              <a:rPr lang="en-US"/>
              <a:pPr>
                <a:defRPr/>
              </a:pPr>
              <a:t>1/13/2015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6E36A7-CEC1-4E88-A134-99E2968F35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71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ytułowy_1500px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35706" y="2554061"/>
            <a:ext cx="6198386" cy="178094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Lucinda"/>
                <a:cs typeface="Lucinda"/>
              </a:defRPr>
            </a:lvl2pPr>
            <a:lvl3pPr>
              <a:defRPr>
                <a:solidFill>
                  <a:schemeClr val="bg1"/>
                </a:solidFill>
                <a:latin typeface="Lucinda"/>
                <a:cs typeface="Lucinda"/>
              </a:defRPr>
            </a:lvl3pPr>
            <a:lvl4pPr>
              <a:defRPr>
                <a:solidFill>
                  <a:schemeClr val="bg1"/>
                </a:solidFill>
                <a:latin typeface="Lucinda"/>
                <a:cs typeface="Lucinda"/>
              </a:defRPr>
            </a:lvl4pPr>
            <a:lvl5pPr>
              <a:defRPr>
                <a:solidFill>
                  <a:schemeClr val="bg1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925A-E2EB-4F6A-ADFD-E16AF9D979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575" y="6261100"/>
            <a:ext cx="3022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1960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trzlka.png"/>
          <p:cNvPicPr>
            <a:picLocks noChangeAspect="1"/>
          </p:cNvPicPr>
          <p:nvPr userDrawn="1"/>
        </p:nvPicPr>
        <p:blipFill>
          <a:blip r:embed="rId3"/>
          <a:srcRect l="50000"/>
          <a:stretch>
            <a:fillRect/>
          </a:stretch>
        </p:blipFill>
        <p:spPr bwMode="auto">
          <a:xfrm>
            <a:off x="0" y="330200"/>
            <a:ext cx="7493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Calibri"/>
                <a:cs typeface="Calibri"/>
              </a:defRPr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2285-3485-42C6-8A51-E023C312A0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76325" y="6459538"/>
            <a:ext cx="3024188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Lucida Grande CE"/>
                <a:cs typeface="Lucida Grande CE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Lucida Grande CE"/>
              <a:cs typeface="Lucida Grande C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7975" y="6224588"/>
            <a:ext cx="7683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rzlka.png"/>
          <p:cNvPicPr>
            <a:picLocks noChangeAspect="1"/>
          </p:cNvPicPr>
          <p:nvPr userDrawn="1"/>
        </p:nvPicPr>
        <p:blipFill>
          <a:blip r:embed="rId3"/>
          <a:srcRect t="50603"/>
          <a:stretch>
            <a:fillRect/>
          </a:stretch>
        </p:blipFill>
        <p:spPr bwMode="auto">
          <a:xfrm>
            <a:off x="3740150" y="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trzlka.png"/>
          <p:cNvPicPr>
            <a:picLocks noChangeAspect="1"/>
          </p:cNvPicPr>
          <p:nvPr userDrawn="1"/>
        </p:nvPicPr>
        <p:blipFill>
          <a:blip r:embed="rId3"/>
          <a:srcRect b="50343"/>
          <a:stretch>
            <a:fillRect/>
          </a:stretch>
        </p:blipFill>
        <p:spPr bwMode="auto">
          <a:xfrm>
            <a:off x="3740150" y="5467350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05D5-E442-4382-B517-38F274002E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6013450"/>
            <a:ext cx="9144000" cy="858838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6"/>
          <p:cNvSpPr txBox="1"/>
          <p:nvPr userDrawn="1"/>
        </p:nvSpPr>
        <p:spPr>
          <a:xfrm>
            <a:off x="1171575" y="6261100"/>
            <a:ext cx="3022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1960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trzlka.png"/>
          <p:cNvPicPr>
            <a:picLocks/>
          </p:cNvPicPr>
          <p:nvPr userDrawn="1"/>
        </p:nvPicPr>
        <p:blipFill>
          <a:blip r:embed="rId3"/>
          <a:srcRect l="50011"/>
          <a:stretch>
            <a:fillRect/>
          </a:stretch>
        </p:blipFill>
        <p:spPr bwMode="auto">
          <a:xfrm>
            <a:off x="0" y="1885950"/>
            <a:ext cx="13144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5EC1-B6D4-4AA7-8402-751E2EA72D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EA4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4E2E0446-4611-43F0-BF3D-771B6272BF9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16"/>
          <p:cNvSpPr txBox="1">
            <a:spLocks noGrp="1" noChangeArrowheads="1"/>
          </p:cNvSpPr>
          <p:nvPr>
            <p:ph type="body" sz="quarter" idx="4294967295"/>
          </p:nvPr>
        </p:nvSpPr>
        <p:spPr bwMode="auto">
          <a:xfrm>
            <a:off x="452438" y="1976438"/>
            <a:ext cx="8169275" cy="129698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CZEKA POLSKĄ GOSPODARKĘ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2015 r.?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1" smtClean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Subtitle 2"/>
          <p:cNvSpPr>
            <a:spLocks/>
          </p:cNvSpPr>
          <p:nvPr/>
        </p:nvSpPr>
        <p:spPr bwMode="auto">
          <a:xfrm>
            <a:off x="1809750" y="3929063"/>
            <a:ext cx="5689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sz="1600" i="1">
                <a:solidFill>
                  <a:schemeClr val="bg1"/>
                </a:solidFill>
              </a:rPr>
              <a:t>Warszawa, 13 stycznia 2015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sz="1400">
                <a:solidFill>
                  <a:schemeClr val="bg1"/>
                </a:solidFill>
              </a:rPr>
              <a:t>Małgorzata Starczewska-Krzysztoszek</a:t>
            </a:r>
            <a:endParaRPr lang="en-US" altLang="pl-PL" sz="1400">
              <a:solidFill>
                <a:schemeClr val="bg1"/>
              </a:solidFill>
            </a:endParaRPr>
          </a:p>
        </p:txBody>
      </p:sp>
      <p:pic>
        <p:nvPicPr>
          <p:cNvPr id="8201" name="Picture 9" descr="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475" y="404813"/>
            <a:ext cx="3611563" cy="2049462"/>
          </a:xfrm>
          <a:prstGeom prst="rect">
            <a:avLst/>
          </a:prstGeom>
          <a:noFill/>
        </p:spPr>
      </p:pic>
      <p:pic>
        <p:nvPicPr>
          <p:cNvPr id="8203" name="Picture 11" descr="weather-forecast-146472_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404813"/>
            <a:ext cx="1508125" cy="204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78D38C-B40B-4215-AF4B-1AE9CB07F354}" type="slidenum">
              <a:rPr lang="pl-PL" sz="1200">
                <a:solidFill>
                  <a:schemeClr val="bg2"/>
                </a:solidFill>
                <a:latin typeface="Calibri" pitchFamily="34" charset="0"/>
              </a:rPr>
              <a:pPr algn="r"/>
              <a:t>2</a:t>
            </a:fld>
            <a:endParaRPr lang="pl-PL" sz="12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19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239713" y="3636963"/>
            <a:ext cx="8780462" cy="2278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239713" y="1263650"/>
            <a:ext cx="8780462" cy="2279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8801" name="AutoShape 49"/>
          <p:cNvSpPr>
            <a:spLocks noChangeArrowheads="1"/>
          </p:cNvSpPr>
          <p:nvPr/>
        </p:nvSpPr>
        <p:spPr bwMode="auto">
          <a:xfrm>
            <a:off x="860425" y="508000"/>
            <a:ext cx="5692775" cy="579438"/>
          </a:xfrm>
          <a:prstGeom prst="flowChartAlternateProcess">
            <a:avLst/>
          </a:prstGeom>
          <a:solidFill>
            <a:srgbClr val="3366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238802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1F22AA2-9FEB-4F25-8237-992732ADDD0D}" type="slidenum">
              <a:rPr lang="pl-PL" sz="1200">
                <a:solidFill>
                  <a:schemeClr val="bg2"/>
                </a:solidFill>
                <a:latin typeface="Calibri" pitchFamily="34" charset="0"/>
              </a:rPr>
              <a:pPr algn="r"/>
              <a:t>3</a:t>
            </a:fld>
            <a:endParaRPr lang="pl-PL" sz="1200">
              <a:solidFill>
                <a:schemeClr val="bg2"/>
              </a:solidFill>
              <a:latin typeface="Calibri" pitchFamily="34" charset="0"/>
            </a:endParaRPr>
          </a:p>
        </p:txBody>
      </p:sp>
      <p:graphicFrame>
        <p:nvGraphicFramePr>
          <p:cNvPr id="238793" name="Object 201"/>
          <p:cNvGraphicFramePr>
            <a:graphicFrameLocks noChangeAspect="1"/>
          </p:cNvGraphicFramePr>
          <p:nvPr/>
        </p:nvGraphicFramePr>
        <p:xfrm>
          <a:off x="122238" y="1263650"/>
          <a:ext cx="33115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1" name="Wykres" r:id="rId3" imgW="6448543" imgH="4305363" progId="MSGraph.Chart.8">
                  <p:embed followColorScheme="full"/>
                </p:oleObj>
              </mc:Choice>
              <mc:Fallback>
                <p:oleObj name="Wykres" r:id="rId3" imgW="6448543" imgH="4305363" progId="MSGraph.Chart.8">
                  <p:embed followColorScheme="full"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263650"/>
                        <a:ext cx="3311525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794" name="Object 202"/>
          <p:cNvGraphicFramePr>
            <a:graphicFrameLocks noChangeAspect="1"/>
          </p:cNvGraphicFramePr>
          <p:nvPr/>
        </p:nvGraphicFramePr>
        <p:xfrm>
          <a:off x="5981700" y="1255713"/>
          <a:ext cx="3313113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2" name="Wykres" r:id="rId5" imgW="6467424" imgH="4305363" progId="MSGraph.Chart.8">
                  <p:embed followColorScheme="full"/>
                </p:oleObj>
              </mc:Choice>
              <mc:Fallback>
                <p:oleObj name="Wykres" r:id="rId5" imgW="6467424" imgH="4305363" progId="MSGraph.Chart.8">
                  <p:embed followColorScheme="full"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255713"/>
                        <a:ext cx="3313113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795" name="Object 203"/>
          <p:cNvGraphicFramePr>
            <a:graphicFrameLocks noChangeAspect="1"/>
          </p:cNvGraphicFramePr>
          <p:nvPr/>
        </p:nvGraphicFramePr>
        <p:xfrm>
          <a:off x="2962275" y="1139825"/>
          <a:ext cx="3492500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3" name="Wykres" r:id="rId7" imgW="6429392" imgH="4295907" progId="MSGraph.Chart.8">
                  <p:embed followColorScheme="full"/>
                </p:oleObj>
              </mc:Choice>
              <mc:Fallback>
                <p:oleObj name="Wykres" r:id="rId7" imgW="6429392" imgH="4295907" progId="MSGraph.Chart.8">
                  <p:embed followColorScheme="full"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39825"/>
                        <a:ext cx="3492500" cy="240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931863" y="536575"/>
            <a:ext cx="57086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PROGNOZY PKB na 2014 i 2015 </a:t>
            </a:r>
          </a:p>
        </p:txBody>
      </p:sp>
      <p:graphicFrame>
        <p:nvGraphicFramePr>
          <p:cNvPr id="238796" name="Object 204"/>
          <p:cNvGraphicFramePr>
            <a:graphicFrameLocks noChangeAspect="1"/>
          </p:cNvGraphicFramePr>
          <p:nvPr/>
        </p:nvGraphicFramePr>
        <p:xfrm>
          <a:off x="0" y="3535363"/>
          <a:ext cx="3492500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4" name="Wykres" r:id="rId9" imgW="6429392" imgH="4314820" progId="MSGraph.Chart.8">
                  <p:embed followColorScheme="full"/>
                </p:oleObj>
              </mc:Choice>
              <mc:Fallback>
                <p:oleObj name="Wykres" r:id="rId9" imgW="6429392" imgH="4314820" progId="MSGraph.Chart.8">
                  <p:embed followColorScheme="full"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35363"/>
                        <a:ext cx="3492500" cy="240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797" name="Object 205"/>
          <p:cNvGraphicFramePr>
            <a:graphicFrameLocks noChangeAspect="1"/>
          </p:cNvGraphicFramePr>
          <p:nvPr/>
        </p:nvGraphicFramePr>
        <p:xfrm>
          <a:off x="2992438" y="3543300"/>
          <a:ext cx="3560762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5" name="Wykres" r:id="rId11" imgW="6438833" imgH="4295907" progId="MSGraph.Chart.8">
                  <p:embed followColorScheme="full"/>
                </p:oleObj>
              </mc:Choice>
              <mc:Fallback>
                <p:oleObj name="Wykres" r:id="rId11" imgW="6438833" imgH="4295907" progId="MSGraph.Chart.8">
                  <p:embed followColorScheme="full"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3543300"/>
                        <a:ext cx="3560762" cy="244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798" name="Object 206"/>
          <p:cNvGraphicFramePr>
            <a:graphicFrameLocks noChangeAspect="1"/>
          </p:cNvGraphicFramePr>
          <p:nvPr/>
        </p:nvGraphicFramePr>
        <p:xfrm>
          <a:off x="5981700" y="3690938"/>
          <a:ext cx="32670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6" name="Wykres" r:id="rId13" imgW="6448543" imgH="4314820" progId="MSGraph.Chart.8">
                  <p:embed followColorScheme="full"/>
                </p:oleObj>
              </mc:Choice>
              <mc:Fallback>
                <p:oleObj name="Wykres" r:id="rId13" imgW="6448543" imgH="4314820" progId="MSGraph.Chart.8">
                  <p:embed followColorScheme="full"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690938"/>
                        <a:ext cx="3267075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8804" name="Grupa 5"/>
          <p:cNvGrpSpPr>
            <a:grpSpLocks/>
          </p:cNvGrpSpPr>
          <p:nvPr/>
        </p:nvGrpSpPr>
        <p:grpSpPr bwMode="auto">
          <a:xfrm>
            <a:off x="-152400" y="1235075"/>
            <a:ext cx="1227138" cy="407988"/>
            <a:chOff x="-152207" y="1235231"/>
            <a:chExt cx="1226958" cy="407729"/>
          </a:xfrm>
        </p:grpSpPr>
        <p:sp>
          <p:nvSpPr>
            <p:cNvPr id="238808" name="AutoShape 15"/>
            <p:cNvSpPr>
              <a:spLocks noChangeArrowheads="1"/>
            </p:cNvSpPr>
            <p:nvPr/>
          </p:nvSpPr>
          <p:spPr bwMode="auto">
            <a:xfrm>
              <a:off x="70084" y="1235231"/>
              <a:ext cx="754045" cy="40772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8809" name="Text Box 16"/>
            <p:cNvSpPr txBox="1">
              <a:spLocks noChangeArrowheads="1"/>
            </p:cNvSpPr>
            <p:nvPr/>
          </p:nvSpPr>
          <p:spPr bwMode="auto">
            <a:xfrm>
              <a:off x="-152207" y="1285206"/>
              <a:ext cx="1226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400" b="1">
                  <a:solidFill>
                    <a:schemeClr val="bg1"/>
                  </a:solidFill>
                  <a:latin typeface="Arial Black" pitchFamily="34" charset="0"/>
                </a:rPr>
                <a:t>2014</a:t>
              </a:r>
            </a:p>
          </p:txBody>
        </p:sp>
      </p:grpSp>
      <p:grpSp>
        <p:nvGrpSpPr>
          <p:cNvPr id="238805" name="Grupa 18"/>
          <p:cNvGrpSpPr>
            <a:grpSpLocks/>
          </p:cNvGrpSpPr>
          <p:nvPr/>
        </p:nvGrpSpPr>
        <p:grpSpPr bwMode="auto">
          <a:xfrm>
            <a:off x="-152400" y="3582988"/>
            <a:ext cx="1227138" cy="406400"/>
            <a:chOff x="-152207" y="1235231"/>
            <a:chExt cx="1226958" cy="407729"/>
          </a:xfrm>
        </p:grpSpPr>
        <p:sp>
          <p:nvSpPr>
            <p:cNvPr id="238806" name="AutoShape 15"/>
            <p:cNvSpPr>
              <a:spLocks noChangeArrowheads="1"/>
            </p:cNvSpPr>
            <p:nvPr/>
          </p:nvSpPr>
          <p:spPr bwMode="auto">
            <a:xfrm>
              <a:off x="70084" y="1235231"/>
              <a:ext cx="754045" cy="40772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8807" name="Text Box 16"/>
            <p:cNvSpPr txBox="1">
              <a:spLocks noChangeArrowheads="1"/>
            </p:cNvSpPr>
            <p:nvPr/>
          </p:nvSpPr>
          <p:spPr bwMode="auto">
            <a:xfrm>
              <a:off x="-152207" y="1285206"/>
              <a:ext cx="1226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400" b="1">
                  <a:solidFill>
                    <a:schemeClr val="bg1"/>
                  </a:solidFill>
                  <a:latin typeface="Arial Black" pitchFamily="34" charset="0"/>
                </a:rPr>
                <a:t>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93688" y="3648075"/>
            <a:ext cx="8543925" cy="22463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61938" y="1281113"/>
            <a:ext cx="8545512" cy="2246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4929" name="AutoShape 49"/>
          <p:cNvSpPr>
            <a:spLocks noChangeArrowheads="1"/>
          </p:cNvSpPr>
          <p:nvPr/>
        </p:nvSpPr>
        <p:spPr bwMode="auto">
          <a:xfrm>
            <a:off x="860425" y="508000"/>
            <a:ext cx="6540500" cy="579438"/>
          </a:xfrm>
          <a:prstGeom prst="flowChartAlternateProcess">
            <a:avLst/>
          </a:prstGeom>
          <a:solidFill>
            <a:srgbClr val="3366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244930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61A99C0-FD82-4B06-8F38-938A16FE4372}" type="slidenum">
              <a:rPr lang="pl-PL" sz="1200">
                <a:solidFill>
                  <a:schemeClr val="bg2"/>
                </a:solidFill>
                <a:latin typeface="Calibri" pitchFamily="34" charset="0"/>
              </a:rPr>
              <a:pPr algn="r"/>
              <a:t>4</a:t>
            </a:fld>
            <a:endParaRPr lang="pl-PL" sz="1200">
              <a:solidFill>
                <a:schemeClr val="bg2"/>
              </a:solidFill>
              <a:latin typeface="Calibri" pitchFamily="34" charset="0"/>
            </a:endParaRPr>
          </a:p>
        </p:txBody>
      </p:sp>
      <p:graphicFrame>
        <p:nvGraphicFramePr>
          <p:cNvPr id="244921" name="Object 185"/>
          <p:cNvGraphicFramePr>
            <a:graphicFrameLocks noChangeAspect="1"/>
          </p:cNvGraphicFramePr>
          <p:nvPr/>
        </p:nvGraphicFramePr>
        <p:xfrm>
          <a:off x="31750" y="1281113"/>
          <a:ext cx="32639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39" name="Wykres" r:id="rId3" imgW="6429392" imgH="4314820" progId="MSGraph.Chart.8">
                  <p:embed followColorScheme="full"/>
                </p:oleObj>
              </mc:Choice>
              <mc:Fallback>
                <p:oleObj name="Wykres" r:id="rId3" imgW="6429392" imgH="4314820" progId="MSGraph.Chart.8">
                  <p:embed followColorScheme="full"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281113"/>
                        <a:ext cx="3263900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931863" y="536575"/>
            <a:ext cx="64690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PROGNOZY INFLACJI na 2014 i 2015</a:t>
            </a:r>
          </a:p>
        </p:txBody>
      </p:sp>
      <p:graphicFrame>
        <p:nvGraphicFramePr>
          <p:cNvPr id="244922" name="Object 186"/>
          <p:cNvGraphicFramePr>
            <a:graphicFrameLocks noChangeAspect="1"/>
          </p:cNvGraphicFramePr>
          <p:nvPr/>
        </p:nvGraphicFramePr>
        <p:xfrm>
          <a:off x="2930525" y="1325563"/>
          <a:ext cx="3017838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0" name="Wykres" r:id="rId5" imgW="6457984" imgH="4305363" progId="MSGraph.Chart.8">
                  <p:embed followColorScheme="full"/>
                </p:oleObj>
              </mc:Choice>
              <mc:Fallback>
                <p:oleObj name="Wykres" r:id="rId5" imgW="6457984" imgH="4305363" progId="MSGraph.Chart.8">
                  <p:embed followColorScheme="full"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325563"/>
                        <a:ext cx="3017838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923" name="Object 187"/>
          <p:cNvGraphicFramePr>
            <a:graphicFrameLocks noChangeAspect="1"/>
          </p:cNvGraphicFramePr>
          <p:nvPr/>
        </p:nvGraphicFramePr>
        <p:xfrm>
          <a:off x="5948363" y="1323975"/>
          <a:ext cx="30194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1" name="Wykres" r:id="rId7" imgW="6457984" imgH="4324276" progId="MSGraph.Chart.8">
                  <p:embed followColorScheme="full"/>
                </p:oleObj>
              </mc:Choice>
              <mc:Fallback>
                <p:oleObj name="Wykres" r:id="rId7" imgW="6457984" imgH="4324276" progId="MSGraph.Chart.8">
                  <p:embed followColorScheme="full"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1323975"/>
                        <a:ext cx="3019425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924" name="Object 188"/>
          <p:cNvGraphicFramePr>
            <a:graphicFrameLocks noChangeAspect="1"/>
          </p:cNvGraphicFramePr>
          <p:nvPr/>
        </p:nvGraphicFramePr>
        <p:xfrm>
          <a:off x="-95250" y="3524250"/>
          <a:ext cx="3509963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2" name="Wykres" r:id="rId9" imgW="6429392" imgH="4295907" progId="MSGraph.Chart.8">
                  <p:embed followColorScheme="full"/>
                </p:oleObj>
              </mc:Choice>
              <mc:Fallback>
                <p:oleObj name="Wykres" r:id="rId9" imgW="6429392" imgH="4295907" progId="MSGraph.Chart.8">
                  <p:embed followColorScheme="full"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0" y="3524250"/>
                        <a:ext cx="3509963" cy="241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925" name="Object 189"/>
          <p:cNvGraphicFramePr>
            <a:graphicFrameLocks noChangeAspect="1"/>
          </p:cNvGraphicFramePr>
          <p:nvPr/>
        </p:nvGraphicFramePr>
        <p:xfrm>
          <a:off x="3057525" y="3719513"/>
          <a:ext cx="30162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3" name="Wykres" r:id="rId11" imgW="6477135" imgH="4324276" progId="MSGraph.Chart.8">
                  <p:embed followColorScheme="full"/>
                </p:oleObj>
              </mc:Choice>
              <mc:Fallback>
                <p:oleObj name="Wykres" r:id="rId11" imgW="6477135" imgH="4324276" progId="MSGraph.Chart.8">
                  <p:embed followColorScheme="full"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719513"/>
                        <a:ext cx="301625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926" name="Object 190"/>
          <p:cNvGraphicFramePr>
            <a:graphicFrameLocks noChangeAspect="1"/>
          </p:cNvGraphicFramePr>
          <p:nvPr/>
        </p:nvGraphicFramePr>
        <p:xfrm>
          <a:off x="5776913" y="3719513"/>
          <a:ext cx="309245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4" name="Wykres" r:id="rId13" imgW="6477135" imgH="4295907" progId="MSGraph.Chart.8">
                  <p:embed followColorScheme="full"/>
                </p:oleObj>
              </mc:Choice>
              <mc:Fallback>
                <p:oleObj name="Wykres" r:id="rId13" imgW="6477135" imgH="4295907" progId="MSGraph.Chart.8">
                  <p:embed followColorScheme="full"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3719513"/>
                        <a:ext cx="3092450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4932" name="Grupa 15"/>
          <p:cNvGrpSpPr>
            <a:grpSpLocks/>
          </p:cNvGrpSpPr>
          <p:nvPr/>
        </p:nvGrpSpPr>
        <p:grpSpPr bwMode="auto">
          <a:xfrm>
            <a:off x="-152400" y="1235075"/>
            <a:ext cx="1227138" cy="407988"/>
            <a:chOff x="-152207" y="1235231"/>
            <a:chExt cx="1226958" cy="407729"/>
          </a:xfrm>
        </p:grpSpPr>
        <p:sp>
          <p:nvSpPr>
            <p:cNvPr id="244936" name="AutoShape 15"/>
            <p:cNvSpPr>
              <a:spLocks noChangeArrowheads="1"/>
            </p:cNvSpPr>
            <p:nvPr/>
          </p:nvSpPr>
          <p:spPr bwMode="auto">
            <a:xfrm>
              <a:off x="70084" y="1235231"/>
              <a:ext cx="754045" cy="40772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4937" name="Text Box 16"/>
            <p:cNvSpPr txBox="1">
              <a:spLocks noChangeArrowheads="1"/>
            </p:cNvSpPr>
            <p:nvPr/>
          </p:nvSpPr>
          <p:spPr bwMode="auto">
            <a:xfrm>
              <a:off x="-152207" y="1285206"/>
              <a:ext cx="1226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400" b="1">
                  <a:solidFill>
                    <a:schemeClr val="bg1"/>
                  </a:solidFill>
                  <a:latin typeface="Arial Black" pitchFamily="34" charset="0"/>
                </a:rPr>
                <a:t>2014</a:t>
              </a:r>
            </a:p>
          </p:txBody>
        </p:sp>
      </p:grpSp>
      <p:grpSp>
        <p:nvGrpSpPr>
          <p:cNvPr id="244933" name="Grupa 18"/>
          <p:cNvGrpSpPr>
            <a:grpSpLocks/>
          </p:cNvGrpSpPr>
          <p:nvPr/>
        </p:nvGrpSpPr>
        <p:grpSpPr bwMode="auto">
          <a:xfrm>
            <a:off x="-166688" y="3560763"/>
            <a:ext cx="1227138" cy="407987"/>
            <a:chOff x="-152207" y="1235231"/>
            <a:chExt cx="1226958" cy="407729"/>
          </a:xfrm>
        </p:grpSpPr>
        <p:sp>
          <p:nvSpPr>
            <p:cNvPr id="244934" name="AutoShape 15"/>
            <p:cNvSpPr>
              <a:spLocks noChangeArrowheads="1"/>
            </p:cNvSpPr>
            <p:nvPr/>
          </p:nvSpPr>
          <p:spPr bwMode="auto">
            <a:xfrm>
              <a:off x="70084" y="1235231"/>
              <a:ext cx="754045" cy="407729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4935" name="Text Box 16"/>
            <p:cNvSpPr txBox="1">
              <a:spLocks noChangeArrowheads="1"/>
            </p:cNvSpPr>
            <p:nvPr/>
          </p:nvSpPr>
          <p:spPr bwMode="auto">
            <a:xfrm>
              <a:off x="-152207" y="1285206"/>
              <a:ext cx="1226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400" b="1">
                  <a:solidFill>
                    <a:schemeClr val="bg1"/>
                  </a:solidFill>
                  <a:latin typeface="Arial Black" pitchFamily="34" charset="0"/>
                </a:rPr>
                <a:t>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71" name="Object 19"/>
          <p:cNvGraphicFramePr>
            <a:graphicFrameLocks noChangeAspect="1"/>
          </p:cNvGraphicFramePr>
          <p:nvPr/>
        </p:nvGraphicFramePr>
        <p:xfrm>
          <a:off x="527050" y="984250"/>
          <a:ext cx="7948613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4" name="Wykres" r:id="rId3" imgW="5067233" imgH="3162220" progId="MSGraph.Chart.8">
                  <p:embed followColorScheme="full"/>
                </p:oleObj>
              </mc:Choice>
              <mc:Fallback>
                <p:oleObj name="Wykres" r:id="rId3" imgW="5067233" imgH="3162220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984250"/>
                        <a:ext cx="7948613" cy="495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72" name="Symbol zastępczy numeru slajdu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8A2C5-A8F5-40D6-A908-A49FB79757A3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1073150" y="495300"/>
            <a:ext cx="2690813" cy="5794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203325" y="495300"/>
            <a:ext cx="24415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PKB _ trendy</a:t>
            </a:r>
          </a:p>
        </p:txBody>
      </p:sp>
      <p:grpSp>
        <p:nvGrpSpPr>
          <p:cNvPr id="253975" name="Grupa 11"/>
          <p:cNvGrpSpPr>
            <a:grpSpLocks/>
          </p:cNvGrpSpPr>
          <p:nvPr/>
        </p:nvGrpSpPr>
        <p:grpSpPr bwMode="auto">
          <a:xfrm>
            <a:off x="5467350" y="4814888"/>
            <a:ext cx="1227138" cy="260350"/>
            <a:chOff x="5947434" y="4947156"/>
            <a:chExt cx="1226958" cy="261614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6306156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99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4,8%</a:t>
              </a:r>
            </a:p>
          </p:txBody>
        </p:sp>
      </p:grpSp>
      <p:grpSp>
        <p:nvGrpSpPr>
          <p:cNvPr id="253976" name="Grupa 31"/>
          <p:cNvGrpSpPr>
            <a:grpSpLocks/>
          </p:cNvGrpSpPr>
          <p:nvPr/>
        </p:nvGrpSpPr>
        <p:grpSpPr bwMode="auto">
          <a:xfrm>
            <a:off x="6080125" y="4819650"/>
            <a:ext cx="1227138" cy="260350"/>
            <a:chOff x="5947434" y="4947156"/>
            <a:chExt cx="1226958" cy="266489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6306156" y="4947156"/>
              <a:ext cx="479355" cy="26161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97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1,8%</a:t>
              </a:r>
            </a:p>
          </p:txBody>
        </p:sp>
      </p:grpSp>
      <p:grpSp>
        <p:nvGrpSpPr>
          <p:cNvPr id="253977" name="Grupa 34"/>
          <p:cNvGrpSpPr>
            <a:grpSpLocks/>
          </p:cNvGrpSpPr>
          <p:nvPr/>
        </p:nvGrpSpPr>
        <p:grpSpPr bwMode="auto">
          <a:xfrm>
            <a:off x="6694488" y="4816475"/>
            <a:ext cx="1227137" cy="260350"/>
            <a:chOff x="5947434" y="4947156"/>
            <a:chExt cx="1226958" cy="261614"/>
          </a:xfrm>
        </p:grpSpPr>
        <p:sp>
          <p:nvSpPr>
            <p:cNvPr id="2" name="AutoShape 15"/>
            <p:cNvSpPr>
              <a:spLocks noChangeArrowheads="1"/>
            </p:cNvSpPr>
            <p:nvPr/>
          </p:nvSpPr>
          <p:spPr bwMode="auto">
            <a:xfrm>
              <a:off x="6306157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95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1,7%</a:t>
              </a:r>
            </a:p>
          </p:txBody>
        </p:sp>
      </p:grpSp>
      <p:grpSp>
        <p:nvGrpSpPr>
          <p:cNvPr id="253978" name="Grupa 37"/>
          <p:cNvGrpSpPr>
            <a:grpSpLocks/>
          </p:cNvGrpSpPr>
          <p:nvPr/>
        </p:nvGrpSpPr>
        <p:grpSpPr bwMode="auto">
          <a:xfrm>
            <a:off x="4240213" y="4819650"/>
            <a:ext cx="1227137" cy="260350"/>
            <a:chOff x="5947434" y="4947156"/>
            <a:chExt cx="1226958" cy="261614"/>
          </a:xfrm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6306157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93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1,6%</a:t>
              </a:r>
            </a:p>
          </p:txBody>
        </p:sp>
      </p:grpSp>
      <p:grpSp>
        <p:nvGrpSpPr>
          <p:cNvPr id="253979" name="Grupa 40"/>
          <p:cNvGrpSpPr>
            <a:grpSpLocks/>
          </p:cNvGrpSpPr>
          <p:nvPr/>
        </p:nvGrpSpPr>
        <p:grpSpPr bwMode="auto">
          <a:xfrm>
            <a:off x="4852988" y="4814888"/>
            <a:ext cx="1227137" cy="260350"/>
            <a:chOff x="5947434" y="4947156"/>
            <a:chExt cx="1226958" cy="261614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6306157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91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3,9%</a:t>
              </a:r>
            </a:p>
          </p:txBody>
        </p:sp>
      </p:grpSp>
      <p:sp>
        <p:nvSpPr>
          <p:cNvPr id="44" name="pole tekstowe 43"/>
          <p:cNvSpPr txBox="1"/>
          <p:nvPr/>
        </p:nvSpPr>
        <p:spPr>
          <a:xfrm>
            <a:off x="8283575" y="4814888"/>
            <a:ext cx="4254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PKB</a:t>
            </a:r>
          </a:p>
        </p:txBody>
      </p:sp>
      <p:grpSp>
        <p:nvGrpSpPr>
          <p:cNvPr id="253981" name="Grupa 44"/>
          <p:cNvGrpSpPr>
            <a:grpSpLocks/>
          </p:cNvGrpSpPr>
          <p:nvPr/>
        </p:nvGrpSpPr>
        <p:grpSpPr bwMode="auto">
          <a:xfrm>
            <a:off x="2416175" y="4814888"/>
            <a:ext cx="1227138" cy="260350"/>
            <a:chOff x="5947434" y="4947156"/>
            <a:chExt cx="1226958" cy="261614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>
              <a:off x="6306156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89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6,2%</a:t>
              </a:r>
            </a:p>
          </p:txBody>
        </p:sp>
      </p:grpSp>
      <p:grpSp>
        <p:nvGrpSpPr>
          <p:cNvPr id="253982" name="Grupa 47"/>
          <p:cNvGrpSpPr>
            <a:grpSpLocks/>
          </p:cNvGrpSpPr>
          <p:nvPr/>
        </p:nvGrpSpPr>
        <p:grpSpPr bwMode="auto">
          <a:xfrm>
            <a:off x="3030538" y="4816475"/>
            <a:ext cx="1227137" cy="260350"/>
            <a:chOff x="5947434" y="4947156"/>
            <a:chExt cx="1226958" cy="261614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6306157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87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6,8%</a:t>
              </a:r>
            </a:p>
          </p:txBody>
        </p:sp>
      </p:grpSp>
      <p:grpSp>
        <p:nvGrpSpPr>
          <p:cNvPr id="253983" name="Grupa 50"/>
          <p:cNvGrpSpPr>
            <a:grpSpLocks/>
          </p:cNvGrpSpPr>
          <p:nvPr/>
        </p:nvGrpSpPr>
        <p:grpSpPr bwMode="auto">
          <a:xfrm>
            <a:off x="3644900" y="4818063"/>
            <a:ext cx="1225550" cy="261937"/>
            <a:chOff x="5947434" y="4947156"/>
            <a:chExt cx="1226958" cy="261614"/>
          </a:xfrm>
        </p:grpSpPr>
        <p:sp>
          <p:nvSpPr>
            <p:cNvPr id="52" name="AutoShape 15"/>
            <p:cNvSpPr>
              <a:spLocks noChangeArrowheads="1"/>
            </p:cNvSpPr>
            <p:nvPr/>
          </p:nvSpPr>
          <p:spPr bwMode="auto">
            <a:xfrm>
              <a:off x="6305032" y="4947156"/>
              <a:ext cx="48156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3985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5,1%</a:t>
              </a:r>
            </a:p>
          </p:txBody>
        </p:sp>
      </p:grpSp>
      <p:grpSp>
        <p:nvGrpSpPr>
          <p:cNvPr id="254001" name="Grupa 34"/>
          <p:cNvGrpSpPr>
            <a:grpSpLocks/>
          </p:cNvGrpSpPr>
          <p:nvPr/>
        </p:nvGrpSpPr>
        <p:grpSpPr bwMode="auto">
          <a:xfrm>
            <a:off x="7269163" y="4814888"/>
            <a:ext cx="1227137" cy="260350"/>
            <a:chOff x="5947434" y="4947156"/>
            <a:chExt cx="1226958" cy="261614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>
              <a:off x="6306157" y="4947156"/>
              <a:ext cx="479355" cy="26161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4003" name="Text Box 16"/>
            <p:cNvSpPr txBox="1">
              <a:spLocks noChangeArrowheads="1"/>
            </p:cNvSpPr>
            <p:nvPr/>
          </p:nvSpPr>
          <p:spPr bwMode="auto">
            <a:xfrm>
              <a:off x="5947434" y="4947156"/>
              <a:ext cx="12269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pl-PL" sz="1100" b="1">
                  <a:solidFill>
                    <a:schemeClr val="bg1"/>
                  </a:solidFill>
                  <a:latin typeface="Arial Black" pitchFamily="34" charset="0"/>
                </a:rPr>
                <a:t>3,4%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8" name="Symbol zastępczy numeru slajdu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5E008-A36C-450D-9FF2-B713819F0169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990600" y="508000"/>
            <a:ext cx="2849563" cy="5794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119188" y="508000"/>
            <a:ext cx="2563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Ceny _ trendy</a:t>
            </a:r>
          </a:p>
        </p:txBody>
      </p:sp>
      <p:graphicFrame>
        <p:nvGraphicFramePr>
          <p:cNvPr id="257046" name="Object 22"/>
          <p:cNvGraphicFramePr>
            <a:graphicFrameLocks noChangeAspect="1"/>
          </p:cNvGraphicFramePr>
          <p:nvPr/>
        </p:nvGraphicFramePr>
        <p:xfrm>
          <a:off x="0" y="1662113"/>
          <a:ext cx="5310188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2" name="Wykres" r:id="rId3" imgW="5953041" imgH="4000597" progId="MSGraph.Chart.8">
                  <p:embed followColorScheme="full"/>
                </p:oleObj>
              </mc:Choice>
              <mc:Fallback>
                <p:oleObj name="Wykres" r:id="rId3" imgW="5953041" imgH="4000597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5310188" cy="356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47" name="Object 23"/>
          <p:cNvGraphicFramePr>
            <a:graphicFrameLocks noChangeAspect="1"/>
          </p:cNvGraphicFramePr>
          <p:nvPr/>
        </p:nvGraphicFramePr>
        <p:xfrm>
          <a:off x="4824413" y="1931988"/>
          <a:ext cx="43195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3" name="Wykres" r:id="rId5" imgW="5962751" imgH="4000597" progId="MSGraph.Chart.8">
                  <p:embed followColorScheme="full"/>
                </p:oleObj>
              </mc:Choice>
              <mc:Fallback>
                <p:oleObj name="Wykres" r:id="rId5" imgW="5962751" imgH="4000597" progId="MSGraph.Chart.8">
                  <p:embed followColorScheme="full"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1931988"/>
                        <a:ext cx="4319587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8" name="Symbol zastępczy numeru slajdu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02DE81-7C3D-4B3F-AA0B-3BFF9C5E4DE7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941388" y="508000"/>
            <a:ext cx="5167312" cy="5794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aphicFrame>
        <p:nvGraphicFramePr>
          <p:cNvPr id="256035" name="Object 35"/>
          <p:cNvGraphicFramePr>
            <a:graphicFrameLocks noChangeAspect="1"/>
          </p:cNvGraphicFramePr>
          <p:nvPr/>
        </p:nvGraphicFramePr>
        <p:xfrm>
          <a:off x="0" y="1597025"/>
          <a:ext cx="521335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4" name="Wykres" r:id="rId3" imgW="5962751" imgH="4000597" progId="MSGraph.Chart.8">
                  <p:embed followColorScheme="full"/>
                </p:oleObj>
              </mc:Choice>
              <mc:Fallback>
                <p:oleObj name="Wykres" r:id="rId3" imgW="5962751" imgH="4000597" progId="MSGraph.Chart.8">
                  <p:embed followColorScheme="full"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97025"/>
                        <a:ext cx="5213350" cy="350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6" name="Object 36"/>
          <p:cNvGraphicFramePr>
            <a:graphicFrameLocks noChangeAspect="1"/>
          </p:cNvGraphicFramePr>
          <p:nvPr/>
        </p:nvGraphicFramePr>
        <p:xfrm>
          <a:off x="5102225" y="1027113"/>
          <a:ext cx="3789363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5" name="Wykres" r:id="rId5" imgW="5962751" imgH="4010053" progId="MSGraph.Chart.8">
                  <p:embed followColorScheme="full"/>
                </p:oleObj>
              </mc:Choice>
              <mc:Fallback>
                <p:oleObj name="Wykres" r:id="rId5" imgW="5962751" imgH="4010053" progId="MSGraph.Chart.8">
                  <p:embed followColorScheme="full"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1027113"/>
                        <a:ext cx="3789363" cy="254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7" name="Object 37"/>
          <p:cNvGraphicFramePr>
            <a:graphicFrameLocks noChangeAspect="1"/>
          </p:cNvGraphicFramePr>
          <p:nvPr/>
        </p:nvGraphicFramePr>
        <p:xfrm>
          <a:off x="5654675" y="3595688"/>
          <a:ext cx="323691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6" name="Wykres" r:id="rId7" imgW="5962751" imgH="4028966" progId="MSGraph.Chart.8">
                  <p:embed followColorScheme="full"/>
                </p:oleObj>
              </mc:Choice>
              <mc:Fallback>
                <p:oleObj name="Wykres" r:id="rId7" imgW="5962751" imgH="4028966" progId="MSGraph.Chart.8">
                  <p:embed followColorScheme="full"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3595688"/>
                        <a:ext cx="3236913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0" name="Grupa 4"/>
          <p:cNvGrpSpPr>
            <a:grpSpLocks/>
          </p:cNvGrpSpPr>
          <p:nvPr/>
        </p:nvGrpSpPr>
        <p:grpSpPr bwMode="auto">
          <a:xfrm>
            <a:off x="331788" y="5688013"/>
            <a:ext cx="2074862" cy="296862"/>
            <a:chOff x="6403612" y="6104840"/>
            <a:chExt cx="2074607" cy="297004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403612" y="6104840"/>
              <a:ext cx="2074607" cy="2970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l-PL" altLang="pl-PL" sz="1000" i="1">
                  <a:solidFill>
                    <a:srgbClr val="376092"/>
                  </a:solidFill>
                  <a:ea typeface="MS PGothic" pitchFamily="34" charset="-128"/>
                </a:rPr>
                <a:t>Źródło: GUS</a:t>
              </a:r>
            </a:p>
            <a:p>
              <a:pPr>
                <a:lnSpc>
                  <a:spcPct val="70000"/>
                </a:lnSpc>
              </a:pPr>
              <a:r>
                <a:rPr lang="pl-PL" altLang="pl-PL" sz="900" i="1">
                  <a:solidFill>
                    <a:srgbClr val="376092"/>
                  </a:solidFill>
                  <a:ea typeface="MS PGothic" pitchFamily="34" charset="-128"/>
                </a:rPr>
                <a:t>       </a:t>
              </a:r>
              <a:r>
                <a:rPr lang="pl-PL" altLang="pl-PL" sz="800" i="1">
                  <a:solidFill>
                    <a:srgbClr val="376092"/>
                  </a:solidFill>
                  <a:ea typeface="MS PGothic" pitchFamily="34" charset="-128"/>
                </a:rPr>
                <a:t>linia trendu (regresja logarytmiczna)</a:t>
              </a:r>
              <a:r>
                <a:rPr lang="pl-PL" altLang="pl-PL" sz="800">
                  <a:solidFill>
                    <a:srgbClr val="376092"/>
                  </a:solidFill>
                  <a:ea typeface="MS PGothic" pitchFamily="34" charset="-128"/>
                </a:rPr>
                <a:t> </a:t>
              </a:r>
            </a:p>
          </p:txBody>
        </p:sp>
        <p:cxnSp>
          <p:nvCxnSpPr>
            <p:cNvPr id="3" name="Łącznik prosty 2"/>
            <p:cNvCxnSpPr/>
            <p:nvPr/>
          </p:nvCxnSpPr>
          <p:spPr>
            <a:xfrm>
              <a:off x="6468691" y="6330373"/>
              <a:ext cx="1682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ole tekstowe 13"/>
          <p:cNvSpPr txBox="1"/>
          <p:nvPr/>
        </p:nvSpPr>
        <p:spPr>
          <a:xfrm>
            <a:off x="1069975" y="508000"/>
            <a:ext cx="5119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Sprzedaż detaliczna - trendy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E938E5-CBDA-49DE-82C5-EAC1FFFEAB5F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8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pic>
        <p:nvPicPr>
          <p:cNvPr id="264194" name="Picture 3" descr="strzlka.png"/>
          <p:cNvPicPr>
            <a:picLocks noChangeAspect="1"/>
          </p:cNvPicPr>
          <p:nvPr/>
        </p:nvPicPr>
        <p:blipFill>
          <a:blip r:embed="rId2"/>
          <a:srcRect t="50603"/>
          <a:stretch>
            <a:fillRect/>
          </a:stretch>
        </p:blipFill>
        <p:spPr bwMode="auto">
          <a:xfrm>
            <a:off x="3740150" y="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4195" name="Group 8"/>
          <p:cNvGrpSpPr>
            <a:grpSpLocks/>
          </p:cNvGrpSpPr>
          <p:nvPr/>
        </p:nvGrpSpPr>
        <p:grpSpPr bwMode="auto">
          <a:xfrm>
            <a:off x="2784475" y="2668588"/>
            <a:ext cx="4343400" cy="2166937"/>
            <a:chOff x="1588" y="1666"/>
            <a:chExt cx="2736" cy="2654"/>
          </a:xfrm>
        </p:grpSpPr>
        <p:sp>
          <p:nvSpPr>
            <p:cNvPr id="264196" name="Rectangle 7"/>
            <p:cNvSpPr>
              <a:spLocks noChangeArrowheads="1"/>
            </p:cNvSpPr>
            <p:nvPr/>
          </p:nvSpPr>
          <p:spPr bwMode="auto">
            <a:xfrm>
              <a:off x="2356" y="3383"/>
              <a:ext cx="1104" cy="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588" y="1666"/>
              <a:ext cx="2736" cy="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pl-PL" sz="54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DZIĘKUJĘ </a:t>
              </a:r>
              <a:r>
                <a:rPr lang="pl-PL" sz="40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  <a:p>
              <a:pPr algn="ctr" defTabSz="914400">
                <a:defRPr/>
              </a:pPr>
              <a:endParaRPr lang="pl-PL" dirty="0">
                <a:solidFill>
                  <a:srgbClr val="003366"/>
                </a:solidFill>
              </a:endParaRPr>
            </a:p>
            <a:p>
              <a:pPr algn="ctr" defTabSz="914400">
                <a:defRPr/>
              </a:pPr>
              <a:endParaRPr lang="pl-PL" dirty="0">
                <a:solidFill>
                  <a:srgbClr val="003366"/>
                </a:solidFill>
              </a:endParaRPr>
            </a:p>
            <a:p>
              <a:pPr algn="ctr" defTabSz="914400">
                <a:defRPr/>
              </a:pPr>
              <a:r>
                <a:rPr lang="pl-PL" dirty="0">
                  <a:solidFill>
                    <a:srgbClr val="003366"/>
                  </a:solidFill>
                </a:rPr>
                <a:t>Małgorzata Starczewska-Krzysztoszek</a:t>
              </a:r>
            </a:p>
            <a:p>
              <a:pPr algn="ctr" defTabSz="914400">
                <a:defRPr/>
              </a:pPr>
              <a:r>
                <a:rPr lang="pl-PL" dirty="0">
                  <a:solidFill>
                    <a:srgbClr val="003366"/>
                  </a:solidFill>
                </a:rPr>
                <a:t>mkrzysztoszek@konfederacjalewiatan.pl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6176</TotalTime>
  <Words>82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MS PGothic</vt:lpstr>
      <vt:lpstr>Arial</vt:lpstr>
      <vt:lpstr>Arial Black</vt:lpstr>
      <vt:lpstr>Arial Narrow</vt:lpstr>
      <vt:lpstr>Calibri</vt:lpstr>
      <vt:lpstr>Lucida Grande CE</vt:lpstr>
      <vt:lpstr>Lucinda</vt:lpstr>
      <vt:lpstr>Wingdings</vt:lpstr>
      <vt:lpstr>Office Theme</vt:lpstr>
      <vt:lpstr>Wykres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Voilà!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 Łucki</dc:creator>
  <cp:lastModifiedBy>Zbigniew Maciąg</cp:lastModifiedBy>
  <cp:revision>476</cp:revision>
  <dcterms:created xsi:type="dcterms:W3CDTF">2014-09-16T15:25:09Z</dcterms:created>
  <dcterms:modified xsi:type="dcterms:W3CDTF">2015-01-13T11:45:50Z</dcterms:modified>
</cp:coreProperties>
</file>