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drawings/drawing1.xml" ContentType="application/vnd.openxmlformats-officedocument.drawingml.chartshapes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theme/themeOverride37.xml" ContentType="application/vnd.openxmlformats-officedocument.themeOverride+xml"/>
  <Override PartName="/ppt/charts/chart39.xml" ContentType="application/vnd.openxmlformats-officedocument.drawingml.chart+xml"/>
  <Override PartName="/ppt/theme/themeOverride38.xml" ContentType="application/vnd.openxmlformats-officedocument.themeOverride+xml"/>
  <Override PartName="/ppt/charts/chart4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9.xml" ContentType="application/vnd.openxmlformats-officedocument.themeOverride+xml"/>
  <Override PartName="/ppt/charts/chart4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0.xml" ContentType="application/vnd.openxmlformats-officedocument.themeOverride+xml"/>
  <Override PartName="/ppt/charts/chart44.xml" ContentType="application/vnd.openxmlformats-officedocument.drawingml.chart+xml"/>
  <Override PartName="/ppt/theme/themeOverride41.xml" ContentType="application/vnd.openxmlformats-officedocument.themeOverride+xml"/>
  <Override PartName="/ppt/charts/chart45.xml" ContentType="application/vnd.openxmlformats-officedocument.drawingml.chart+xml"/>
  <Override PartName="/ppt/theme/themeOverride42.xml" ContentType="application/vnd.openxmlformats-officedocument.themeOverride+xml"/>
  <Override PartName="/ppt/charts/chart46.xml" ContentType="application/vnd.openxmlformats-officedocument.drawingml.chart+xml"/>
  <Override PartName="/ppt/theme/themeOverride43.xml" ContentType="application/vnd.openxmlformats-officedocument.themeOverride+xml"/>
  <Override PartName="/ppt/charts/chart4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4.xml" ContentType="application/vnd.openxmlformats-officedocument.themeOverride+xml"/>
  <Override PartName="/ppt/charts/chart48.xml" ContentType="application/vnd.openxmlformats-officedocument.drawingml.chart+xml"/>
  <Override PartName="/ppt/theme/themeOverride45.xml" ContentType="application/vnd.openxmlformats-officedocument.themeOverride+xml"/>
  <Override PartName="/ppt/charts/chart49.xml" ContentType="application/vnd.openxmlformats-officedocument.drawingml.chart+xml"/>
  <Override PartName="/ppt/theme/themeOverride46.xml" ContentType="application/vnd.openxmlformats-officedocument.themeOverride+xml"/>
  <Override PartName="/ppt/charts/chart50.xml" ContentType="application/vnd.openxmlformats-officedocument.drawingml.chart+xml"/>
  <Override PartName="/ppt/theme/themeOverride47.xml" ContentType="application/vnd.openxmlformats-officedocument.themeOverride+xml"/>
  <Override PartName="/ppt/charts/chart5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53.xml" ContentType="application/vnd.openxmlformats-officedocument.drawingml.chart+xml"/>
  <Override PartName="/ppt/theme/themeOverride48.xml" ContentType="application/vnd.openxmlformats-officedocument.themeOverride+xml"/>
  <Override PartName="/ppt/charts/chart54.xml" ContentType="application/vnd.openxmlformats-officedocument.drawingml.chart+xml"/>
  <Override PartName="/ppt/theme/themeOverride49.xml" ContentType="application/vnd.openxmlformats-officedocument.themeOverride+xml"/>
  <Override PartName="/ppt/drawings/drawing3.xml" ContentType="application/vnd.openxmlformats-officedocument.drawingml.chartshapes+xml"/>
  <Override PartName="/ppt/charts/chart55.xml" ContentType="application/vnd.openxmlformats-officedocument.drawingml.chart+xml"/>
  <Override PartName="/ppt/theme/themeOverride50.xml" ContentType="application/vnd.openxmlformats-officedocument.themeOverride+xml"/>
  <Override PartName="/ppt/drawings/drawing4.xml" ContentType="application/vnd.openxmlformats-officedocument.drawingml.chartshapes+xml"/>
  <Override PartName="/ppt/charts/chart5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39" r:id="rId2"/>
    <p:sldId id="428" r:id="rId3"/>
    <p:sldId id="340" r:id="rId4"/>
    <p:sldId id="357" r:id="rId5"/>
    <p:sldId id="384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87" r:id="rId22"/>
    <p:sldId id="388" r:id="rId23"/>
    <p:sldId id="389" r:id="rId24"/>
    <p:sldId id="390" r:id="rId25"/>
    <p:sldId id="391" r:id="rId26"/>
    <p:sldId id="383" r:id="rId27"/>
    <p:sldId id="358" r:id="rId28"/>
    <p:sldId id="359" r:id="rId29"/>
    <p:sldId id="360" r:id="rId30"/>
    <p:sldId id="361" r:id="rId31"/>
    <p:sldId id="392" r:id="rId32"/>
    <p:sldId id="393" r:id="rId33"/>
    <p:sldId id="394" r:id="rId34"/>
    <p:sldId id="385" r:id="rId35"/>
    <p:sldId id="362" r:id="rId36"/>
    <p:sldId id="363" r:id="rId37"/>
    <p:sldId id="364" r:id="rId38"/>
    <p:sldId id="367" r:id="rId39"/>
    <p:sldId id="368" r:id="rId40"/>
    <p:sldId id="377" r:id="rId41"/>
    <p:sldId id="378" r:id="rId42"/>
    <p:sldId id="369" r:id="rId43"/>
    <p:sldId id="370" r:id="rId44"/>
    <p:sldId id="371" r:id="rId45"/>
    <p:sldId id="386" r:id="rId46"/>
    <p:sldId id="365" r:id="rId47"/>
    <p:sldId id="366" r:id="rId48"/>
    <p:sldId id="372" r:id="rId49"/>
    <p:sldId id="373" r:id="rId50"/>
    <p:sldId id="376" r:id="rId51"/>
    <p:sldId id="427" r:id="rId52"/>
    <p:sldId id="444" r:id="rId53"/>
    <p:sldId id="379" r:id="rId54"/>
    <p:sldId id="380" r:id="rId55"/>
    <p:sldId id="381" r:id="rId56"/>
    <p:sldId id="382" r:id="rId57"/>
    <p:sldId id="396" r:id="rId58"/>
    <p:sldId id="422" r:id="rId59"/>
    <p:sldId id="423" r:id="rId60"/>
    <p:sldId id="395" r:id="rId61"/>
    <p:sldId id="397" r:id="rId62"/>
    <p:sldId id="420" r:id="rId63"/>
    <p:sldId id="374" r:id="rId64"/>
    <p:sldId id="375" r:id="rId65"/>
    <p:sldId id="430" r:id="rId66"/>
    <p:sldId id="426" r:id="rId67"/>
    <p:sldId id="458" r:id="rId68"/>
    <p:sldId id="459" r:id="rId69"/>
    <p:sldId id="421" r:id="rId70"/>
    <p:sldId id="425" r:id="rId71"/>
    <p:sldId id="429" r:id="rId72"/>
  </p:sldIdLst>
  <p:sldSz cx="12192000" cy="6858000"/>
  <p:notesSz cx="6794500" cy="99187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1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2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5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47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48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49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0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069005674041727E-2"/>
          <c:y val="3.0705174532727052E-2"/>
          <c:w val="0.87573417906095052"/>
          <c:h val="0.82745688038995058"/>
        </c:manualLayout>
      </c:layout>
      <c:lineChart>
        <c:grouping val="standard"/>
        <c:varyColors val="0"/>
        <c:ser>
          <c:idx val="4"/>
          <c:order val="0"/>
          <c:tx>
            <c:strRef>
              <c:f>Arkusz1!$B$1</c:f>
              <c:strCache>
                <c:ptCount val="1"/>
                <c:pt idx="0">
                  <c:v>Dochód roczny na jednostkę ekwiwalentną </c:v>
                </c:pt>
              </c:strCache>
            </c:strRef>
          </c:tx>
          <c:spPr>
            <a:ln w="38074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244327001513728E-3"/>
                  <c:y val="-2.5891181606252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8244327001513728E-3"/>
                  <c:y val="-4.7467166278129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183245251135014E-3"/>
                  <c:y val="3.8836772409379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06287920573635E-3"/>
                  <c:y val="-1.2947777298230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1999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11</c:v>
                </c:pt>
                <c:pt idx="4">
                  <c:v>38</c:v>
                </c:pt>
                <c:pt idx="5">
                  <c:v>48</c:v>
                </c:pt>
                <c:pt idx="6">
                  <c:v>46.4</c:v>
                </c:pt>
                <c:pt idx="7">
                  <c:v>57.6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PKB</c:v>
                </c:pt>
              </c:strCache>
            </c:strRef>
          </c:tx>
          <c:spPr>
            <a:ln w="38074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61081750378346E-2"/>
                  <c:y val="-4.3151969343753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030540875189171E-2"/>
                  <c:y val="-6.4727954015632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236649050227084E-2"/>
                  <c:y val="1.7260787737501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236649050227003E-2"/>
                  <c:y val="8.630393868750732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444015444015444E-2"/>
                  <c:y val="-4.3159257660768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1999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  <c:pt idx="0">
                  <c:v>0</c:v>
                </c:pt>
                <c:pt idx="1">
                  <c:v>5.6</c:v>
                </c:pt>
                <c:pt idx="2">
                  <c:v>17.100000000000001</c:v>
                </c:pt>
                <c:pt idx="3">
                  <c:v>21.3</c:v>
                </c:pt>
                <c:pt idx="4">
                  <c:v>44.6</c:v>
                </c:pt>
                <c:pt idx="5">
                  <c:v>52.5</c:v>
                </c:pt>
                <c:pt idx="6">
                  <c:v>55.8</c:v>
                </c:pt>
                <c:pt idx="7">
                  <c:v>59.2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747672"/>
        <c:axId val="223728712"/>
      </c:lineChart>
      <c:catAx>
        <c:axId val="22374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3728712"/>
        <c:crossesAt val="-10"/>
        <c:auto val="1"/>
        <c:lblAlgn val="ctr"/>
        <c:lblOffset val="100"/>
        <c:noMultiLvlLbl val="0"/>
      </c:catAx>
      <c:valAx>
        <c:axId val="223728712"/>
        <c:scaling>
          <c:orientation val="minMax"/>
          <c:max val="65"/>
          <c:min val="-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Skumulowana zmiana procentowa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pl-PL"/>
          </a:p>
        </c:txPr>
        <c:crossAx val="223747672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59489267609445895"/>
          <c:y val="0.54167496816555638"/>
          <c:w val="0.40312874038885937"/>
          <c:h val="0.2921466376763888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45203316976683"/>
          <c:y val="3.9384475112271708E-2"/>
          <c:w val="0.7541213054889877"/>
          <c:h val="0.86126549565919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udziały oraz akcje w spółkach akcyjnych</c:v>
                </c:pt>
                <c:pt idx="1">
                  <c:v>w obligacjach</c:v>
                </c:pt>
                <c:pt idx="2">
                  <c:v>w papierach notowanych na giełdzie</c:v>
                </c:pt>
                <c:pt idx="3">
                  <c:v>lokaty w innych dobrach materialnych</c:v>
                </c:pt>
                <c:pt idx="4">
                  <c:v>lokaty w nieruchomościach</c:v>
                </c:pt>
                <c:pt idx="5">
                  <c:v>lokaty w bankach  w walutach obcych</c:v>
                </c:pt>
                <c:pt idx="6">
                  <c:v>na IKE</c:v>
                </c:pt>
                <c:pt idx="7">
                  <c:v>pracowniczy program emerytalny</c:v>
                </c:pt>
                <c:pt idx="8">
                  <c:v>długoterminowe programy oszczędzania</c:v>
                </c:pt>
                <c:pt idx="9">
                  <c:v>w innej formie</c:v>
                </c:pt>
                <c:pt idx="10">
                  <c:v>w funduszu inwestycyjnym</c:v>
                </c:pt>
                <c:pt idx="11">
                  <c:v>w polisie ubezpieczeniowej</c:v>
                </c:pt>
                <c:pt idx="12">
                  <c:v>w gotówce</c:v>
                </c:pt>
                <c:pt idx="13">
                  <c:v>lokaty w bankach w zł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11</c:v>
                </c:pt>
                <c:pt idx="9">
                  <c:v>6</c:v>
                </c:pt>
                <c:pt idx="10">
                  <c:v>4</c:v>
                </c:pt>
                <c:pt idx="12">
                  <c:v>31</c:v>
                </c:pt>
                <c:pt idx="13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udziały oraz akcje w spółkach akcyjnych</c:v>
                </c:pt>
                <c:pt idx="1">
                  <c:v>w obligacjach</c:v>
                </c:pt>
                <c:pt idx="2">
                  <c:v>w papierach notowanych na giełdzie</c:v>
                </c:pt>
                <c:pt idx="3">
                  <c:v>lokaty w innych dobrach materialnych</c:v>
                </c:pt>
                <c:pt idx="4">
                  <c:v>lokaty w nieruchomościach</c:v>
                </c:pt>
                <c:pt idx="5">
                  <c:v>lokaty w bankach  w walutach obcych</c:v>
                </c:pt>
                <c:pt idx="6">
                  <c:v>na IKE</c:v>
                </c:pt>
                <c:pt idx="7">
                  <c:v>pracowniczy program emerytalny</c:v>
                </c:pt>
                <c:pt idx="8">
                  <c:v>długoterminowe programy oszczędzania</c:v>
                </c:pt>
                <c:pt idx="9">
                  <c:v>w innej formie</c:v>
                </c:pt>
                <c:pt idx="10">
                  <c:v>w funduszu inwestycyjnym</c:v>
                </c:pt>
                <c:pt idx="11">
                  <c:v>w polisie ubezpieczeniowej</c:v>
                </c:pt>
                <c:pt idx="12">
                  <c:v>w gotówce</c:v>
                </c:pt>
                <c:pt idx="13">
                  <c:v>lokaty w bankach w zł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9">
                  <c:v>7</c:v>
                </c:pt>
                <c:pt idx="10">
                  <c:v>10</c:v>
                </c:pt>
                <c:pt idx="12">
                  <c:v>42</c:v>
                </c:pt>
                <c:pt idx="13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udziały oraz akcje w spółkach akcyjnych</c:v>
                </c:pt>
                <c:pt idx="1">
                  <c:v>w obligacjach</c:v>
                </c:pt>
                <c:pt idx="2">
                  <c:v>w papierach notowanych na giełdzie</c:v>
                </c:pt>
                <c:pt idx="3">
                  <c:v>lokaty w innych dobrach materialnych</c:v>
                </c:pt>
                <c:pt idx="4">
                  <c:v>lokaty w nieruchomościach</c:v>
                </c:pt>
                <c:pt idx="5">
                  <c:v>lokaty w bankach  w walutach obcych</c:v>
                </c:pt>
                <c:pt idx="6">
                  <c:v>na IKE</c:v>
                </c:pt>
                <c:pt idx="7">
                  <c:v>pracowniczy program emerytalny</c:v>
                </c:pt>
                <c:pt idx="8">
                  <c:v>długoterminowe programy oszczędzania</c:v>
                </c:pt>
                <c:pt idx="9">
                  <c:v>w innej formie</c:v>
                </c:pt>
                <c:pt idx="10">
                  <c:v>w funduszu inwestycyjnym</c:v>
                </c:pt>
                <c:pt idx="11">
                  <c:v>w polisie ubezpieczeniowej</c:v>
                </c:pt>
                <c:pt idx="12">
                  <c:v>w gotówce</c:v>
                </c:pt>
                <c:pt idx="13">
                  <c:v>lokaty w bankach w zł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9">
                  <c:v>6</c:v>
                </c:pt>
                <c:pt idx="10">
                  <c:v>9</c:v>
                </c:pt>
                <c:pt idx="11">
                  <c:v>10</c:v>
                </c:pt>
                <c:pt idx="12">
                  <c:v>42</c:v>
                </c:pt>
                <c:pt idx="13">
                  <c:v>68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udziały oraz akcje w spółkach akcyjnych</c:v>
                </c:pt>
                <c:pt idx="1">
                  <c:v>w obligacjach</c:v>
                </c:pt>
                <c:pt idx="2">
                  <c:v>w papierach notowanych na giełdzie</c:v>
                </c:pt>
                <c:pt idx="3">
                  <c:v>lokaty w innych dobrach materialnych</c:v>
                </c:pt>
                <c:pt idx="4">
                  <c:v>lokaty w nieruchomościach</c:v>
                </c:pt>
                <c:pt idx="5">
                  <c:v>lokaty w bankach  w walutach obcych</c:v>
                </c:pt>
                <c:pt idx="6">
                  <c:v>na IKE</c:v>
                </c:pt>
                <c:pt idx="7">
                  <c:v>pracowniczy program emerytalny</c:v>
                </c:pt>
                <c:pt idx="8">
                  <c:v>długoterminowe programy oszczędzania</c:v>
                </c:pt>
                <c:pt idx="9">
                  <c:v>w innej formie</c:v>
                </c:pt>
                <c:pt idx="10">
                  <c:v>w funduszu inwestycyjnym</c:v>
                </c:pt>
                <c:pt idx="11">
                  <c:v>w polisie ubezpieczeniowej</c:v>
                </c:pt>
                <c:pt idx="12">
                  <c:v>w gotówce</c:v>
                </c:pt>
                <c:pt idx="13">
                  <c:v>lokaty w bankach w zł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9</c:v>
                </c:pt>
                <c:pt idx="12">
                  <c:v>45</c:v>
                </c:pt>
                <c:pt idx="13">
                  <c:v>66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udziały oraz akcje w spółkach akcyjnych</c:v>
                </c:pt>
                <c:pt idx="1">
                  <c:v>w obligacjach</c:v>
                </c:pt>
                <c:pt idx="2">
                  <c:v>w papierach notowanych na giełdzie</c:v>
                </c:pt>
                <c:pt idx="3">
                  <c:v>lokaty w innych dobrach materialnych</c:v>
                </c:pt>
                <c:pt idx="4">
                  <c:v>lokaty w nieruchomościach</c:v>
                </c:pt>
                <c:pt idx="5">
                  <c:v>lokaty w bankach  w walutach obcych</c:v>
                </c:pt>
                <c:pt idx="6">
                  <c:v>na IKE</c:v>
                </c:pt>
                <c:pt idx="7">
                  <c:v>pracowniczy program emerytalny</c:v>
                </c:pt>
                <c:pt idx="8">
                  <c:v>długoterminowe programy oszczędzania</c:v>
                </c:pt>
                <c:pt idx="9">
                  <c:v>w innej formie</c:v>
                </c:pt>
                <c:pt idx="10">
                  <c:v>w funduszu inwestycyjnym</c:v>
                </c:pt>
                <c:pt idx="11">
                  <c:v>w polisie ubezpieczeniowej</c:v>
                </c:pt>
                <c:pt idx="12">
                  <c:v>w gotówce</c:v>
                </c:pt>
                <c:pt idx="13">
                  <c:v>lokaty w bankach w zł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8</c:v>
                </c:pt>
                <c:pt idx="11">
                  <c:v>18</c:v>
                </c:pt>
                <c:pt idx="12">
                  <c:v>59</c:v>
                </c:pt>
                <c:pt idx="13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416928"/>
        <c:axId val="224417320"/>
      </c:barChart>
      <c:catAx>
        <c:axId val="224416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4417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4417320"/>
        <c:scaling>
          <c:orientation val="minMax"/>
          <c:max val="8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pl-PL" sz="900" b="0"/>
                  <a:t>Proc. gospodarstw domowych</a:t>
                </a:r>
              </a:p>
            </c:rich>
          </c:tx>
          <c:layout>
            <c:manualLayout>
              <c:xMode val="edge"/>
              <c:yMode val="edge"/>
              <c:x val="0.67995699402679965"/>
              <c:y val="0.96513214865998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l-PL"/>
          </a:p>
        </c:txPr>
        <c:crossAx val="224416928"/>
        <c:crosses val="autoZero"/>
        <c:crossBetween val="between"/>
        <c:majorUnit val="20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2514676599544257"/>
          <c:y val="0.36118618108236722"/>
          <c:w val="8.0155922110080394E-2"/>
          <c:h val="0.1940487016587715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101002320362128"/>
          <c:y val="3.7786152149162852E-2"/>
          <c:w val="0.69885703145802425"/>
          <c:h val="0.868400615893022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są zadłużone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 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38</c:v>
                </c:pt>
                <c:pt idx="1">
                  <c:v>29</c:v>
                </c:pt>
                <c:pt idx="2">
                  <c:v>33</c:v>
                </c:pt>
                <c:pt idx="3">
                  <c:v>17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są zadłużone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 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40</c:v>
                </c:pt>
                <c:pt idx="1">
                  <c:v>24</c:v>
                </c:pt>
                <c:pt idx="2">
                  <c:v>31</c:v>
                </c:pt>
                <c:pt idx="3">
                  <c:v>19</c:v>
                </c:pt>
                <c:pt idx="4">
                  <c:v>14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są zadłużone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 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41</c:v>
                </c:pt>
                <c:pt idx="1">
                  <c:v>24</c:v>
                </c:pt>
                <c:pt idx="2">
                  <c:v>24</c:v>
                </c:pt>
                <c:pt idx="3">
                  <c:v>18</c:v>
                </c:pt>
                <c:pt idx="4">
                  <c:v>14</c:v>
                </c:pt>
                <c:pt idx="5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są zadłużone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 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39</c:v>
                </c:pt>
                <c:pt idx="1">
                  <c:v>22</c:v>
                </c:pt>
                <c:pt idx="2">
                  <c:v>23</c:v>
                </c:pt>
                <c:pt idx="3">
                  <c:v>17</c:v>
                </c:pt>
                <c:pt idx="4">
                  <c:v>15</c:v>
                </c:pt>
                <c:pt idx="5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są zadłużone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 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37</c:v>
                </c:pt>
                <c:pt idx="1">
                  <c:v>18</c:v>
                </c:pt>
                <c:pt idx="2">
                  <c:v>19</c:v>
                </c:pt>
                <c:pt idx="3">
                  <c:v>16</c:v>
                </c:pt>
                <c:pt idx="4">
                  <c:v>12</c:v>
                </c:pt>
                <c:pt idx="5">
                  <c:v>29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są zadłużone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 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34</c:v>
                </c:pt>
                <c:pt idx="1">
                  <c:v>17</c:v>
                </c:pt>
                <c:pt idx="2">
                  <c:v>20</c:v>
                </c:pt>
                <c:pt idx="3">
                  <c:v>16</c:v>
                </c:pt>
                <c:pt idx="4">
                  <c:v>12</c:v>
                </c:pt>
                <c:pt idx="5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837112"/>
        <c:axId val="224837504"/>
      </c:barChart>
      <c:catAx>
        <c:axId val="224837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4837504"/>
        <c:crosses val="autoZero"/>
        <c:auto val="1"/>
        <c:lblAlgn val="ctr"/>
        <c:lblOffset val="80"/>
        <c:noMultiLvlLbl val="0"/>
      </c:catAx>
      <c:valAx>
        <c:axId val="224837504"/>
        <c:scaling>
          <c:orientation val="minMax"/>
          <c:max val="5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pl-PL" sz="900" b="0"/>
                  <a:t>Proc. gospodarstw domowych</a:t>
                </a:r>
              </a:p>
            </c:rich>
          </c:tx>
          <c:layout>
            <c:manualLayout>
              <c:xMode val="edge"/>
              <c:yMode val="edge"/>
              <c:x val="0.71202881149205377"/>
              <c:y val="0.931684293232190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l-PL"/>
          </a:p>
        </c:txPr>
        <c:crossAx val="2248371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5327705729620962"/>
          <c:y val="0.13866275190177502"/>
          <c:w val="8.0215184475313686E-2"/>
          <c:h val="0.4375159037323724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50892008064213"/>
          <c:y val="3.1349125950812483E-2"/>
          <c:w val="0.6757821712503328"/>
          <c:h val="0.865858921057538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Arkusz1!$A$2:$A$15</c:f>
              <c:strCache>
                <c:ptCount val="14"/>
                <c:pt idx="0">
                  <c:v>zakup papierów wartościowych</c:v>
                </c:pt>
                <c:pt idx="1">
                  <c:v>zabezpieczenie przyszłości dzieci</c:v>
                </c:pt>
                <c:pt idx="2">
                  <c:v>zakup, dzierżawa narzędzi pracy</c:v>
                </c:pt>
                <c:pt idx="3">
                  <c:v>wypoczynek</c:v>
                </c:pt>
                <c:pt idx="4">
                  <c:v>rozwój działalności gospodarczej</c:v>
                </c:pt>
                <c:pt idx="5">
                  <c:v>kształcenie </c:v>
                </c:pt>
                <c:pt idx="6">
                  <c:v>leczenie</c:v>
                </c:pt>
                <c:pt idx="7">
                  <c:v>stałe opłaty</c:v>
                </c:pt>
                <c:pt idx="8">
                  <c:v>spłata wcześniejszych długów</c:v>
                </c:pt>
                <c:pt idx="9">
                  <c:v>inne cele</c:v>
                </c:pt>
                <c:pt idx="10">
                  <c:v>bieżące wydatki konsumpcyjne</c:v>
                </c:pt>
                <c:pt idx="11">
                  <c:v>zakup domu/mieszkania</c:v>
                </c:pt>
                <c:pt idx="12">
                  <c:v>remont domu/mieszkania</c:v>
                </c:pt>
                <c:pt idx="13">
                  <c:v>zakup dóbr trwałego użytku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0.1</c:v>
                </c:pt>
                <c:pt idx="2">
                  <c:v>7</c:v>
                </c:pt>
                <c:pt idx="3">
                  <c:v>4</c:v>
                </c:pt>
                <c:pt idx="5">
                  <c:v>10</c:v>
                </c:pt>
                <c:pt idx="6">
                  <c:v>16</c:v>
                </c:pt>
                <c:pt idx="7">
                  <c:v>15</c:v>
                </c:pt>
                <c:pt idx="9">
                  <c:v>18</c:v>
                </c:pt>
                <c:pt idx="10">
                  <c:v>23</c:v>
                </c:pt>
                <c:pt idx="11">
                  <c:v>9</c:v>
                </c:pt>
                <c:pt idx="12">
                  <c:v>36</c:v>
                </c:pt>
                <c:pt idx="13">
                  <c:v>45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Arkusz1!$A$2:$A$15</c:f>
              <c:strCache>
                <c:ptCount val="14"/>
                <c:pt idx="0">
                  <c:v>zakup papierów wartościowych</c:v>
                </c:pt>
                <c:pt idx="1">
                  <c:v>zabezpieczenie przyszłości dzieci</c:v>
                </c:pt>
                <c:pt idx="2">
                  <c:v>zakup, dzierżawa narzędzi pracy</c:v>
                </c:pt>
                <c:pt idx="3">
                  <c:v>wypoczynek</c:v>
                </c:pt>
                <c:pt idx="4">
                  <c:v>rozwój działalności gospodarczej</c:v>
                </c:pt>
                <c:pt idx="5">
                  <c:v>kształcenie </c:v>
                </c:pt>
                <c:pt idx="6">
                  <c:v>leczenie</c:v>
                </c:pt>
                <c:pt idx="7">
                  <c:v>stałe opłaty</c:v>
                </c:pt>
                <c:pt idx="8">
                  <c:v>spłata wcześniejszych długów</c:v>
                </c:pt>
                <c:pt idx="9">
                  <c:v>inne cele</c:v>
                </c:pt>
                <c:pt idx="10">
                  <c:v>bieżące wydatki konsumpcyjne</c:v>
                </c:pt>
                <c:pt idx="11">
                  <c:v>zakup domu/mieszkania</c:v>
                </c:pt>
                <c:pt idx="12">
                  <c:v>remont domu/mieszkania</c:v>
                </c:pt>
                <c:pt idx="13">
                  <c:v>zakup dóbr trwałego użytku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0.5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10</c:v>
                </c:pt>
                <c:pt idx="6">
                  <c:v>11</c:v>
                </c:pt>
                <c:pt idx="7">
                  <c:v>15</c:v>
                </c:pt>
                <c:pt idx="8">
                  <c:v>11</c:v>
                </c:pt>
                <c:pt idx="9">
                  <c:v>14</c:v>
                </c:pt>
                <c:pt idx="10">
                  <c:v>23</c:v>
                </c:pt>
                <c:pt idx="11">
                  <c:v>11</c:v>
                </c:pt>
                <c:pt idx="12">
                  <c:v>33</c:v>
                </c:pt>
                <c:pt idx="13">
                  <c:v>40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Arkusz1!$A$2:$A$15</c:f>
              <c:strCache>
                <c:ptCount val="14"/>
                <c:pt idx="0">
                  <c:v>zakup papierów wartościowych</c:v>
                </c:pt>
                <c:pt idx="1">
                  <c:v>zabezpieczenie przyszłości dzieci</c:v>
                </c:pt>
                <c:pt idx="2">
                  <c:v>zakup, dzierżawa narzędzi pracy</c:v>
                </c:pt>
                <c:pt idx="3">
                  <c:v>wypoczynek</c:v>
                </c:pt>
                <c:pt idx="4">
                  <c:v>rozwój działalności gospodarczej</c:v>
                </c:pt>
                <c:pt idx="5">
                  <c:v>kształcenie </c:v>
                </c:pt>
                <c:pt idx="6">
                  <c:v>leczenie</c:v>
                </c:pt>
                <c:pt idx="7">
                  <c:v>stałe opłaty</c:v>
                </c:pt>
                <c:pt idx="8">
                  <c:v>spłata wcześniejszych długów</c:v>
                </c:pt>
                <c:pt idx="9">
                  <c:v>inne cele</c:v>
                </c:pt>
                <c:pt idx="10">
                  <c:v>bieżące wydatki konsumpcyjne</c:v>
                </c:pt>
                <c:pt idx="11">
                  <c:v>zakup domu/mieszkania</c:v>
                </c:pt>
                <c:pt idx="12">
                  <c:v>remont domu/mieszkania</c:v>
                </c:pt>
                <c:pt idx="13">
                  <c:v>zakup dóbr trwałego użytku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0.3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13</c:v>
                </c:pt>
                <c:pt idx="10">
                  <c:v>18</c:v>
                </c:pt>
                <c:pt idx="11">
                  <c:v>17</c:v>
                </c:pt>
                <c:pt idx="12">
                  <c:v>35</c:v>
                </c:pt>
                <c:pt idx="13">
                  <c:v>38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Arkusz1!$A$2:$A$15</c:f>
              <c:strCache>
                <c:ptCount val="14"/>
                <c:pt idx="0">
                  <c:v>zakup papierów wartościowych</c:v>
                </c:pt>
                <c:pt idx="1">
                  <c:v>zabezpieczenie przyszłości dzieci</c:v>
                </c:pt>
                <c:pt idx="2">
                  <c:v>zakup, dzierżawa narzędzi pracy</c:v>
                </c:pt>
                <c:pt idx="3">
                  <c:v>wypoczynek</c:v>
                </c:pt>
                <c:pt idx="4">
                  <c:v>rozwój działalności gospodarczej</c:v>
                </c:pt>
                <c:pt idx="5">
                  <c:v>kształcenie </c:v>
                </c:pt>
                <c:pt idx="6">
                  <c:v>leczenie</c:v>
                </c:pt>
                <c:pt idx="7">
                  <c:v>stałe opłaty</c:v>
                </c:pt>
                <c:pt idx="8">
                  <c:v>spłata wcześniejszych długów</c:v>
                </c:pt>
                <c:pt idx="9">
                  <c:v>inne cele</c:v>
                </c:pt>
                <c:pt idx="10">
                  <c:v>bieżące wydatki konsumpcyjne</c:v>
                </c:pt>
                <c:pt idx="11">
                  <c:v>zakup domu/mieszkania</c:v>
                </c:pt>
                <c:pt idx="12">
                  <c:v>remont domu/mieszkania</c:v>
                </c:pt>
                <c:pt idx="13">
                  <c:v>zakup dóbr trwałego użytku</c:v>
                </c:pt>
              </c:strCache>
            </c:strRef>
          </c:cat>
          <c:val>
            <c:numRef>
              <c:f>Arkusz1!$E$2:$E$15</c:f>
              <c:numCache>
                <c:formatCode>General</c:formatCode>
                <c:ptCount val="14"/>
                <c:pt idx="0">
                  <c:v>0.2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  <c:pt idx="10">
                  <c:v>18</c:v>
                </c:pt>
                <c:pt idx="11">
                  <c:v>18</c:v>
                </c:pt>
                <c:pt idx="12">
                  <c:v>32</c:v>
                </c:pt>
                <c:pt idx="13">
                  <c:v>37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Arkusz1!$A$2:$A$15</c:f>
              <c:strCache>
                <c:ptCount val="14"/>
                <c:pt idx="0">
                  <c:v>zakup papierów wartościowych</c:v>
                </c:pt>
                <c:pt idx="1">
                  <c:v>zabezpieczenie przyszłości dzieci</c:v>
                </c:pt>
                <c:pt idx="2">
                  <c:v>zakup, dzierżawa narzędzi pracy</c:v>
                </c:pt>
                <c:pt idx="3">
                  <c:v>wypoczynek</c:v>
                </c:pt>
                <c:pt idx="4">
                  <c:v>rozwój działalności gospodarczej</c:v>
                </c:pt>
                <c:pt idx="5">
                  <c:v>kształcenie </c:v>
                </c:pt>
                <c:pt idx="6">
                  <c:v>leczenie</c:v>
                </c:pt>
                <c:pt idx="7">
                  <c:v>stałe opłaty</c:v>
                </c:pt>
                <c:pt idx="8">
                  <c:v>spłata wcześniejszych długów</c:v>
                </c:pt>
                <c:pt idx="9">
                  <c:v>inne cele</c:v>
                </c:pt>
                <c:pt idx="10">
                  <c:v>bieżące wydatki konsumpcyjne</c:v>
                </c:pt>
                <c:pt idx="11">
                  <c:v>zakup domu/mieszkania</c:v>
                </c:pt>
                <c:pt idx="12">
                  <c:v>remont domu/mieszkania</c:v>
                </c:pt>
                <c:pt idx="13">
                  <c:v>zakup dóbr trwałego użytku</c:v>
                </c:pt>
              </c:strCache>
            </c:strRef>
          </c:cat>
          <c:val>
            <c:numRef>
              <c:f>Arkusz1!$F$2:$F$15</c:f>
              <c:numCache>
                <c:formatCode>General</c:formatCode>
                <c:ptCount val="14"/>
                <c:pt idx="0">
                  <c:v>0.2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  <c:pt idx="10">
                  <c:v>16</c:v>
                </c:pt>
                <c:pt idx="11">
                  <c:v>23</c:v>
                </c:pt>
                <c:pt idx="12">
                  <c:v>31</c:v>
                </c:pt>
                <c:pt idx="13">
                  <c:v>35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Arkusz1!$A$2:$A$15</c:f>
              <c:strCache>
                <c:ptCount val="14"/>
                <c:pt idx="0">
                  <c:v>zakup papierów wartościowych</c:v>
                </c:pt>
                <c:pt idx="1">
                  <c:v>zabezpieczenie przyszłości dzieci</c:v>
                </c:pt>
                <c:pt idx="2">
                  <c:v>zakup, dzierżawa narzędzi pracy</c:v>
                </c:pt>
                <c:pt idx="3">
                  <c:v>wypoczynek</c:v>
                </c:pt>
                <c:pt idx="4">
                  <c:v>rozwój działalności gospodarczej</c:v>
                </c:pt>
                <c:pt idx="5">
                  <c:v>kształcenie </c:v>
                </c:pt>
                <c:pt idx="6">
                  <c:v>leczenie</c:v>
                </c:pt>
                <c:pt idx="7">
                  <c:v>stałe opłaty</c:v>
                </c:pt>
                <c:pt idx="8">
                  <c:v>spłata wcześniejszych długów</c:v>
                </c:pt>
                <c:pt idx="9">
                  <c:v>inne cele</c:v>
                </c:pt>
                <c:pt idx="10">
                  <c:v>bieżące wydatki konsumpcyjne</c:v>
                </c:pt>
                <c:pt idx="11">
                  <c:v>zakup domu/mieszkania</c:v>
                </c:pt>
                <c:pt idx="12">
                  <c:v>remont domu/mieszkania</c:v>
                </c:pt>
                <c:pt idx="13">
                  <c:v>zakup dóbr trwałego użytku</c:v>
                </c:pt>
              </c:strCache>
            </c:strRef>
          </c:cat>
          <c:val>
            <c:numRef>
              <c:f>Arkusz1!$G$2:$G$15</c:f>
              <c:numCache>
                <c:formatCode>General</c:formatCode>
                <c:ptCount val="14"/>
                <c:pt idx="0">
                  <c:v>0.2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11</c:v>
                </c:pt>
                <c:pt idx="10">
                  <c:v>14</c:v>
                </c:pt>
                <c:pt idx="11">
                  <c:v>27</c:v>
                </c:pt>
                <c:pt idx="12">
                  <c:v>30</c:v>
                </c:pt>
                <c:pt idx="1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838288"/>
        <c:axId val="224838680"/>
      </c:barChart>
      <c:catAx>
        <c:axId val="224838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4838680"/>
        <c:crosses val="autoZero"/>
        <c:auto val="1"/>
        <c:lblAlgn val="ctr"/>
        <c:lblOffset val="100"/>
        <c:noMultiLvlLbl val="0"/>
      </c:catAx>
      <c:valAx>
        <c:axId val="224838680"/>
        <c:scaling>
          <c:orientation val="minMax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pl-PL" sz="900" b="0"/>
                  <a:t>Proc. gospodarstw domowych</a:t>
                </a:r>
              </a:p>
            </c:rich>
          </c:tx>
          <c:layout>
            <c:manualLayout>
              <c:xMode val="edge"/>
              <c:yMode val="edge"/>
              <c:x val="0.72271412941207869"/>
              <c:y val="0.955270554957797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22483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27864060207583"/>
          <c:y val="0.39954160224023122"/>
          <c:w val="8.1586181037715116E-2"/>
          <c:h val="0.27039870483479284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98795180722891"/>
          <c:y val="4.2016806722689079E-2"/>
          <c:w val="0.84638554216870165"/>
          <c:h val="0.715027782476212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3.8</c:v>
                </c:pt>
                <c:pt idx="1">
                  <c:v>2.7</c:v>
                </c:pt>
                <c:pt idx="2">
                  <c:v>2.8</c:v>
                </c:pt>
                <c:pt idx="3">
                  <c:v>3.5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839464"/>
        <c:axId val="224839856"/>
      </c:barChart>
      <c:catAx>
        <c:axId val="224839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l-PL" sz="1200"/>
                  <a:t>Zaległości w spłacie kredytu mieszkaniowego</a:t>
                </a:r>
                <a:r>
                  <a:rPr lang="pl-PL" sz="1200" b="1" i="0" u="none" strike="noStrike" kern="1200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endParaRPr lang="pl-PL" sz="1200"/>
              </a:p>
            </c:rich>
          </c:tx>
          <c:layout>
            <c:manualLayout>
              <c:xMode val="edge"/>
              <c:yMode val="edge"/>
              <c:x val="0.33633987602476129"/>
              <c:y val="0.89574336426583623"/>
            </c:manualLayout>
          </c:layout>
          <c:overlay val="0"/>
          <c:spPr>
            <a:noFill/>
            <a:ln w="25414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224839856"/>
        <c:crosses val="autoZero"/>
        <c:auto val="1"/>
        <c:lblAlgn val="ctr"/>
        <c:lblOffset val="60"/>
        <c:tickLblSkip val="1"/>
        <c:tickMarkSkip val="1"/>
        <c:noMultiLvlLbl val="0"/>
      </c:catAx>
      <c:valAx>
        <c:axId val="224839856"/>
        <c:scaling>
          <c:orientation val="minMax"/>
          <c:max val="6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l-PL" sz="1200"/>
                  <a:t>Proc.</a:t>
                </a:r>
                <a:r>
                  <a:rPr lang="pl-PL" sz="1200" b="0" i="0" u="none" strike="noStrike" kern="1200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pl-PL" sz="1200"/>
                  <a:t>gospodarstw domowych</a:t>
                </a:r>
              </a:p>
            </c:rich>
          </c:tx>
          <c:layout>
            <c:manualLayout>
              <c:xMode val="edge"/>
              <c:yMode val="edge"/>
              <c:x val="3.4821990821205052E-2"/>
              <c:y val="3.1671326658580252E-2"/>
            </c:manualLayout>
          </c:layout>
          <c:overlay val="0"/>
          <c:spPr>
            <a:noFill/>
            <a:ln w="25414">
              <a:noFill/>
            </a:ln>
          </c:spPr>
        </c:title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pl-PL"/>
          </a:p>
        </c:txPr>
        <c:crossAx val="2248394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19431130891247"/>
          <c:y val="5.2478134110787174E-2"/>
          <c:w val="0.61793135912358776"/>
          <c:h val="0.76967930029163079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Jak najszybciej</c:v>
                </c:pt>
                <c:pt idx="1">
                  <c:v>Gdy sytuacja w strefie euro się poprawi</c:v>
                </c:pt>
                <c:pt idx="2">
                  <c:v>Nigdy</c:v>
                </c:pt>
                <c:pt idx="3">
                  <c:v>Trudno powiedzieć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25.3</c:v>
                </c:pt>
                <c:pt idx="2">
                  <c:v>40.200000000000003</c:v>
                </c:pt>
                <c:pt idx="3">
                  <c:v>29.3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9BD5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Jak najszybciej</c:v>
                </c:pt>
                <c:pt idx="1">
                  <c:v>Gdy sytuacja w strefie euro się poprawi</c:v>
                </c:pt>
                <c:pt idx="2">
                  <c:v>Nigdy</c:v>
                </c:pt>
                <c:pt idx="3">
                  <c:v>Trudno powiedzieć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5.2</c:v>
                </c:pt>
                <c:pt idx="1">
                  <c:v>20.399999999999999</c:v>
                </c:pt>
                <c:pt idx="2">
                  <c:v>41.7</c:v>
                </c:pt>
                <c:pt idx="3">
                  <c:v>32.700000000000003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402816"/>
        <c:axId val="225403208"/>
      </c:barChart>
      <c:catAx>
        <c:axId val="22540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5403208"/>
        <c:crosses val="autoZero"/>
        <c:auto val="1"/>
        <c:lblAlgn val="ctr"/>
        <c:lblOffset val="100"/>
        <c:noMultiLvlLbl val="0"/>
      </c:catAx>
      <c:valAx>
        <c:axId val="225403208"/>
        <c:scaling>
          <c:orientation val="minMax"/>
          <c:max val="5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pl-PL" sz="1200" b="0"/>
                  <a:t>Proc. </a:t>
                </a:r>
              </a:p>
            </c:rich>
          </c:tx>
          <c:layout>
            <c:manualLayout>
              <c:xMode val="edge"/>
              <c:yMode val="edge"/>
              <c:x val="0.86886264216972875"/>
              <c:y val="0.911816549300468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540281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1602652300041445"/>
          <c:y val="0.5005247218591603"/>
          <c:w val="8.5268553387348331E-2"/>
          <c:h val="0.23195681511470986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738934121398467"/>
          <c:y val="2.9661642247285791E-2"/>
          <c:w val="0.66603283258148471"/>
          <c:h val="0.9023440905097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6"/>
                <c:pt idx="0">
                  <c:v>czytnik książek</c:v>
                </c:pt>
                <c:pt idx="1">
                  <c:v>dom letniskowy</c:v>
                </c:pt>
                <c:pt idx="2">
                  <c:v>działka rekreacyjna</c:v>
                </c:pt>
                <c:pt idx="3">
                  <c:v>kino domowe</c:v>
                </c:pt>
                <c:pt idx="4">
                  <c:v>tablet</c:v>
                </c:pt>
                <c:pt idx="5">
                  <c:v>zmywarka do naczyń</c:v>
                </c:pt>
                <c:pt idx="6">
                  <c:v>telefon stacjonarny</c:v>
                </c:pt>
                <c:pt idx="7">
                  <c:v>komputer stacjonarny</c:v>
                </c:pt>
                <c:pt idx="8">
                  <c:v>komputer przenośny</c:v>
                </c:pt>
                <c:pt idx="9">
                  <c:v>kuchenka mikrofalowa</c:v>
                </c:pt>
                <c:pt idx="10">
                  <c:v>samochód</c:v>
                </c:pt>
                <c:pt idx="11">
                  <c:v>dostęp do internetu </c:v>
                </c:pt>
                <c:pt idx="12">
                  <c:v>telewizor LCD/plazma</c:v>
                </c:pt>
                <c:pt idx="13">
                  <c:v>telewizja satelitarna/kablowa</c:v>
                </c:pt>
                <c:pt idx="14">
                  <c:v>własne mieszkanie/dom</c:v>
                </c:pt>
                <c:pt idx="15">
                  <c:v>pralka automatyczna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6"/>
                <c:pt idx="1">
                  <c:v>3</c:v>
                </c:pt>
                <c:pt idx="2">
                  <c:v>7</c:v>
                </c:pt>
                <c:pt idx="5">
                  <c:v>3</c:v>
                </c:pt>
                <c:pt idx="6">
                  <c:v>74</c:v>
                </c:pt>
                <c:pt idx="7">
                  <c:v>15</c:v>
                </c:pt>
                <c:pt idx="9">
                  <c:v>16</c:v>
                </c:pt>
                <c:pt idx="10">
                  <c:v>44</c:v>
                </c:pt>
                <c:pt idx="13">
                  <c:v>46</c:v>
                </c:pt>
                <c:pt idx="15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6"/>
                <c:pt idx="0">
                  <c:v>czytnik książek</c:v>
                </c:pt>
                <c:pt idx="1">
                  <c:v>dom letniskowy</c:v>
                </c:pt>
                <c:pt idx="2">
                  <c:v>działka rekreacyjna</c:v>
                </c:pt>
                <c:pt idx="3">
                  <c:v>kino domowe</c:v>
                </c:pt>
                <c:pt idx="4">
                  <c:v>tablet</c:v>
                </c:pt>
                <c:pt idx="5">
                  <c:v>zmywarka do naczyń</c:v>
                </c:pt>
                <c:pt idx="6">
                  <c:v>telefon stacjonarny</c:v>
                </c:pt>
                <c:pt idx="7">
                  <c:v>komputer stacjonarny</c:v>
                </c:pt>
                <c:pt idx="8">
                  <c:v>komputer przenośny</c:v>
                </c:pt>
                <c:pt idx="9">
                  <c:v>kuchenka mikrofalowa</c:v>
                </c:pt>
                <c:pt idx="10">
                  <c:v>samochód</c:v>
                </c:pt>
                <c:pt idx="11">
                  <c:v>dostęp do internetu </c:v>
                </c:pt>
                <c:pt idx="12">
                  <c:v>telewizor LCD/plazma</c:v>
                </c:pt>
                <c:pt idx="13">
                  <c:v>telewizja satelitarna/kablowa</c:v>
                </c:pt>
                <c:pt idx="14">
                  <c:v>własne mieszkanie/dom</c:v>
                </c:pt>
                <c:pt idx="15">
                  <c:v>pralka automatyczna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6"/>
                <c:pt idx="1">
                  <c:v>4</c:v>
                </c:pt>
                <c:pt idx="2">
                  <c:v>12</c:v>
                </c:pt>
                <c:pt idx="5">
                  <c:v>6</c:v>
                </c:pt>
                <c:pt idx="6">
                  <c:v>79</c:v>
                </c:pt>
                <c:pt idx="7">
                  <c:v>39</c:v>
                </c:pt>
                <c:pt idx="8">
                  <c:v>3</c:v>
                </c:pt>
                <c:pt idx="9">
                  <c:v>33</c:v>
                </c:pt>
                <c:pt idx="10">
                  <c:v>52</c:v>
                </c:pt>
                <c:pt idx="11">
                  <c:v>23</c:v>
                </c:pt>
                <c:pt idx="13">
                  <c:v>56</c:v>
                </c:pt>
                <c:pt idx="15">
                  <c:v>81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6"/>
                <c:pt idx="0">
                  <c:v>czytnik książek</c:v>
                </c:pt>
                <c:pt idx="1">
                  <c:v>dom letniskowy</c:v>
                </c:pt>
                <c:pt idx="2">
                  <c:v>działka rekreacyjna</c:v>
                </c:pt>
                <c:pt idx="3">
                  <c:v>kino domowe</c:v>
                </c:pt>
                <c:pt idx="4">
                  <c:v>tablet</c:v>
                </c:pt>
                <c:pt idx="5">
                  <c:v>zmywarka do naczyń</c:v>
                </c:pt>
                <c:pt idx="6">
                  <c:v>telefon stacjonarny</c:v>
                </c:pt>
                <c:pt idx="7">
                  <c:v>komputer stacjonarny</c:v>
                </c:pt>
                <c:pt idx="8">
                  <c:v>komputer przenośny</c:v>
                </c:pt>
                <c:pt idx="9">
                  <c:v>kuchenka mikrofalowa</c:v>
                </c:pt>
                <c:pt idx="10">
                  <c:v>samochód</c:v>
                </c:pt>
                <c:pt idx="11">
                  <c:v>dostęp do internetu </c:v>
                </c:pt>
                <c:pt idx="12">
                  <c:v>telewizor LCD/plazma</c:v>
                </c:pt>
                <c:pt idx="13">
                  <c:v>telewizja satelitarna/kablowa</c:v>
                </c:pt>
                <c:pt idx="14">
                  <c:v>własne mieszkanie/dom</c:v>
                </c:pt>
                <c:pt idx="15">
                  <c:v>pralka automatyczna</c:v>
                </c:pt>
              </c:strCache>
            </c:strRef>
          </c:cat>
          <c:val>
            <c:numRef>
              <c:f>Sheet1!$B$4:$R$4</c:f>
              <c:numCache>
                <c:formatCode>General</c:formatCode>
                <c:ptCount val="16"/>
                <c:pt idx="1">
                  <c:v>5</c:v>
                </c:pt>
                <c:pt idx="2">
                  <c:v>12</c:v>
                </c:pt>
                <c:pt idx="3">
                  <c:v>17</c:v>
                </c:pt>
                <c:pt idx="5">
                  <c:v>14</c:v>
                </c:pt>
                <c:pt idx="6">
                  <c:v>63</c:v>
                </c:pt>
                <c:pt idx="7">
                  <c:v>51</c:v>
                </c:pt>
                <c:pt idx="8">
                  <c:v>25</c:v>
                </c:pt>
                <c:pt idx="9">
                  <c:v>49</c:v>
                </c:pt>
                <c:pt idx="10">
                  <c:v>58</c:v>
                </c:pt>
                <c:pt idx="11">
                  <c:v>51</c:v>
                </c:pt>
                <c:pt idx="12">
                  <c:v>34</c:v>
                </c:pt>
                <c:pt idx="13">
                  <c:v>60</c:v>
                </c:pt>
                <c:pt idx="15">
                  <c:v>87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6"/>
                <c:pt idx="0">
                  <c:v>czytnik książek</c:v>
                </c:pt>
                <c:pt idx="1">
                  <c:v>dom letniskowy</c:v>
                </c:pt>
                <c:pt idx="2">
                  <c:v>działka rekreacyjna</c:v>
                </c:pt>
                <c:pt idx="3">
                  <c:v>kino domowe</c:v>
                </c:pt>
                <c:pt idx="4">
                  <c:v>tablet</c:v>
                </c:pt>
                <c:pt idx="5">
                  <c:v>zmywarka do naczyń</c:v>
                </c:pt>
                <c:pt idx="6">
                  <c:v>telefon stacjonarny</c:v>
                </c:pt>
                <c:pt idx="7">
                  <c:v>komputer stacjonarny</c:v>
                </c:pt>
                <c:pt idx="8">
                  <c:v>komputer przenośny</c:v>
                </c:pt>
                <c:pt idx="9">
                  <c:v>kuchenka mikrofalowa</c:v>
                </c:pt>
                <c:pt idx="10">
                  <c:v>samochód</c:v>
                </c:pt>
                <c:pt idx="11">
                  <c:v>dostęp do internetu </c:v>
                </c:pt>
                <c:pt idx="12">
                  <c:v>telewizor LCD/plazma</c:v>
                </c:pt>
                <c:pt idx="13">
                  <c:v>telewizja satelitarna/kablowa</c:v>
                </c:pt>
                <c:pt idx="14">
                  <c:v>własne mieszkanie/dom</c:v>
                </c:pt>
                <c:pt idx="15">
                  <c:v>pralka automatyczna</c:v>
                </c:pt>
              </c:strCache>
            </c:strRef>
          </c:cat>
          <c:val>
            <c:numRef>
              <c:f>Sheet1!$B$5:$R$5</c:f>
              <c:numCache>
                <c:formatCode>General</c:formatCode>
                <c:ptCount val="16"/>
                <c:pt idx="0">
                  <c:v>2</c:v>
                </c:pt>
                <c:pt idx="1">
                  <c:v>5</c:v>
                </c:pt>
                <c:pt idx="2">
                  <c:v>12</c:v>
                </c:pt>
                <c:pt idx="3">
                  <c:v>18</c:v>
                </c:pt>
                <c:pt idx="5">
                  <c:v>19</c:v>
                </c:pt>
                <c:pt idx="6">
                  <c:v>54</c:v>
                </c:pt>
                <c:pt idx="7">
                  <c:v>50</c:v>
                </c:pt>
                <c:pt idx="8">
                  <c:v>39</c:v>
                </c:pt>
                <c:pt idx="9">
                  <c:v>56</c:v>
                </c:pt>
                <c:pt idx="10">
                  <c:v>62</c:v>
                </c:pt>
                <c:pt idx="11">
                  <c:v>61</c:v>
                </c:pt>
                <c:pt idx="12">
                  <c:v>50</c:v>
                </c:pt>
                <c:pt idx="13">
                  <c:v>70</c:v>
                </c:pt>
                <c:pt idx="15">
                  <c:v>91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6"/>
                <c:pt idx="0">
                  <c:v>czytnik książek</c:v>
                </c:pt>
                <c:pt idx="1">
                  <c:v>dom letniskowy</c:v>
                </c:pt>
                <c:pt idx="2">
                  <c:v>działka rekreacyjna</c:v>
                </c:pt>
                <c:pt idx="3">
                  <c:v>kino domowe</c:v>
                </c:pt>
                <c:pt idx="4">
                  <c:v>tablet</c:v>
                </c:pt>
                <c:pt idx="5">
                  <c:v>zmywarka do naczyń</c:v>
                </c:pt>
                <c:pt idx="6">
                  <c:v>telefon stacjonarny</c:v>
                </c:pt>
                <c:pt idx="7">
                  <c:v>komputer stacjonarny</c:v>
                </c:pt>
                <c:pt idx="8">
                  <c:v>komputer przenośny</c:v>
                </c:pt>
                <c:pt idx="9">
                  <c:v>kuchenka mikrofalowa</c:v>
                </c:pt>
                <c:pt idx="10">
                  <c:v>samochód</c:v>
                </c:pt>
                <c:pt idx="11">
                  <c:v>dostęp do internetu </c:v>
                </c:pt>
                <c:pt idx="12">
                  <c:v>telewizor LCD/plazma</c:v>
                </c:pt>
                <c:pt idx="13">
                  <c:v>telewizja satelitarna/kablowa</c:v>
                </c:pt>
                <c:pt idx="14">
                  <c:v>własne mieszkanie/dom</c:v>
                </c:pt>
                <c:pt idx="15">
                  <c:v>pralka automatyczna</c:v>
                </c:pt>
              </c:strCache>
            </c:strRef>
          </c:cat>
          <c:val>
            <c:numRef>
              <c:f>Sheet1!$B$6:$R$6</c:f>
              <c:numCache>
                <c:formatCode>General</c:formatCode>
                <c:ptCount val="16"/>
                <c:pt idx="0">
                  <c:v>4</c:v>
                </c:pt>
                <c:pt idx="1">
                  <c:v>5</c:v>
                </c:pt>
                <c:pt idx="2">
                  <c:v>13</c:v>
                </c:pt>
                <c:pt idx="3">
                  <c:v>19</c:v>
                </c:pt>
                <c:pt idx="4">
                  <c:v>9</c:v>
                </c:pt>
                <c:pt idx="5">
                  <c:v>24</c:v>
                </c:pt>
                <c:pt idx="6">
                  <c:v>47</c:v>
                </c:pt>
                <c:pt idx="7">
                  <c:v>47</c:v>
                </c:pt>
                <c:pt idx="8">
                  <c:v>49</c:v>
                </c:pt>
                <c:pt idx="9">
                  <c:v>59</c:v>
                </c:pt>
                <c:pt idx="10">
                  <c:v>63</c:v>
                </c:pt>
                <c:pt idx="11">
                  <c:v>67</c:v>
                </c:pt>
                <c:pt idx="12">
                  <c:v>64</c:v>
                </c:pt>
                <c:pt idx="13">
                  <c:v>72</c:v>
                </c:pt>
                <c:pt idx="14">
                  <c:v>76</c:v>
                </c:pt>
                <c:pt idx="15">
                  <c:v>92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Sheet1!$B$1:$R$1</c:f>
              <c:strCache>
                <c:ptCount val="16"/>
                <c:pt idx="0">
                  <c:v>czytnik książek</c:v>
                </c:pt>
                <c:pt idx="1">
                  <c:v>dom letniskowy</c:v>
                </c:pt>
                <c:pt idx="2">
                  <c:v>działka rekreacyjna</c:v>
                </c:pt>
                <c:pt idx="3">
                  <c:v>kino domowe</c:v>
                </c:pt>
                <c:pt idx="4">
                  <c:v>tablet</c:v>
                </c:pt>
                <c:pt idx="5">
                  <c:v>zmywarka do naczyń</c:v>
                </c:pt>
                <c:pt idx="6">
                  <c:v>telefon stacjonarny</c:v>
                </c:pt>
                <c:pt idx="7">
                  <c:v>komputer stacjonarny</c:v>
                </c:pt>
                <c:pt idx="8">
                  <c:v>komputer przenośny</c:v>
                </c:pt>
                <c:pt idx="9">
                  <c:v>kuchenka mikrofalowa</c:v>
                </c:pt>
                <c:pt idx="10">
                  <c:v>samochód</c:v>
                </c:pt>
                <c:pt idx="11">
                  <c:v>dostęp do internetu </c:v>
                </c:pt>
                <c:pt idx="12">
                  <c:v>telewizor LCD/plazma</c:v>
                </c:pt>
                <c:pt idx="13">
                  <c:v>telewizja satelitarna/kablowa</c:v>
                </c:pt>
                <c:pt idx="14">
                  <c:v>własne mieszkanie/dom</c:v>
                </c:pt>
                <c:pt idx="15">
                  <c:v>pralka automatyczna</c:v>
                </c:pt>
              </c:strCache>
            </c:strRef>
          </c:cat>
          <c:val>
            <c:numRef>
              <c:f>Sheet1!$B$7:$R$7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12</c:v>
                </c:pt>
                <c:pt idx="3">
                  <c:v>18</c:v>
                </c:pt>
                <c:pt idx="4">
                  <c:v>24.2</c:v>
                </c:pt>
                <c:pt idx="5">
                  <c:v>30</c:v>
                </c:pt>
                <c:pt idx="6">
                  <c:v>39</c:v>
                </c:pt>
                <c:pt idx="7">
                  <c:v>40</c:v>
                </c:pt>
                <c:pt idx="8">
                  <c:v>59</c:v>
                </c:pt>
                <c:pt idx="9">
                  <c:v>62</c:v>
                </c:pt>
                <c:pt idx="10">
                  <c:v>65</c:v>
                </c:pt>
                <c:pt idx="11">
                  <c:v>71</c:v>
                </c:pt>
                <c:pt idx="12">
                  <c:v>77</c:v>
                </c:pt>
                <c:pt idx="13">
                  <c:v>78</c:v>
                </c:pt>
                <c:pt idx="14">
                  <c:v>87</c:v>
                </c:pt>
                <c:pt idx="15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403992"/>
        <c:axId val="225404384"/>
      </c:barChart>
      <c:catAx>
        <c:axId val="225403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5404384"/>
        <c:crosses val="autoZero"/>
        <c:auto val="1"/>
        <c:lblAlgn val="ctr"/>
        <c:lblOffset val="60"/>
        <c:tickLblSkip val="1"/>
        <c:tickMarkSkip val="1"/>
        <c:noMultiLvlLbl val="0"/>
      </c:catAx>
      <c:valAx>
        <c:axId val="2254043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pl-PL" sz="900" b="0"/>
                  <a:t>Proc. gospodarstw domowych</a:t>
                </a:r>
              </a:p>
            </c:rich>
          </c:tx>
          <c:layout>
            <c:manualLayout>
              <c:xMode val="edge"/>
              <c:yMode val="edge"/>
              <c:x val="0.70383861765756606"/>
              <c:y val="0.964271237992329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l-PL"/>
          </a:p>
        </c:txPr>
        <c:crossAx val="22540399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2474713758606266"/>
          <c:y val="0.49156230321232014"/>
          <c:w val="6.5134086500057073E-2"/>
          <c:h val="0.36811322301423766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16997603560425"/>
          <c:y val="8.3356339750900246E-2"/>
          <c:w val="0.82451633763170906"/>
          <c:h val="0.76528093198000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Doktorat</c:v>
                </c:pt>
                <c:pt idx="1">
                  <c:v>Magisterium</c:v>
                </c:pt>
                <c:pt idx="2">
                  <c:v>Licencjat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8.6</c:v>
                </c:pt>
                <c:pt idx="1">
                  <c:v>45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Doktorat</c:v>
                </c:pt>
                <c:pt idx="1">
                  <c:v>Magisterium</c:v>
                </c:pt>
                <c:pt idx="2">
                  <c:v>Licencjat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24.4</c:v>
                </c:pt>
                <c:pt idx="1">
                  <c:v>45.6</c:v>
                </c:pt>
                <c:pt idx="2">
                  <c:v>10.7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>
                <a:lumMod val="50000"/>
              </a:srgbClr>
            </a:solidFill>
          </c:spPr>
          <c:invertIfNegative val="0"/>
          <c:dLbls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Doktorat</c:v>
                </c:pt>
                <c:pt idx="1">
                  <c:v>Magisterium</c:v>
                </c:pt>
                <c:pt idx="2">
                  <c:v>Licencjat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47.5</c:v>
                </c:pt>
                <c:pt idx="1">
                  <c:v>39.799999999999997</c:v>
                </c:pt>
                <c:pt idx="2">
                  <c:v>7.7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Arkusz1!$A$2:$A$4</c:f>
              <c:strCache>
                <c:ptCount val="3"/>
                <c:pt idx="0">
                  <c:v>Doktorat</c:v>
                </c:pt>
                <c:pt idx="1">
                  <c:v>Magisterium</c:v>
                </c:pt>
                <c:pt idx="2">
                  <c:v>Licencjat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35.5</c:v>
                </c:pt>
                <c:pt idx="2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405168"/>
        <c:axId val="225405560"/>
      </c:barChart>
      <c:catAx>
        <c:axId val="22540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5405560"/>
        <c:crosses val="autoZero"/>
        <c:auto val="1"/>
        <c:lblAlgn val="ctr"/>
        <c:lblOffset val="100"/>
        <c:noMultiLvlLbl val="0"/>
      </c:catAx>
      <c:valAx>
        <c:axId val="22540556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Proc. </a:t>
                </a:r>
              </a:p>
            </c:rich>
          </c:tx>
          <c:layout>
            <c:manualLayout>
              <c:xMode val="edge"/>
              <c:yMode val="edge"/>
              <c:x val="4.3778398667908447E-2"/>
              <c:y val="9.0122688152353039E-2"/>
            </c:manualLayout>
          </c:layout>
          <c:overlay val="0"/>
          <c:spPr>
            <a:noFill/>
            <a:ln w="25365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8"/>
            </a:pPr>
            <a:endParaRPr lang="pl-PL"/>
          </a:p>
        </c:txPr>
        <c:crossAx val="225405168"/>
        <c:crosses val="autoZero"/>
        <c:crossBetween val="between"/>
        <c:majorUnit val="20"/>
      </c:valAx>
      <c:spPr>
        <a:noFill/>
        <a:ln w="25356">
          <a:noFill/>
        </a:ln>
      </c:spPr>
    </c:plotArea>
    <c:legend>
      <c:legendPos val="r"/>
      <c:layout>
        <c:manualLayout>
          <c:xMode val="edge"/>
          <c:yMode val="edge"/>
          <c:x val="0.75545734202579518"/>
          <c:y val="0.10195251174998475"/>
          <c:w val="8.7321589195023738E-2"/>
          <c:h val="0.42863202099737535"/>
        </c:manualLayout>
      </c:layout>
      <c:overlay val="1"/>
      <c:spPr>
        <a:solidFill>
          <a:sysClr val="window" lastClr="FFFFFF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65266565645867"/>
          <c:y val="8.3356339750900246E-2"/>
          <c:w val="0.79092500697844048"/>
          <c:h val="0.75291216254016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Doktorat</c:v>
                </c:pt>
                <c:pt idx="1">
                  <c:v>Magisterium</c:v>
                </c:pt>
                <c:pt idx="2">
                  <c:v>Licencjat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41.5</c:v>
                </c:pt>
                <c:pt idx="1">
                  <c:v>29.9</c:v>
                </c:pt>
                <c:pt idx="2">
                  <c:v>2.4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Doktorat</c:v>
                </c:pt>
                <c:pt idx="1">
                  <c:v>Magisterium</c:v>
                </c:pt>
                <c:pt idx="2">
                  <c:v>Licencjat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29</c:v>
                </c:pt>
                <c:pt idx="1">
                  <c:v>43.2</c:v>
                </c:pt>
                <c:pt idx="2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406344"/>
        <c:axId val="225898000"/>
      </c:barChart>
      <c:catAx>
        <c:axId val="225406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5898000"/>
        <c:crosses val="autoZero"/>
        <c:auto val="1"/>
        <c:lblAlgn val="ctr"/>
        <c:lblOffset val="100"/>
        <c:noMultiLvlLbl val="0"/>
      </c:catAx>
      <c:valAx>
        <c:axId val="22589800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Proc. </a:t>
                </a:r>
              </a:p>
            </c:rich>
          </c:tx>
          <c:layout>
            <c:manualLayout>
              <c:xMode val="edge"/>
              <c:yMode val="edge"/>
              <c:x val="4.3778596824333132E-2"/>
              <c:y val="9.012262356094377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pl-PL"/>
          </a:p>
        </c:txPr>
        <c:crossAx val="225406344"/>
        <c:crosses val="autoZero"/>
        <c:crossBetween val="between"/>
        <c:majorUnit val="20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8789802870385885"/>
          <c:y val="0.17915482786873865"/>
          <c:w val="0.1344914222678687"/>
          <c:h val="0.23300976266855533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99234470691676"/>
          <c:y val="4.3650793650793704E-2"/>
          <c:w val="0.71044291338583065"/>
          <c:h val="0.81164323209600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Arkusz1!$A$2:$B$9</c:f>
              <c:multiLvlStrCache>
                <c:ptCount val="6"/>
                <c:lvl>
                  <c:pt idx="0">
                    <c:v>Licencjat</c:v>
                  </c:pt>
                  <c:pt idx="1">
                    <c:v>Magisterium</c:v>
                  </c:pt>
                  <c:pt idx="2">
                    <c:v>Doktorat</c:v>
                  </c:pt>
                  <c:pt idx="3">
                    <c:v>Licencjat</c:v>
                  </c:pt>
                  <c:pt idx="4">
                    <c:v>Magisterium</c:v>
                  </c:pt>
                  <c:pt idx="5">
                    <c:v>Dontorat</c:v>
                  </c:pt>
                </c:lvl>
                <c:lvl>
                  <c:pt idx="0">
                    <c:v>Sektor prywatny</c:v>
                  </c:pt>
                  <c:pt idx="3">
                    <c:v>Sektor publiczny</c:v>
                  </c:pt>
                </c:lvl>
              </c:multiLvlStrCache>
            </c:multiLvl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1.1000000000000001</c:v>
                </c:pt>
                <c:pt idx="1">
                  <c:v>35.1</c:v>
                </c:pt>
                <c:pt idx="2">
                  <c:v>142</c:v>
                </c:pt>
                <c:pt idx="3">
                  <c:v>12.8</c:v>
                </c:pt>
                <c:pt idx="4">
                  <c:v>22.6</c:v>
                </c:pt>
                <c:pt idx="5">
                  <c:v>20.2</c:v>
                </c:pt>
              </c:numCache>
            </c:numRef>
          </c:val>
        </c:ser>
        <c:ser>
          <c:idx val="1"/>
          <c:order val="1"/>
          <c:tx>
            <c:strRef>
              <c:f>Arkusz1!$D$1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Arkusz1!$A$2:$B$9</c:f>
              <c:multiLvlStrCache>
                <c:ptCount val="6"/>
                <c:lvl>
                  <c:pt idx="0">
                    <c:v>Licencjat</c:v>
                  </c:pt>
                  <c:pt idx="1">
                    <c:v>Magisterium</c:v>
                  </c:pt>
                  <c:pt idx="2">
                    <c:v>Doktorat</c:v>
                  </c:pt>
                  <c:pt idx="3">
                    <c:v>Licencjat</c:v>
                  </c:pt>
                  <c:pt idx="4">
                    <c:v>Magisterium</c:v>
                  </c:pt>
                  <c:pt idx="5">
                    <c:v>Dontorat</c:v>
                  </c:pt>
                </c:lvl>
                <c:lvl>
                  <c:pt idx="0">
                    <c:v>Sektor prywatny</c:v>
                  </c:pt>
                  <c:pt idx="3">
                    <c:v>Sektor publiczny</c:v>
                  </c:pt>
                </c:lvl>
              </c:multiLvlStrCache>
            </c:multiLvl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10.6</c:v>
                </c:pt>
                <c:pt idx="1">
                  <c:v>52.9</c:v>
                </c:pt>
                <c:pt idx="2">
                  <c:v>96</c:v>
                </c:pt>
                <c:pt idx="3">
                  <c:v>4.5</c:v>
                </c:pt>
                <c:pt idx="4">
                  <c:v>32.9</c:v>
                </c:pt>
                <c:pt idx="5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898784"/>
        <c:axId val="225899176"/>
      </c:barChart>
      <c:catAx>
        <c:axId val="225898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pl-PL"/>
          </a:p>
        </c:txPr>
        <c:crossAx val="225899176"/>
        <c:crosses val="autoZero"/>
        <c:auto val="1"/>
        <c:lblAlgn val="ctr"/>
        <c:lblOffset val="100"/>
        <c:noMultiLvlLbl val="0"/>
      </c:catAx>
      <c:valAx>
        <c:axId val="2258991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Proc.</a:t>
                </a:r>
              </a:p>
            </c:rich>
          </c:tx>
          <c:layout>
            <c:manualLayout>
              <c:xMode val="edge"/>
              <c:yMode val="edge"/>
              <c:x val="0.85649852072377874"/>
              <c:y val="0.922305336832895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589878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3040631405173297"/>
          <c:y val="0.26554418197725282"/>
          <c:w val="0.12143234813039674"/>
          <c:h val="0.153140419947506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544073956435652"/>
          <c:y val="3.3802944706261211E-2"/>
          <c:w val="0.632232200071981"/>
          <c:h val="0.8325766128549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  <a:ln w="0">
              <a:noFill/>
            </a:ln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sz="700" baseline="0"/>
                      <a:t>31</a:t>
                    </a:r>
                    <a:r>
                      <a:rPr lang="en-US" sz="7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700" baseline="0"/>
                      <a:t>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9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Informatyka</c:v>
                </c:pt>
                <c:pt idx="1">
                  <c:v>Nauki ścisłe</c:v>
                </c:pt>
                <c:pt idx="2">
                  <c:v>Nauki medyczne</c:v>
                </c:pt>
                <c:pt idx="3">
                  <c:v>Prawo</c:v>
                </c:pt>
                <c:pt idx="4">
                  <c:v>Nauki inżynieryjne</c:v>
                </c:pt>
                <c:pt idx="5">
                  <c:v>Marketing/ekonomia/biznes</c:v>
                </c:pt>
                <c:pt idx="6">
                  <c:v>Nauki społ./  humanistyczne/sztuka</c:v>
                </c:pt>
                <c:pt idx="7">
                  <c:v>Nauki rolnicze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45</c:v>
                </c:pt>
                <c:pt idx="1">
                  <c:v>36</c:v>
                </c:pt>
                <c:pt idx="2">
                  <c:v>45</c:v>
                </c:pt>
                <c:pt idx="3">
                  <c:v>76</c:v>
                </c:pt>
                <c:pt idx="4">
                  <c:v>38</c:v>
                </c:pt>
                <c:pt idx="5">
                  <c:v>28</c:v>
                </c:pt>
                <c:pt idx="6" formatCode="#,##0_ ;\-#,##0\ ">
                  <c:v>29</c:v>
                </c:pt>
                <c:pt idx="7">
                  <c:v>-8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9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Informatyka</c:v>
                </c:pt>
                <c:pt idx="1">
                  <c:v>Nauki ścisłe</c:v>
                </c:pt>
                <c:pt idx="2">
                  <c:v>Nauki medyczne</c:v>
                </c:pt>
                <c:pt idx="3">
                  <c:v>Prawo</c:v>
                </c:pt>
                <c:pt idx="4">
                  <c:v>Nauki inżynieryjne</c:v>
                </c:pt>
                <c:pt idx="5">
                  <c:v>Marketing/ekonomia/biznes</c:v>
                </c:pt>
                <c:pt idx="6">
                  <c:v>Nauki społ./  humanistyczne/sztuka</c:v>
                </c:pt>
                <c:pt idx="7">
                  <c:v>Nauki rolnicze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52</c:v>
                </c:pt>
                <c:pt idx="1">
                  <c:v>35</c:v>
                </c:pt>
                <c:pt idx="2">
                  <c:v>59</c:v>
                </c:pt>
                <c:pt idx="3">
                  <c:v>94</c:v>
                </c:pt>
                <c:pt idx="4">
                  <c:v>39</c:v>
                </c:pt>
                <c:pt idx="5">
                  <c:v>29</c:v>
                </c:pt>
                <c:pt idx="6">
                  <c:v>34</c:v>
                </c:pt>
                <c:pt idx="7">
                  <c:v>-7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 w="0">
              <a:noFill/>
            </a:ln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9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Informatyka</c:v>
                </c:pt>
                <c:pt idx="1">
                  <c:v>Nauki ścisłe</c:v>
                </c:pt>
                <c:pt idx="2">
                  <c:v>Nauki medyczne</c:v>
                </c:pt>
                <c:pt idx="3">
                  <c:v>Prawo</c:v>
                </c:pt>
                <c:pt idx="4">
                  <c:v>Nauki inżynieryjne</c:v>
                </c:pt>
                <c:pt idx="5">
                  <c:v>Marketing/ekonomia/biznes</c:v>
                </c:pt>
                <c:pt idx="6">
                  <c:v>Nauki społ./  humanistyczne/sztuka</c:v>
                </c:pt>
                <c:pt idx="7">
                  <c:v>Nauki rolnicze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53</c:v>
                </c:pt>
                <c:pt idx="1">
                  <c:v>30</c:v>
                </c:pt>
                <c:pt idx="2">
                  <c:v>51</c:v>
                </c:pt>
                <c:pt idx="3">
                  <c:v>86</c:v>
                </c:pt>
                <c:pt idx="4">
                  <c:v>24</c:v>
                </c:pt>
                <c:pt idx="5">
                  <c:v>46</c:v>
                </c:pt>
                <c:pt idx="6">
                  <c:v>29</c:v>
                </c:pt>
                <c:pt idx="7">
                  <c:v>-15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225899960"/>
        <c:axId val="225900352"/>
      </c:barChart>
      <c:catAx>
        <c:axId val="225899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 baseline="0"/>
            </a:pPr>
            <a:endParaRPr lang="pl-PL"/>
          </a:p>
        </c:txPr>
        <c:crossAx val="225900352"/>
        <c:crossesAt val="0"/>
        <c:auto val="0"/>
        <c:lblAlgn val="ctr"/>
        <c:lblOffset val="100"/>
        <c:tickMarkSkip val="1"/>
        <c:noMultiLvlLbl val="0"/>
      </c:catAx>
      <c:valAx>
        <c:axId val="225900352"/>
        <c:scaling>
          <c:orientation val="minMax"/>
          <c:max val="120"/>
          <c:min val="-2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proc.</a:t>
                </a:r>
              </a:p>
            </c:rich>
          </c:tx>
          <c:layout>
            <c:manualLayout>
              <c:xMode val="edge"/>
              <c:yMode val="edge"/>
              <c:x val="0.90315573053368325"/>
              <c:y val="0.919210390757229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5899960"/>
        <c:crossesAt val="1"/>
        <c:crossBetween val="between"/>
        <c:majorUnit val="20"/>
        <c:minorUnit val="1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857733508311461"/>
          <c:y val="6.0128535334952285E-2"/>
          <c:w val="7.578017421735328E-2"/>
          <c:h val="0.34960028386670949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205803493593815E-2"/>
          <c:y val="5.9978559018150905E-2"/>
          <c:w val="0.85679620388564537"/>
          <c:h val="0.8068906879597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Polska</c:v>
                </c:pt>
              </c:strCache>
            </c:strRef>
          </c:tx>
          <c:spPr>
            <a:ln w="53975">
              <a:solidFill>
                <a:srgbClr val="5B9BD5">
                  <a:lumMod val="75000"/>
                </a:srgbClr>
              </a:solidFill>
            </a:ln>
          </c:spPr>
          <c:marker>
            <c:symbol val="none"/>
          </c:marker>
          <c:dPt>
            <c:idx val="5"/>
            <c:bubble3D val="0"/>
            <c:spPr>
              <a:ln w="53975">
                <a:solidFill>
                  <a:srgbClr val="5B9BD5">
                    <a:lumMod val="75000"/>
                  </a:srgbClr>
                </a:solidFill>
              </a:ln>
            </c:spPr>
          </c:dPt>
          <c:dLbls>
            <c:dLbl>
              <c:idx val="1"/>
              <c:layout>
                <c:manualLayout>
                  <c:x val="-2.3937761819269898E-3"/>
                  <c:y val="-5.633802816901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6338028169014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937761819269987E-2"/>
                  <c:y val="-6.2597809076682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35.6</c:v>
                </c:pt>
                <c:pt idx="1">
                  <c:v>32.200000000000003</c:v>
                </c:pt>
                <c:pt idx="2">
                  <c:v>31.83</c:v>
                </c:pt>
                <c:pt idx="3">
                  <c:v>30.76</c:v>
                </c:pt>
                <c:pt idx="4">
                  <c:v>30.55</c:v>
                </c:pt>
                <c:pt idx="5">
                  <c:v>28.48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EU-27</c:v>
                </c:pt>
              </c:strCache>
            </c:strRef>
          </c:tx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  <c:marker>
            <c:symbol val="none"/>
          </c:marker>
          <c:dPt>
            <c:idx val="5"/>
            <c:bubble3D val="0"/>
            <c:spPr>
              <a:ln>
                <a:solidFill>
                  <a:srgbClr val="5B9BD5">
                    <a:lumMod val="60000"/>
                    <a:lumOff val="40000"/>
                  </a:srgbClr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0"/>
                  <c:y val="6.8857589984350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5.007824726134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770779401789533E-17"/>
                  <c:y val="6.2597809076682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633802816901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300418910831836E-2"/>
                  <c:y val="7.511737089201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30.6</c:v>
                </c:pt>
                <c:pt idx="1">
                  <c:v>30.6</c:v>
                </c:pt>
                <c:pt idx="2">
                  <c:v>30.5</c:v>
                </c:pt>
                <c:pt idx="3">
                  <c:v>30.7</c:v>
                </c:pt>
                <c:pt idx="4">
                  <c:v>30.5</c:v>
                </c:pt>
                <c:pt idx="5">
                  <c:v>30.6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3444896"/>
        <c:axId val="223511408"/>
      </c:lineChart>
      <c:catAx>
        <c:axId val="2234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3511408"/>
        <c:crosses val="autoZero"/>
        <c:auto val="1"/>
        <c:lblAlgn val="ctr"/>
        <c:lblOffset val="60"/>
        <c:noMultiLvlLbl val="0"/>
      </c:catAx>
      <c:valAx>
        <c:axId val="223511408"/>
        <c:scaling>
          <c:orientation val="minMax"/>
          <c:min val="2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pl-PL" sz="1200" b="0"/>
                  <a:t>Współczynnik Giniego * 100</a:t>
                </a:r>
              </a:p>
            </c:rich>
          </c:tx>
          <c:layout>
            <c:manualLayout>
              <c:xMode val="edge"/>
              <c:yMode val="edge"/>
              <c:x val="0"/>
              <c:y val="4.54545454545454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pl-PL"/>
          </a:p>
        </c:txPr>
        <c:crossAx val="22344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33797405759058"/>
          <c:y val="0.20497511340190078"/>
          <c:w val="0.1171257940583514"/>
          <c:h val="0.20478896376241054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965624088655584"/>
          <c:y val="4.3596645211624735E-2"/>
          <c:w val="0.58070355788859729"/>
          <c:h val="0.85711535010727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Meżczyzna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Nauki rolnicze</c:v>
                </c:pt>
                <c:pt idx="1">
                  <c:v>Nauki społ./humanistyczne/sztuka</c:v>
                </c:pt>
                <c:pt idx="2">
                  <c:v>Marketing/ekonomia/biznes</c:v>
                </c:pt>
                <c:pt idx="3">
                  <c:v>Nauki inżynieryjne</c:v>
                </c:pt>
                <c:pt idx="4">
                  <c:v>Prawo</c:v>
                </c:pt>
                <c:pt idx="5">
                  <c:v>Nauki medyczne</c:v>
                </c:pt>
                <c:pt idx="6">
                  <c:v>Nauki ścisłe</c:v>
                </c:pt>
                <c:pt idx="7">
                  <c:v>Informatyka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-19.600000000000001</c:v>
                </c:pt>
                <c:pt idx="1">
                  <c:v>20</c:v>
                </c:pt>
                <c:pt idx="2">
                  <c:v>33</c:v>
                </c:pt>
                <c:pt idx="3">
                  <c:v>26.2</c:v>
                </c:pt>
                <c:pt idx="4">
                  <c:v>77</c:v>
                </c:pt>
                <c:pt idx="5">
                  <c:v>63.6</c:v>
                </c:pt>
                <c:pt idx="6">
                  <c:v>11.2</c:v>
                </c:pt>
                <c:pt idx="7">
                  <c:v>33.799999999999997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Nauki rolnicze</c:v>
                </c:pt>
                <c:pt idx="1">
                  <c:v>Nauki społ./humanistyczne/sztuka</c:v>
                </c:pt>
                <c:pt idx="2">
                  <c:v>Marketing/ekonomia/biznes</c:v>
                </c:pt>
                <c:pt idx="3">
                  <c:v>Nauki inżynieryjne</c:v>
                </c:pt>
                <c:pt idx="4">
                  <c:v>Prawo</c:v>
                </c:pt>
                <c:pt idx="5">
                  <c:v>Nauki medyczne</c:v>
                </c:pt>
                <c:pt idx="6">
                  <c:v>Nauki ścisłe</c:v>
                </c:pt>
                <c:pt idx="7">
                  <c:v>Informatyka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34</c:v>
                </c:pt>
                <c:pt idx="1">
                  <c:v>39.5</c:v>
                </c:pt>
                <c:pt idx="2">
                  <c:v>27.7</c:v>
                </c:pt>
                <c:pt idx="3">
                  <c:v>62</c:v>
                </c:pt>
                <c:pt idx="4">
                  <c:v>63.2</c:v>
                </c:pt>
                <c:pt idx="5">
                  <c:v>44</c:v>
                </c:pt>
                <c:pt idx="6">
                  <c:v>71</c:v>
                </c:pt>
                <c:pt idx="7">
                  <c:v>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901136"/>
        <c:axId val="225901528"/>
      </c:barChart>
      <c:catAx>
        <c:axId val="22590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pl-PL"/>
          </a:p>
        </c:txPr>
        <c:crossAx val="225901528"/>
        <c:crossesAt val="0"/>
        <c:auto val="0"/>
        <c:lblAlgn val="ctr"/>
        <c:lblOffset val="100"/>
        <c:noMultiLvlLbl val="0"/>
      </c:catAx>
      <c:valAx>
        <c:axId val="225901528"/>
        <c:scaling>
          <c:orientation val="minMax"/>
          <c:max val="150"/>
          <c:min val="-3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5901136"/>
        <c:crosses val="max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4731569331218761"/>
          <c:y val="0.24665442893257974"/>
          <c:w val="0.11500304309787364"/>
          <c:h val="0.143337036858122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82046946487146"/>
          <c:y val="3.6324784657991868E-2"/>
          <c:w val="0.72948176739589188"/>
          <c:h val="0.92735043068403356"/>
        </c:manualLayout>
      </c:layout>
      <c:barChart>
        <c:barDir val="bar"/>
        <c:grouping val="percentStacked"/>
        <c:varyColors val="0"/>
        <c:ser>
          <c:idx val="1"/>
          <c:order val="0"/>
          <c:tx>
            <c:v>TAK</c:v>
          </c:tx>
          <c:spPr>
            <a:solidFill>
              <a:srgbClr val="5B9BD5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Arkusz1!$A$2:$B$21</c:f>
              <c:multiLvlStrCache>
                <c:ptCount val="20"/>
                <c:lvl>
                  <c:pt idx="0">
                    <c:v>2009</c:v>
                  </c:pt>
                  <c:pt idx="1">
                    <c:v>2011</c:v>
                  </c:pt>
                  <c:pt idx="2">
                    <c:v>2013</c:v>
                  </c:pt>
                  <c:pt idx="3">
                    <c:v>2015</c:v>
                  </c:pt>
                  <c:pt idx="4">
                    <c:v>2009</c:v>
                  </c:pt>
                  <c:pt idx="5">
                    <c:v>2011</c:v>
                  </c:pt>
                  <c:pt idx="6">
                    <c:v>2013</c:v>
                  </c:pt>
                  <c:pt idx="7">
                    <c:v>2015</c:v>
                  </c:pt>
                  <c:pt idx="8">
                    <c:v>2009</c:v>
                  </c:pt>
                  <c:pt idx="9">
                    <c:v>2011</c:v>
                  </c:pt>
                  <c:pt idx="10">
                    <c:v>2013</c:v>
                  </c:pt>
                  <c:pt idx="11">
                    <c:v>2015</c:v>
                  </c:pt>
                  <c:pt idx="12">
                    <c:v>2009</c:v>
                  </c:pt>
                  <c:pt idx="13">
                    <c:v>2011</c:v>
                  </c:pt>
                  <c:pt idx="14">
                    <c:v>2013</c:v>
                  </c:pt>
                  <c:pt idx="15">
                    <c:v>2015</c:v>
                  </c:pt>
                  <c:pt idx="16">
                    <c:v>2009</c:v>
                  </c:pt>
                  <c:pt idx="17">
                    <c:v>2011</c:v>
                  </c:pt>
                  <c:pt idx="18">
                    <c:v>2013</c:v>
                  </c:pt>
                  <c:pt idx="19">
                    <c:v>2015</c:v>
                  </c:pt>
                </c:lvl>
                <c:lvl>
                  <c:pt idx="0">
                    <c:v>teatru</c:v>
                  </c:pt>
                  <c:pt idx="4">
                    <c:v>muzeum</c:v>
                  </c:pt>
                  <c:pt idx="8">
                    <c:v>zakupu książki</c:v>
                  </c:pt>
                  <c:pt idx="12">
                    <c:v>zakup prasy </c:v>
                  </c:pt>
                  <c:pt idx="16">
                    <c:v>kina</c:v>
                  </c:pt>
                </c:lvl>
              </c:multiLvlStrCache>
            </c:multiLvlStrRef>
          </c:cat>
          <c:val>
            <c:numRef>
              <c:f>Arkusz1!$C$2:$C$21</c:f>
              <c:numCache>
                <c:formatCode>General</c:formatCode>
                <c:ptCount val="20"/>
                <c:pt idx="0">
                  <c:v>16.399999999999999</c:v>
                </c:pt>
                <c:pt idx="1">
                  <c:v>16.5</c:v>
                </c:pt>
                <c:pt idx="2">
                  <c:v>17.100000000000001</c:v>
                </c:pt>
                <c:pt idx="3">
                  <c:v>14.4</c:v>
                </c:pt>
                <c:pt idx="4">
                  <c:v>12.4</c:v>
                </c:pt>
                <c:pt idx="5">
                  <c:v>12.9</c:v>
                </c:pt>
                <c:pt idx="6">
                  <c:v>12.6</c:v>
                </c:pt>
                <c:pt idx="7">
                  <c:v>10.3</c:v>
                </c:pt>
                <c:pt idx="8">
                  <c:v>19.100000000000001</c:v>
                </c:pt>
                <c:pt idx="9">
                  <c:v>19</c:v>
                </c:pt>
                <c:pt idx="10">
                  <c:v>17.600000000000001</c:v>
                </c:pt>
                <c:pt idx="11">
                  <c:v>14.3</c:v>
                </c:pt>
                <c:pt idx="12">
                  <c:v>19</c:v>
                </c:pt>
                <c:pt idx="13">
                  <c:v>17.899999999999999</c:v>
                </c:pt>
                <c:pt idx="14">
                  <c:v>17.100000000000001</c:v>
                </c:pt>
                <c:pt idx="15">
                  <c:v>13.3</c:v>
                </c:pt>
                <c:pt idx="16">
                  <c:v>19</c:v>
                </c:pt>
                <c:pt idx="17">
                  <c:v>19.100000000000001</c:v>
                </c:pt>
                <c:pt idx="18">
                  <c:v>20</c:v>
                </c:pt>
                <c:pt idx="19">
                  <c:v>16.3</c:v>
                </c:pt>
              </c:numCache>
            </c:numRef>
          </c:val>
        </c:ser>
        <c:ser>
          <c:idx val="2"/>
          <c:order val="1"/>
          <c:tx>
            <c:v>NIE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Arkusz1!$A$2:$B$21</c:f>
              <c:multiLvlStrCache>
                <c:ptCount val="20"/>
                <c:lvl>
                  <c:pt idx="0">
                    <c:v>2009</c:v>
                  </c:pt>
                  <c:pt idx="1">
                    <c:v>2011</c:v>
                  </c:pt>
                  <c:pt idx="2">
                    <c:v>2013</c:v>
                  </c:pt>
                  <c:pt idx="3">
                    <c:v>2015</c:v>
                  </c:pt>
                  <c:pt idx="4">
                    <c:v>2009</c:v>
                  </c:pt>
                  <c:pt idx="5">
                    <c:v>2011</c:v>
                  </c:pt>
                  <c:pt idx="6">
                    <c:v>2013</c:v>
                  </c:pt>
                  <c:pt idx="7">
                    <c:v>2015</c:v>
                  </c:pt>
                  <c:pt idx="8">
                    <c:v>2009</c:v>
                  </c:pt>
                  <c:pt idx="9">
                    <c:v>2011</c:v>
                  </c:pt>
                  <c:pt idx="10">
                    <c:v>2013</c:v>
                  </c:pt>
                  <c:pt idx="11">
                    <c:v>2015</c:v>
                  </c:pt>
                  <c:pt idx="12">
                    <c:v>2009</c:v>
                  </c:pt>
                  <c:pt idx="13">
                    <c:v>2011</c:v>
                  </c:pt>
                  <c:pt idx="14">
                    <c:v>2013</c:v>
                  </c:pt>
                  <c:pt idx="15">
                    <c:v>2015</c:v>
                  </c:pt>
                  <c:pt idx="16">
                    <c:v>2009</c:v>
                  </c:pt>
                  <c:pt idx="17">
                    <c:v>2011</c:v>
                  </c:pt>
                  <c:pt idx="18">
                    <c:v>2013</c:v>
                  </c:pt>
                  <c:pt idx="19">
                    <c:v>2015</c:v>
                  </c:pt>
                </c:lvl>
                <c:lvl>
                  <c:pt idx="0">
                    <c:v>teatru</c:v>
                  </c:pt>
                  <c:pt idx="4">
                    <c:v>muzeum</c:v>
                  </c:pt>
                  <c:pt idx="8">
                    <c:v>zakupu książki</c:v>
                  </c:pt>
                  <c:pt idx="12">
                    <c:v>zakup prasy </c:v>
                  </c:pt>
                  <c:pt idx="16">
                    <c:v>kina</c:v>
                  </c:pt>
                </c:lvl>
              </c:multiLvlStrCache>
            </c:multiLvlStrRef>
          </c:cat>
          <c:val>
            <c:numRef>
              <c:f>Arkusz1!$D$2:$D$21</c:f>
              <c:numCache>
                <c:formatCode>General</c:formatCode>
                <c:ptCount val="20"/>
                <c:pt idx="0">
                  <c:v>38.799999999999997</c:v>
                </c:pt>
                <c:pt idx="1">
                  <c:v>41.3</c:v>
                </c:pt>
                <c:pt idx="2">
                  <c:v>41.4</c:v>
                </c:pt>
                <c:pt idx="3">
                  <c:v>46.2</c:v>
                </c:pt>
                <c:pt idx="4">
                  <c:v>42</c:v>
                </c:pt>
                <c:pt idx="5">
                  <c:v>42.9</c:v>
                </c:pt>
                <c:pt idx="6">
                  <c:v>43.5</c:v>
                </c:pt>
                <c:pt idx="7">
                  <c:v>48.4</c:v>
                </c:pt>
                <c:pt idx="8">
                  <c:v>63.7</c:v>
                </c:pt>
                <c:pt idx="9">
                  <c:v>64.2</c:v>
                </c:pt>
                <c:pt idx="10">
                  <c:v>64.2</c:v>
                </c:pt>
                <c:pt idx="11">
                  <c:v>69.5</c:v>
                </c:pt>
                <c:pt idx="12">
                  <c:v>74.5</c:v>
                </c:pt>
                <c:pt idx="13">
                  <c:v>75.599999999999994</c:v>
                </c:pt>
                <c:pt idx="14">
                  <c:v>75.400000000000006</c:v>
                </c:pt>
                <c:pt idx="15">
                  <c:v>80.3</c:v>
                </c:pt>
                <c:pt idx="16">
                  <c:v>51.1</c:v>
                </c:pt>
                <c:pt idx="17">
                  <c:v>54.2</c:v>
                </c:pt>
                <c:pt idx="18">
                  <c:v>53.5</c:v>
                </c:pt>
                <c:pt idx="19">
                  <c:v>59.4</c:v>
                </c:pt>
              </c:numCache>
            </c:numRef>
          </c:val>
        </c:ser>
        <c:ser>
          <c:idx val="3"/>
          <c:order val="2"/>
          <c:tx>
            <c:v>Brak potrzeby</c:v>
          </c:tx>
          <c:spPr>
            <a:solidFill>
              <a:srgbClr val="5B9BD5">
                <a:lumMod val="20000"/>
                <a:lumOff val="80000"/>
              </a:srgbClr>
            </a:solidFill>
            <a:ln>
              <a:solidFill>
                <a:srgbClr val="5B9BD5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Arkusz1!$A$2:$B$21</c:f>
              <c:multiLvlStrCache>
                <c:ptCount val="20"/>
                <c:lvl>
                  <c:pt idx="0">
                    <c:v>2009</c:v>
                  </c:pt>
                  <c:pt idx="1">
                    <c:v>2011</c:v>
                  </c:pt>
                  <c:pt idx="2">
                    <c:v>2013</c:v>
                  </c:pt>
                  <c:pt idx="3">
                    <c:v>2015</c:v>
                  </c:pt>
                  <c:pt idx="4">
                    <c:v>2009</c:v>
                  </c:pt>
                  <c:pt idx="5">
                    <c:v>2011</c:v>
                  </c:pt>
                  <c:pt idx="6">
                    <c:v>2013</c:v>
                  </c:pt>
                  <c:pt idx="7">
                    <c:v>2015</c:v>
                  </c:pt>
                  <c:pt idx="8">
                    <c:v>2009</c:v>
                  </c:pt>
                  <c:pt idx="9">
                    <c:v>2011</c:v>
                  </c:pt>
                  <c:pt idx="10">
                    <c:v>2013</c:v>
                  </c:pt>
                  <c:pt idx="11">
                    <c:v>2015</c:v>
                  </c:pt>
                  <c:pt idx="12">
                    <c:v>2009</c:v>
                  </c:pt>
                  <c:pt idx="13">
                    <c:v>2011</c:v>
                  </c:pt>
                  <c:pt idx="14">
                    <c:v>2013</c:v>
                  </c:pt>
                  <c:pt idx="15">
                    <c:v>2015</c:v>
                  </c:pt>
                  <c:pt idx="16">
                    <c:v>2009</c:v>
                  </c:pt>
                  <c:pt idx="17">
                    <c:v>2011</c:v>
                  </c:pt>
                  <c:pt idx="18">
                    <c:v>2013</c:v>
                  </c:pt>
                  <c:pt idx="19">
                    <c:v>2015</c:v>
                  </c:pt>
                </c:lvl>
                <c:lvl>
                  <c:pt idx="0">
                    <c:v>teatru</c:v>
                  </c:pt>
                  <c:pt idx="4">
                    <c:v>muzeum</c:v>
                  </c:pt>
                  <c:pt idx="8">
                    <c:v>zakupu książki</c:v>
                  </c:pt>
                  <c:pt idx="12">
                    <c:v>zakup prasy </c:v>
                  </c:pt>
                  <c:pt idx="16">
                    <c:v>kina</c:v>
                  </c:pt>
                </c:lvl>
              </c:multiLvlStrCache>
            </c:multiLvlStrRef>
          </c:cat>
          <c:val>
            <c:numRef>
              <c:f>Arkusz1!$E$2:$E$21</c:f>
              <c:numCache>
                <c:formatCode>General</c:formatCode>
                <c:ptCount val="20"/>
                <c:pt idx="0">
                  <c:v>44.8</c:v>
                </c:pt>
                <c:pt idx="1">
                  <c:v>42.2</c:v>
                </c:pt>
                <c:pt idx="2">
                  <c:v>41.5</c:v>
                </c:pt>
                <c:pt idx="3">
                  <c:v>39.4</c:v>
                </c:pt>
                <c:pt idx="4">
                  <c:v>45.7</c:v>
                </c:pt>
                <c:pt idx="5">
                  <c:v>44.2</c:v>
                </c:pt>
                <c:pt idx="6">
                  <c:v>43.9</c:v>
                </c:pt>
                <c:pt idx="7">
                  <c:v>41.3</c:v>
                </c:pt>
                <c:pt idx="8">
                  <c:v>17.2</c:v>
                </c:pt>
                <c:pt idx="9">
                  <c:v>16.7</c:v>
                </c:pt>
                <c:pt idx="10">
                  <c:v>18.2</c:v>
                </c:pt>
                <c:pt idx="11">
                  <c:v>16.2</c:v>
                </c:pt>
                <c:pt idx="12">
                  <c:v>6.5</c:v>
                </c:pt>
                <c:pt idx="13">
                  <c:v>6.4</c:v>
                </c:pt>
                <c:pt idx="14">
                  <c:v>7.5</c:v>
                </c:pt>
                <c:pt idx="15">
                  <c:v>6.4</c:v>
                </c:pt>
                <c:pt idx="16">
                  <c:v>29.8</c:v>
                </c:pt>
                <c:pt idx="17">
                  <c:v>26.7</c:v>
                </c:pt>
                <c:pt idx="18">
                  <c:v>26.5</c:v>
                </c:pt>
                <c:pt idx="19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243200"/>
        <c:axId val="226243592"/>
        <c:extLst/>
      </c:barChart>
      <c:catAx>
        <c:axId val="226243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6243592"/>
        <c:crosses val="autoZero"/>
        <c:auto val="1"/>
        <c:lblAlgn val="ctr"/>
        <c:lblOffset val="100"/>
        <c:noMultiLvlLbl val="0"/>
      </c:catAx>
      <c:valAx>
        <c:axId val="22624359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22624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4115266841645"/>
          <c:y val="0.635755233667464"/>
          <c:w val="0.13770331697668223"/>
          <c:h val="0.18060337963372555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0"/>
    <c:dispBlanksAs val="gap"/>
    <c:showDLblsOverMax val="0"/>
  </c:chart>
  <c:spPr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36335589630244"/>
          <c:y val="5.2478134110787174E-2"/>
          <c:w val="0.80851112032048644"/>
          <c:h val="0.76967930029163079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Książki drukowane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</c:v>
                </c:pt>
                <c:pt idx="1">
                  <c:v>1-3</c:v>
                </c:pt>
                <c:pt idx="2">
                  <c:v>4-10</c:v>
                </c:pt>
                <c:pt idx="3">
                  <c:v>&gt;10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45.8</c:v>
                </c:pt>
                <c:pt idx="1">
                  <c:v>23.6</c:v>
                </c:pt>
                <c:pt idx="2">
                  <c:v>15.4</c:v>
                </c:pt>
                <c:pt idx="3">
                  <c:v>10.3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Audiobooki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0</c:v>
                </c:pt>
                <c:pt idx="1">
                  <c:v>1-3</c:v>
                </c:pt>
                <c:pt idx="2">
                  <c:v>4-10</c:v>
                </c:pt>
                <c:pt idx="3">
                  <c:v>&gt;10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93.3</c:v>
                </c:pt>
                <c:pt idx="1">
                  <c:v>4.5999999999999996</c:v>
                </c:pt>
                <c:pt idx="2">
                  <c:v>1.8</c:v>
                </c:pt>
                <c:pt idx="3">
                  <c:v>0.4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E-booki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0</c:v>
                </c:pt>
                <c:pt idx="1">
                  <c:v>1-3</c:v>
                </c:pt>
                <c:pt idx="2">
                  <c:v>4-10</c:v>
                </c:pt>
                <c:pt idx="3">
                  <c:v>&gt;10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91.1</c:v>
                </c:pt>
                <c:pt idx="1">
                  <c:v>5</c:v>
                </c:pt>
                <c:pt idx="2">
                  <c:v>2.7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244768"/>
        <c:axId val="226245160"/>
      </c:barChart>
      <c:catAx>
        <c:axId val="226244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 b="0"/>
                  <a:t>Liczba książek</a:t>
                </a:r>
                <a:endParaRPr lang="en-US" sz="1200" b="0"/>
              </a:p>
            </c:rich>
          </c:tx>
          <c:layout>
            <c:manualLayout>
              <c:xMode val="edge"/>
              <c:yMode val="edge"/>
              <c:x val="4.7945908935296135E-2"/>
              <c:y val="0.279776473351415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l-PL"/>
          </a:p>
        </c:txPr>
        <c:crossAx val="226245160"/>
        <c:crosses val="autoZero"/>
        <c:auto val="1"/>
        <c:lblAlgn val="ctr"/>
        <c:lblOffset val="100"/>
        <c:noMultiLvlLbl val="0"/>
      </c:catAx>
      <c:valAx>
        <c:axId val="22624516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pl-PL" sz="1200" b="0"/>
                  <a:t>Proc. </a:t>
                </a:r>
              </a:p>
            </c:rich>
          </c:tx>
          <c:layout>
            <c:manualLayout>
              <c:xMode val="edge"/>
              <c:yMode val="edge"/>
              <c:x val="0.71668870395296302"/>
              <c:y val="0.911816463909294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624476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2889202007643785"/>
          <c:y val="0.11186075424782428"/>
          <c:w val="0.25607128056361378"/>
          <c:h val="0.33204118715929737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04171846940185"/>
          <c:y val="5.2478136589201647E-2"/>
          <c:w val="0.80851112032048644"/>
          <c:h val="0.72298106927110684"/>
        </c:manualLayout>
      </c:layout>
      <c:lineChart>
        <c:grouping val="standard"/>
        <c:varyColors val="0"/>
        <c:ser>
          <c:idx val="4"/>
          <c:order val="0"/>
          <c:spPr>
            <a:ln>
              <a:solidFill>
                <a:srgbClr val="5B9BD5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3391812865497076E-3"/>
                  <c:y val="-6.477732793522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567251461988306E-3"/>
                  <c:y val="-5.398110661268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3184885290148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768989696134682E-17"/>
                  <c:y val="-4.3184885290148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5.398110661268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5768989696134682E-17"/>
                  <c:y val="-3.778677462887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5768989696134682E-17"/>
                  <c:y val="-5.398110661268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391812865498789E-3"/>
                  <c:y val="-3.7786774628879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7-8</c:v>
                </c:pt>
                <c:pt idx="7">
                  <c:v>9-10</c:v>
                </c:pt>
                <c:pt idx="8">
                  <c:v>11-19</c:v>
                </c:pt>
                <c:pt idx="9">
                  <c:v>20+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45.8</c:v>
                </c:pt>
                <c:pt idx="1">
                  <c:v>23.6</c:v>
                </c:pt>
                <c:pt idx="2">
                  <c:v>24</c:v>
                </c:pt>
                <c:pt idx="3">
                  <c:v>9</c:v>
                </c:pt>
                <c:pt idx="4">
                  <c:v>6.2</c:v>
                </c:pt>
                <c:pt idx="5">
                  <c:v>6</c:v>
                </c:pt>
                <c:pt idx="6">
                  <c:v>4.3</c:v>
                </c:pt>
                <c:pt idx="7">
                  <c:v>3.9</c:v>
                </c:pt>
                <c:pt idx="8">
                  <c:v>1.5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6245944"/>
        <c:axId val="226246336"/>
      </c:lineChart>
      <c:catAx>
        <c:axId val="226245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/>
                  <a:t>Liczba godzin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l-PL"/>
          </a:p>
        </c:txPr>
        <c:crossAx val="226246336"/>
        <c:crosses val="autoZero"/>
        <c:auto val="1"/>
        <c:lblAlgn val="ctr"/>
        <c:lblOffset val="100"/>
        <c:noMultiLvlLbl val="0"/>
      </c:catAx>
      <c:valAx>
        <c:axId val="226246336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 b="0"/>
                  <a:t>Proc</a:t>
                </a:r>
                <a:r>
                  <a:rPr lang="pl-PL" sz="1200"/>
                  <a:t>.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l-PL"/>
          </a:p>
        </c:txPr>
        <c:crossAx val="226245944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18823462284604"/>
          <c:y val="5.5869331699668873E-2"/>
          <c:w val="0.83843423104720605"/>
          <c:h val="0.72374795982293261"/>
        </c:manualLayout>
      </c:layout>
      <c:lineChart>
        <c:grouping val="standard"/>
        <c:varyColors val="0"/>
        <c:ser>
          <c:idx val="0"/>
          <c:order val="0"/>
          <c:spPr>
            <a:ln w="44435">
              <a:solidFill>
                <a:srgbClr val="1F497D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</c:spPr>
          </c:marker>
          <c:cat>
            <c:strRef>
              <c:f>Arkusz1!$B$1:$G$1</c:f>
              <c:strCache>
                <c:ptCount val="6"/>
                <c:pt idx="0">
                  <c:v>Nie oglądają</c:v>
                </c:pt>
                <c:pt idx="1">
                  <c:v>do 1 h</c:v>
                </c:pt>
                <c:pt idx="2">
                  <c:v>1 do 2 h</c:v>
                </c:pt>
                <c:pt idx="3">
                  <c:v>2 do 3 h</c:v>
                </c:pt>
                <c:pt idx="4">
                  <c:v>3 do 4 h</c:v>
                </c:pt>
                <c:pt idx="5">
                  <c:v>ponad 4 h</c:v>
                </c:pt>
              </c:strCache>
            </c:strRef>
          </c:cat>
          <c:val>
            <c:numRef>
              <c:f>Arkusz1!$B$2:$G$2</c:f>
              <c:numCache>
                <c:formatCode>General</c:formatCode>
                <c:ptCount val="6"/>
                <c:pt idx="0">
                  <c:v>24.5</c:v>
                </c:pt>
                <c:pt idx="1">
                  <c:v>14.8</c:v>
                </c:pt>
                <c:pt idx="2">
                  <c:v>13.7</c:v>
                </c:pt>
                <c:pt idx="3">
                  <c:v>14.1</c:v>
                </c:pt>
                <c:pt idx="4">
                  <c:v>17.3</c:v>
                </c:pt>
                <c:pt idx="5">
                  <c:v>22.8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298672"/>
        <c:axId val="229299064"/>
      </c:lineChart>
      <c:catAx>
        <c:axId val="229298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Intensywność oglądania telewizji </a:t>
                </a:r>
              </a:p>
            </c:rich>
          </c:tx>
          <c:layout>
            <c:manualLayout>
              <c:xMode val="edge"/>
              <c:yMode val="edge"/>
              <c:x val="0.38043487770550422"/>
              <c:y val="0.88880569608704274"/>
            </c:manualLayout>
          </c:layout>
          <c:overlay val="0"/>
          <c:spPr>
            <a:noFill/>
            <a:ln w="25343">
              <a:noFill/>
            </a:ln>
          </c:spPr>
        </c:title>
        <c:numFmt formatCode="General" sourceLinked="1"/>
        <c:majorTickMark val="out"/>
        <c:minorTickMark val="none"/>
        <c:tickLblPos val="low"/>
        <c:txPr>
          <a:bodyPr rot="0" vert="horz" anchor="t" anchorCtr="0"/>
          <a:lstStyle/>
          <a:p>
            <a:pPr>
              <a:defRPr sz="1200"/>
            </a:pPr>
            <a:endParaRPr lang="pl-PL"/>
          </a:p>
        </c:txPr>
        <c:crossAx val="229299064"/>
        <c:crosses val="autoZero"/>
        <c:auto val="0"/>
        <c:lblAlgn val="ctr"/>
        <c:lblOffset val="50"/>
        <c:noMultiLvlLbl val="0"/>
      </c:catAx>
      <c:valAx>
        <c:axId val="229299064"/>
        <c:scaling>
          <c:orientation val="minMax"/>
          <c:max val="25"/>
          <c:min val="1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Proc. nieszczęśliwych i niezbyt szczęśliwych</a:t>
                </a:r>
              </a:p>
            </c:rich>
          </c:tx>
          <c:layout>
            <c:manualLayout>
              <c:xMode val="edge"/>
              <c:yMode val="edge"/>
              <c:x val="3.9139514888225181E-2"/>
              <c:y val="8.6714387974230492E-2"/>
            </c:manualLayout>
          </c:layout>
          <c:overlay val="0"/>
          <c:spPr>
            <a:noFill/>
            <a:ln w="25343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9298672"/>
        <c:crosses val="autoZero"/>
        <c:crossBetween val="between"/>
        <c:majorUnit val="2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14958727985088"/>
          <c:y val="5.5869331699668873E-2"/>
          <c:w val="0.84447287839020124"/>
          <c:h val="0.64202589825388734"/>
        </c:manualLayout>
      </c:layout>
      <c:lineChart>
        <c:grouping val="standard"/>
        <c:varyColors val="0"/>
        <c:ser>
          <c:idx val="0"/>
          <c:order val="0"/>
          <c:spPr>
            <a:ln w="44435">
              <a:solidFill>
                <a:srgbClr val="1F497D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</c:spPr>
          </c:marker>
          <c:cat>
            <c:strRef>
              <c:f>Arkusz1!$B$1:$G$1</c:f>
              <c:strCache>
                <c:ptCount val="6"/>
                <c:pt idx="0">
                  <c:v>Nie oglądają</c:v>
                </c:pt>
                <c:pt idx="1">
                  <c:v>do 1 h</c:v>
                </c:pt>
                <c:pt idx="2">
                  <c:v>1 do 2 h</c:v>
                </c:pt>
                <c:pt idx="3">
                  <c:v>2 do 3 h</c:v>
                </c:pt>
                <c:pt idx="4">
                  <c:v>3 do 4 h</c:v>
                </c:pt>
                <c:pt idx="5">
                  <c:v>ponad 4 h</c:v>
                </c:pt>
              </c:strCache>
            </c:strRef>
          </c:cat>
          <c:val>
            <c:numRef>
              <c:f>Arkusz1!$B$2:$G$2</c:f>
              <c:numCache>
                <c:formatCode>General</c:formatCode>
                <c:ptCount val="6"/>
                <c:pt idx="0">
                  <c:v>24.2</c:v>
                </c:pt>
                <c:pt idx="1">
                  <c:v>25.2</c:v>
                </c:pt>
                <c:pt idx="2">
                  <c:v>25.6</c:v>
                </c:pt>
                <c:pt idx="3">
                  <c:v>25.9</c:v>
                </c:pt>
                <c:pt idx="4">
                  <c:v>26.1</c:v>
                </c:pt>
                <c:pt idx="5">
                  <c:v>26.2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299848"/>
        <c:axId val="229300240"/>
      </c:lineChart>
      <c:catAx>
        <c:axId val="229299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Intensywność oglądania telewizji </a:t>
                </a:r>
              </a:p>
            </c:rich>
          </c:tx>
          <c:layout>
            <c:manualLayout>
              <c:xMode val="edge"/>
              <c:yMode val="edge"/>
              <c:x val="0.38043488098470452"/>
              <c:y val="0.83918873777141489"/>
            </c:manualLayout>
          </c:layout>
          <c:overlay val="0"/>
          <c:spPr>
            <a:noFill/>
            <a:ln w="25343">
              <a:noFill/>
            </a:ln>
          </c:spPr>
        </c:title>
        <c:numFmt formatCode="General" sourceLinked="1"/>
        <c:majorTickMark val="out"/>
        <c:minorTickMark val="none"/>
        <c:tickLblPos val="low"/>
        <c:txPr>
          <a:bodyPr rot="0" vert="horz" anchor="t" anchorCtr="0"/>
          <a:lstStyle/>
          <a:p>
            <a:pPr>
              <a:defRPr sz="1200"/>
            </a:pPr>
            <a:endParaRPr lang="pl-PL"/>
          </a:p>
        </c:txPr>
        <c:crossAx val="229300240"/>
        <c:crosses val="autoZero"/>
        <c:auto val="0"/>
        <c:lblAlgn val="ctr"/>
        <c:lblOffset val="50"/>
        <c:noMultiLvlLbl val="0"/>
      </c:catAx>
      <c:valAx>
        <c:axId val="229300240"/>
        <c:scaling>
          <c:orientation val="minMax"/>
          <c:max val="27"/>
          <c:min val="2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Proc. otyłych</a:t>
                </a:r>
              </a:p>
            </c:rich>
          </c:tx>
          <c:layout>
            <c:manualLayout>
              <c:xMode val="edge"/>
              <c:yMode val="edge"/>
              <c:x val="3.9139514888225181E-2"/>
              <c:y val="8.6714387974230492E-2"/>
            </c:manualLayout>
          </c:layout>
          <c:overlay val="0"/>
          <c:spPr>
            <a:noFill/>
            <a:ln w="25343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9299848"/>
        <c:crosses val="autoZero"/>
        <c:crossBetween val="between"/>
        <c:majorUnit val="1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31866940545472"/>
          <c:y val="5.5869331699668873E-2"/>
          <c:w val="0.8493037962645974"/>
          <c:h val="0.72958524481435361"/>
        </c:manualLayout>
      </c:layout>
      <c:lineChart>
        <c:grouping val="standard"/>
        <c:varyColors val="0"/>
        <c:ser>
          <c:idx val="0"/>
          <c:order val="0"/>
          <c:spPr>
            <a:ln w="44435">
              <a:solidFill>
                <a:srgbClr val="1F497D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</c:spPr>
          </c:marker>
          <c:cat>
            <c:strRef>
              <c:f>Arkusz1!$B$1:$G$1</c:f>
              <c:strCache>
                <c:ptCount val="6"/>
                <c:pt idx="0">
                  <c:v>Nie oglądają</c:v>
                </c:pt>
                <c:pt idx="1">
                  <c:v>do 1 h</c:v>
                </c:pt>
                <c:pt idx="2">
                  <c:v>1 do 2 h</c:v>
                </c:pt>
                <c:pt idx="3">
                  <c:v>2 do 3 h</c:v>
                </c:pt>
                <c:pt idx="4">
                  <c:v>3 do 4 h</c:v>
                </c:pt>
                <c:pt idx="5">
                  <c:v>ponad 4 h</c:v>
                </c:pt>
              </c:strCache>
            </c:strRef>
          </c:cat>
          <c:val>
            <c:numRef>
              <c:f>Arkusz1!$B$2:$G$2</c:f>
              <c:numCache>
                <c:formatCode>General</c:formatCode>
                <c:ptCount val="6"/>
                <c:pt idx="0">
                  <c:v>1.1200000000000001</c:v>
                </c:pt>
                <c:pt idx="1">
                  <c:v>0.85</c:v>
                </c:pt>
                <c:pt idx="2">
                  <c:v>0.73</c:v>
                </c:pt>
                <c:pt idx="3">
                  <c:v>0.67</c:v>
                </c:pt>
                <c:pt idx="4">
                  <c:v>0.59</c:v>
                </c:pt>
                <c:pt idx="5">
                  <c:v>0.62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01024"/>
        <c:axId val="229301416"/>
      </c:lineChart>
      <c:catAx>
        <c:axId val="22930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Intensywność oglądania telewizji </a:t>
                </a:r>
              </a:p>
            </c:rich>
          </c:tx>
          <c:layout>
            <c:manualLayout>
              <c:xMode val="edge"/>
              <c:yMode val="edge"/>
              <c:x val="0.37077304195671196"/>
              <c:y val="0.90631755106130574"/>
            </c:manualLayout>
          </c:layout>
          <c:overlay val="0"/>
          <c:spPr>
            <a:noFill/>
            <a:ln w="25343">
              <a:noFill/>
            </a:ln>
          </c:spPr>
        </c:title>
        <c:numFmt formatCode="General" sourceLinked="1"/>
        <c:majorTickMark val="out"/>
        <c:minorTickMark val="none"/>
        <c:tickLblPos val="low"/>
        <c:txPr>
          <a:bodyPr rot="0" vert="horz" anchor="t" anchorCtr="0"/>
          <a:lstStyle/>
          <a:p>
            <a:pPr>
              <a:defRPr sz="1200"/>
            </a:pPr>
            <a:endParaRPr lang="pl-PL"/>
          </a:p>
        </c:txPr>
        <c:crossAx val="229301416"/>
        <c:crosses val="autoZero"/>
        <c:auto val="0"/>
        <c:lblAlgn val="ctr"/>
        <c:lblOffset val="50"/>
        <c:noMultiLvlLbl val="0"/>
      </c:catAx>
      <c:valAx>
        <c:axId val="229301416"/>
        <c:scaling>
          <c:orientation val="minMax"/>
          <c:max val="1.2"/>
          <c:min val="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Aktywność fizyczna</a:t>
                </a:r>
              </a:p>
            </c:rich>
          </c:tx>
          <c:layout>
            <c:manualLayout>
              <c:xMode val="edge"/>
              <c:yMode val="edge"/>
              <c:x val="3.9139514888225181E-2"/>
              <c:y val="8.6714387974230492E-2"/>
            </c:manualLayout>
          </c:layout>
          <c:overlay val="0"/>
          <c:spPr>
            <a:noFill/>
            <a:ln w="25343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29301024"/>
        <c:crosses val="autoZero"/>
        <c:crossBetween val="between"/>
        <c:majorUnit val="0.2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82046946487146"/>
          <c:y val="3.6324784657991868E-2"/>
          <c:w val="0.72948176739589188"/>
          <c:h val="0.92735043068403356"/>
        </c:manualLayout>
      </c:layout>
      <c:barChart>
        <c:barDir val="bar"/>
        <c:grouping val="percentStacked"/>
        <c:varyColors val="0"/>
        <c:ser>
          <c:idx val="1"/>
          <c:order val="0"/>
          <c:tx>
            <c:v>TAK</c:v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Arkusz1!$A$2:$B$25</c:f>
              <c:multiLvlStrCache>
                <c:ptCount val="24"/>
                <c:lvl>
                  <c:pt idx="0">
                    <c:v>2011</c:v>
                  </c:pt>
                  <c:pt idx="1">
                    <c:v>2013</c:v>
                  </c:pt>
                  <c:pt idx="2">
                    <c:v>2015</c:v>
                  </c:pt>
                  <c:pt idx="3">
                    <c:v>2011</c:v>
                  </c:pt>
                  <c:pt idx="4">
                    <c:v>2013</c:v>
                  </c:pt>
                  <c:pt idx="5">
                    <c:v>2015</c:v>
                  </c:pt>
                  <c:pt idx="6">
                    <c:v>2011</c:v>
                  </c:pt>
                  <c:pt idx="7">
                    <c:v>2013</c:v>
                  </c:pt>
                  <c:pt idx="8">
                    <c:v>2015</c:v>
                  </c:pt>
                  <c:pt idx="9">
                    <c:v>2011</c:v>
                  </c:pt>
                  <c:pt idx="10">
                    <c:v>2013</c:v>
                  </c:pt>
                  <c:pt idx="11">
                    <c:v>2015</c:v>
                  </c:pt>
                  <c:pt idx="12">
                    <c:v>2011</c:v>
                  </c:pt>
                  <c:pt idx="13">
                    <c:v>2013</c:v>
                  </c:pt>
                  <c:pt idx="14">
                    <c:v>2015</c:v>
                  </c:pt>
                  <c:pt idx="15">
                    <c:v>2011</c:v>
                  </c:pt>
                  <c:pt idx="16">
                    <c:v>2013</c:v>
                  </c:pt>
                  <c:pt idx="17">
                    <c:v>2015</c:v>
                  </c:pt>
                  <c:pt idx="18">
                    <c:v>2011</c:v>
                  </c:pt>
                  <c:pt idx="19">
                    <c:v>2013</c:v>
                  </c:pt>
                  <c:pt idx="20">
                    <c:v>2015</c:v>
                  </c:pt>
                  <c:pt idx="21">
                    <c:v>2011</c:v>
                  </c:pt>
                  <c:pt idx="22">
                    <c:v>2013</c:v>
                  </c:pt>
                  <c:pt idx="23">
                    <c:v>2015</c:v>
                  </c:pt>
                </c:lvl>
                <c:lvl>
                  <c:pt idx="0">
                    <c:v>z zakupu leków</c:v>
                  </c:pt>
                  <c:pt idx="3">
                    <c:v>z leczenia zębów</c:v>
                  </c:pt>
                  <c:pt idx="6">
                    <c:v>z wykonania protez</c:v>
                  </c:pt>
                  <c:pt idx="9">
                    <c:v>z usług lekarza</c:v>
                  </c:pt>
                  <c:pt idx="12">
                    <c:v>z badań medycznych</c:v>
                  </c:pt>
                  <c:pt idx="15">
                    <c:v>z rehabilitacji</c:v>
                  </c:pt>
                  <c:pt idx="18">
                    <c:v>z sanatorium</c:v>
                  </c:pt>
                  <c:pt idx="21">
                    <c:v>ze szpitala</c:v>
                  </c:pt>
                </c:lvl>
              </c:multiLvlStrCache>
            </c:multiLvlStrRef>
          </c:cat>
          <c:val>
            <c:numRef>
              <c:f>Arkusz1!$C$2:$C$25</c:f>
              <c:numCache>
                <c:formatCode>General</c:formatCode>
                <c:ptCount val="24"/>
                <c:pt idx="0">
                  <c:v>17.899999999999999</c:v>
                </c:pt>
                <c:pt idx="1">
                  <c:v>16.899999999999999</c:v>
                </c:pt>
                <c:pt idx="2">
                  <c:v>13.4</c:v>
                </c:pt>
                <c:pt idx="3">
                  <c:v>17.100000000000001</c:v>
                </c:pt>
                <c:pt idx="4">
                  <c:v>16.2</c:v>
                </c:pt>
                <c:pt idx="5">
                  <c:v>14.2</c:v>
                </c:pt>
                <c:pt idx="6">
                  <c:v>6.5</c:v>
                </c:pt>
                <c:pt idx="7">
                  <c:v>5.7</c:v>
                </c:pt>
                <c:pt idx="8">
                  <c:v>4.9000000000000004</c:v>
                </c:pt>
                <c:pt idx="9">
                  <c:v>13.8</c:v>
                </c:pt>
                <c:pt idx="10">
                  <c:v>13.5</c:v>
                </c:pt>
                <c:pt idx="11">
                  <c:v>11.6</c:v>
                </c:pt>
                <c:pt idx="12">
                  <c:v>7.5</c:v>
                </c:pt>
                <c:pt idx="13">
                  <c:v>7.2</c:v>
                </c:pt>
                <c:pt idx="14">
                  <c:v>6.4</c:v>
                </c:pt>
                <c:pt idx="15">
                  <c:v>6.8</c:v>
                </c:pt>
                <c:pt idx="16">
                  <c:v>7</c:v>
                </c:pt>
                <c:pt idx="17">
                  <c:v>6.4</c:v>
                </c:pt>
                <c:pt idx="18">
                  <c:v>6.3</c:v>
                </c:pt>
                <c:pt idx="19">
                  <c:v>5.7</c:v>
                </c:pt>
                <c:pt idx="20">
                  <c:v>4.5999999999999996</c:v>
                </c:pt>
                <c:pt idx="21">
                  <c:v>0.8</c:v>
                </c:pt>
                <c:pt idx="22">
                  <c:v>0.7</c:v>
                </c:pt>
                <c:pt idx="23">
                  <c:v>0.7</c:v>
                </c:pt>
              </c:numCache>
            </c:numRef>
          </c:val>
        </c:ser>
        <c:ser>
          <c:idx val="2"/>
          <c:order val="1"/>
          <c:tx>
            <c:v>NIE</c:v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Arkusz1!$A$2:$B$25</c:f>
              <c:multiLvlStrCache>
                <c:ptCount val="24"/>
                <c:lvl>
                  <c:pt idx="0">
                    <c:v>2011</c:v>
                  </c:pt>
                  <c:pt idx="1">
                    <c:v>2013</c:v>
                  </c:pt>
                  <c:pt idx="2">
                    <c:v>2015</c:v>
                  </c:pt>
                  <c:pt idx="3">
                    <c:v>2011</c:v>
                  </c:pt>
                  <c:pt idx="4">
                    <c:v>2013</c:v>
                  </c:pt>
                  <c:pt idx="5">
                    <c:v>2015</c:v>
                  </c:pt>
                  <c:pt idx="6">
                    <c:v>2011</c:v>
                  </c:pt>
                  <c:pt idx="7">
                    <c:v>2013</c:v>
                  </c:pt>
                  <c:pt idx="8">
                    <c:v>2015</c:v>
                  </c:pt>
                  <c:pt idx="9">
                    <c:v>2011</c:v>
                  </c:pt>
                  <c:pt idx="10">
                    <c:v>2013</c:v>
                  </c:pt>
                  <c:pt idx="11">
                    <c:v>2015</c:v>
                  </c:pt>
                  <c:pt idx="12">
                    <c:v>2011</c:v>
                  </c:pt>
                  <c:pt idx="13">
                    <c:v>2013</c:v>
                  </c:pt>
                  <c:pt idx="14">
                    <c:v>2015</c:v>
                  </c:pt>
                  <c:pt idx="15">
                    <c:v>2011</c:v>
                  </c:pt>
                  <c:pt idx="16">
                    <c:v>2013</c:v>
                  </c:pt>
                  <c:pt idx="17">
                    <c:v>2015</c:v>
                  </c:pt>
                  <c:pt idx="18">
                    <c:v>2011</c:v>
                  </c:pt>
                  <c:pt idx="19">
                    <c:v>2013</c:v>
                  </c:pt>
                  <c:pt idx="20">
                    <c:v>2015</c:v>
                  </c:pt>
                  <c:pt idx="21">
                    <c:v>2011</c:v>
                  </c:pt>
                  <c:pt idx="22">
                    <c:v>2013</c:v>
                  </c:pt>
                  <c:pt idx="23">
                    <c:v>2015</c:v>
                  </c:pt>
                </c:lvl>
                <c:lvl>
                  <c:pt idx="0">
                    <c:v>z zakupu leków</c:v>
                  </c:pt>
                  <c:pt idx="3">
                    <c:v>z leczenia zębów</c:v>
                  </c:pt>
                  <c:pt idx="6">
                    <c:v>z wykonania protez</c:v>
                  </c:pt>
                  <c:pt idx="9">
                    <c:v>z usług lekarza</c:v>
                  </c:pt>
                  <c:pt idx="12">
                    <c:v>z badań medycznych</c:v>
                  </c:pt>
                  <c:pt idx="15">
                    <c:v>z rehabilitacji</c:v>
                  </c:pt>
                  <c:pt idx="18">
                    <c:v>z sanatorium</c:v>
                  </c:pt>
                  <c:pt idx="21">
                    <c:v>ze szpitala</c:v>
                  </c:pt>
                </c:lvl>
              </c:multiLvlStrCache>
            </c:multiLvlStrRef>
          </c:cat>
          <c:val>
            <c:numRef>
              <c:f>Arkusz1!$D$2:$D$25</c:f>
              <c:numCache>
                <c:formatCode>General</c:formatCode>
                <c:ptCount val="24"/>
                <c:pt idx="0">
                  <c:v>75</c:v>
                </c:pt>
                <c:pt idx="1">
                  <c:v>75.900000000000006</c:v>
                </c:pt>
                <c:pt idx="2">
                  <c:v>80.5</c:v>
                </c:pt>
                <c:pt idx="3">
                  <c:v>56.6</c:v>
                </c:pt>
                <c:pt idx="4">
                  <c:v>55.7</c:v>
                </c:pt>
                <c:pt idx="5">
                  <c:v>60.8</c:v>
                </c:pt>
                <c:pt idx="6">
                  <c:v>19</c:v>
                </c:pt>
                <c:pt idx="7">
                  <c:v>17.7</c:v>
                </c:pt>
                <c:pt idx="8">
                  <c:v>19.100000000000001</c:v>
                </c:pt>
                <c:pt idx="9">
                  <c:v>69.8</c:v>
                </c:pt>
                <c:pt idx="10">
                  <c:v>70.2</c:v>
                </c:pt>
                <c:pt idx="11">
                  <c:v>73</c:v>
                </c:pt>
                <c:pt idx="12">
                  <c:v>58.3</c:v>
                </c:pt>
                <c:pt idx="13">
                  <c:v>57.8</c:v>
                </c:pt>
                <c:pt idx="14">
                  <c:v>59.3</c:v>
                </c:pt>
                <c:pt idx="15">
                  <c:v>25.8</c:v>
                </c:pt>
                <c:pt idx="16">
                  <c:v>25.9</c:v>
                </c:pt>
                <c:pt idx="17">
                  <c:v>25.6</c:v>
                </c:pt>
                <c:pt idx="18">
                  <c:v>14.3</c:v>
                </c:pt>
                <c:pt idx="19">
                  <c:v>14</c:v>
                </c:pt>
                <c:pt idx="20">
                  <c:v>14</c:v>
                </c:pt>
                <c:pt idx="21">
                  <c:v>29.8</c:v>
                </c:pt>
                <c:pt idx="22">
                  <c:v>28.1</c:v>
                </c:pt>
                <c:pt idx="23">
                  <c:v>28.3</c:v>
                </c:pt>
              </c:numCache>
            </c:numRef>
          </c:val>
        </c:ser>
        <c:ser>
          <c:idx val="3"/>
          <c:order val="2"/>
          <c:tx>
            <c:v>BRAK POTRZEBY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Arkusz1!$A$2:$B$25</c:f>
              <c:multiLvlStrCache>
                <c:ptCount val="24"/>
                <c:lvl>
                  <c:pt idx="0">
                    <c:v>2011</c:v>
                  </c:pt>
                  <c:pt idx="1">
                    <c:v>2013</c:v>
                  </c:pt>
                  <c:pt idx="2">
                    <c:v>2015</c:v>
                  </c:pt>
                  <c:pt idx="3">
                    <c:v>2011</c:v>
                  </c:pt>
                  <c:pt idx="4">
                    <c:v>2013</c:v>
                  </c:pt>
                  <c:pt idx="5">
                    <c:v>2015</c:v>
                  </c:pt>
                  <c:pt idx="6">
                    <c:v>2011</c:v>
                  </c:pt>
                  <c:pt idx="7">
                    <c:v>2013</c:v>
                  </c:pt>
                  <c:pt idx="8">
                    <c:v>2015</c:v>
                  </c:pt>
                  <c:pt idx="9">
                    <c:v>2011</c:v>
                  </c:pt>
                  <c:pt idx="10">
                    <c:v>2013</c:v>
                  </c:pt>
                  <c:pt idx="11">
                    <c:v>2015</c:v>
                  </c:pt>
                  <c:pt idx="12">
                    <c:v>2011</c:v>
                  </c:pt>
                  <c:pt idx="13">
                    <c:v>2013</c:v>
                  </c:pt>
                  <c:pt idx="14">
                    <c:v>2015</c:v>
                  </c:pt>
                  <c:pt idx="15">
                    <c:v>2011</c:v>
                  </c:pt>
                  <c:pt idx="16">
                    <c:v>2013</c:v>
                  </c:pt>
                  <c:pt idx="17">
                    <c:v>2015</c:v>
                  </c:pt>
                  <c:pt idx="18">
                    <c:v>2011</c:v>
                  </c:pt>
                  <c:pt idx="19">
                    <c:v>2013</c:v>
                  </c:pt>
                  <c:pt idx="20">
                    <c:v>2015</c:v>
                  </c:pt>
                  <c:pt idx="21">
                    <c:v>2011</c:v>
                  </c:pt>
                  <c:pt idx="22">
                    <c:v>2013</c:v>
                  </c:pt>
                  <c:pt idx="23">
                    <c:v>2015</c:v>
                  </c:pt>
                </c:lvl>
                <c:lvl>
                  <c:pt idx="0">
                    <c:v>z zakupu leków</c:v>
                  </c:pt>
                  <c:pt idx="3">
                    <c:v>z leczenia zębów</c:v>
                  </c:pt>
                  <c:pt idx="6">
                    <c:v>z wykonania protez</c:v>
                  </c:pt>
                  <c:pt idx="9">
                    <c:v>z usług lekarza</c:v>
                  </c:pt>
                  <c:pt idx="12">
                    <c:v>z badań medycznych</c:v>
                  </c:pt>
                  <c:pt idx="15">
                    <c:v>z rehabilitacji</c:v>
                  </c:pt>
                  <c:pt idx="18">
                    <c:v>z sanatorium</c:v>
                  </c:pt>
                  <c:pt idx="21">
                    <c:v>ze szpitala</c:v>
                  </c:pt>
                </c:lvl>
              </c:multiLvlStrCache>
            </c:multiLvlStrRef>
          </c:cat>
          <c:val>
            <c:numRef>
              <c:f>Arkusz1!$E$2:$E$25</c:f>
              <c:numCache>
                <c:formatCode>General</c:formatCode>
                <c:ptCount val="24"/>
                <c:pt idx="0">
                  <c:v>7.1</c:v>
                </c:pt>
                <c:pt idx="1">
                  <c:v>7.2</c:v>
                </c:pt>
                <c:pt idx="2">
                  <c:v>6.2</c:v>
                </c:pt>
                <c:pt idx="3">
                  <c:v>26.3</c:v>
                </c:pt>
                <c:pt idx="4">
                  <c:v>28</c:v>
                </c:pt>
                <c:pt idx="5">
                  <c:v>25</c:v>
                </c:pt>
                <c:pt idx="6">
                  <c:v>74.5</c:v>
                </c:pt>
                <c:pt idx="7">
                  <c:v>76.599999999999994</c:v>
                </c:pt>
                <c:pt idx="8">
                  <c:v>75.900000000000006</c:v>
                </c:pt>
                <c:pt idx="9">
                  <c:v>16.3</c:v>
                </c:pt>
                <c:pt idx="10">
                  <c:v>16.3</c:v>
                </c:pt>
                <c:pt idx="11">
                  <c:v>15.4</c:v>
                </c:pt>
                <c:pt idx="12">
                  <c:v>34.299999999999997</c:v>
                </c:pt>
                <c:pt idx="13">
                  <c:v>34.9</c:v>
                </c:pt>
                <c:pt idx="14">
                  <c:v>34.299999999999997</c:v>
                </c:pt>
                <c:pt idx="15">
                  <c:v>67.400000000000006</c:v>
                </c:pt>
                <c:pt idx="16">
                  <c:v>67.099999999999994</c:v>
                </c:pt>
                <c:pt idx="17">
                  <c:v>67.900000000000006</c:v>
                </c:pt>
                <c:pt idx="18">
                  <c:v>79.400000000000006</c:v>
                </c:pt>
                <c:pt idx="19">
                  <c:v>80.2</c:v>
                </c:pt>
                <c:pt idx="20">
                  <c:v>81.3</c:v>
                </c:pt>
                <c:pt idx="21">
                  <c:v>69.3</c:v>
                </c:pt>
                <c:pt idx="22">
                  <c:v>71.3</c:v>
                </c:pt>
                <c:pt idx="23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137984"/>
        <c:axId val="230138376"/>
      </c:barChart>
      <c:catAx>
        <c:axId val="230137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230138376"/>
        <c:crosses val="autoZero"/>
        <c:auto val="1"/>
        <c:lblAlgn val="ctr"/>
        <c:lblOffset val="100"/>
        <c:noMultiLvlLbl val="0"/>
      </c:catAx>
      <c:valAx>
        <c:axId val="2301383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23013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35597112860892"/>
          <c:y val="0.14334782955280198"/>
          <c:w val="0.21197871099445903"/>
          <c:h val="0.11569362370970424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41010498687667"/>
          <c:y val="5.128205128205128E-2"/>
          <c:w val="0.79857137649460486"/>
          <c:h val="0.78228915441513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Nie</c:v>
                </c:pt>
                <c:pt idx="1">
                  <c:v>Do 100 zł</c:v>
                </c:pt>
                <c:pt idx="2">
                  <c:v>Powyżej 100 zł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67.099999999999994</c:v>
                </c:pt>
                <c:pt idx="1">
                  <c:v>28.7</c:v>
                </c:pt>
                <c:pt idx="2">
                  <c:v>4.2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Nie</c:v>
                </c:pt>
                <c:pt idx="1">
                  <c:v>Do 100 zł</c:v>
                </c:pt>
                <c:pt idx="2">
                  <c:v>Powyżej 100 zł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72.400000000000006</c:v>
                </c:pt>
                <c:pt idx="1">
                  <c:v>24.7</c:v>
                </c:pt>
                <c:pt idx="2">
                  <c:v>2.8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Nie</c:v>
                </c:pt>
                <c:pt idx="1">
                  <c:v>Do 100 zł</c:v>
                </c:pt>
                <c:pt idx="2">
                  <c:v>Powyżej 100 zł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73.5</c:v>
                </c:pt>
                <c:pt idx="1">
                  <c:v>23.6</c:v>
                </c:pt>
                <c:pt idx="2">
                  <c:v>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0139160"/>
        <c:axId val="230139552"/>
      </c:barChart>
      <c:catAx>
        <c:axId val="230139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0139552"/>
        <c:crosses val="autoZero"/>
        <c:auto val="1"/>
        <c:lblAlgn val="ctr"/>
        <c:lblOffset val="100"/>
        <c:noMultiLvlLbl val="0"/>
      </c:catAx>
      <c:valAx>
        <c:axId val="230139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Proc.</a:t>
                </a:r>
              </a:p>
            </c:rich>
          </c:tx>
          <c:layout>
            <c:manualLayout>
              <c:xMode val="edge"/>
              <c:yMode val="edge"/>
              <c:x val="0.88798283027121605"/>
              <c:y val="0.88577758199805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013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474117818605999"/>
          <c:y val="0.12351143607049116"/>
          <c:w val="8.8492049906805134E-2"/>
          <c:h val="0.3273526441751939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81124596439101"/>
          <c:y val="4.4517712545761534E-2"/>
          <c:w val="0.76783143175392921"/>
          <c:h val="0.814246906278663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Sheet1!$A$2:$B$2</c:f>
              <c:strCache>
                <c:ptCount val="2"/>
                <c:pt idx="0">
                  <c:v>Liczba poważnych symptomów</c:v>
                </c:pt>
              </c:strCache>
            </c:strRef>
          </c:tx>
          <c:spPr>
            <a:ln w="44388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699" b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Sheet1!$C$1:$J$1</c:f>
              <c:numCache>
                <c:formatCode>General</c:formatCode>
                <c:ptCount val="8"/>
                <c:pt idx="0">
                  <c:v>1996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Sheet1!$C$2:$J$2</c:f>
              <c:numCache>
                <c:formatCode>General</c:formatCode>
                <c:ptCount val="8"/>
                <c:pt idx="0">
                  <c:v>0.9</c:v>
                </c:pt>
                <c:pt idx="1">
                  <c:v>0.88</c:v>
                </c:pt>
                <c:pt idx="2">
                  <c:v>0.84</c:v>
                </c:pt>
                <c:pt idx="3">
                  <c:v>0.81</c:v>
                </c:pt>
                <c:pt idx="4">
                  <c:v>0.75</c:v>
                </c:pt>
                <c:pt idx="5">
                  <c:v>0.69</c:v>
                </c:pt>
                <c:pt idx="6">
                  <c:v>0.65</c:v>
                </c:pt>
                <c:pt idx="7">
                  <c:v>0.61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Sheet1!$A$3:$B$3</c:f>
              <c:strCache>
                <c:ptCount val="2"/>
                <c:pt idx="0">
                  <c:v>Liczba poważnych symptomów</c:v>
                </c:pt>
              </c:strCache>
            </c:strRef>
          </c:tx>
          <c:spPr>
            <a:ln w="49941">
              <a:solidFill>
                <a:srgbClr val="FF99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365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Sheet1!$C$1:$J$1</c:f>
              <c:numCache>
                <c:formatCode>General</c:formatCode>
                <c:ptCount val="8"/>
                <c:pt idx="0">
                  <c:v>1996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Sheet1!$C$3:$J$3</c:f>
              <c:numCache>
                <c:formatCode>General</c:formatCode>
                <c:ptCount val="8"/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40336"/>
        <c:axId val="230140728"/>
      </c:lineChart>
      <c:lineChart>
        <c:grouping val="standard"/>
        <c:varyColors val="0"/>
        <c:ser>
          <c:idx val="3"/>
          <c:order val="2"/>
          <c:tx>
            <c:strRef>
              <c:f>Sheet1!$A$4:$B$4</c:f>
              <c:strCache>
                <c:ptCount val="2"/>
                <c:pt idx="0">
                  <c:v>Proc. zadowolonych ze zdrowia</c:v>
                </c:pt>
              </c:strCache>
            </c:strRef>
          </c:tx>
          <c:spPr>
            <a:ln w="44388">
              <a:solidFill>
                <a:srgbClr val="1F497D">
                  <a:lumMod val="40000"/>
                  <a:lumOff val="60000"/>
                </a:srgb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2818672895245893E-2"/>
                  <c:y val="-4.868591426071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699" b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Sheet1!$C$1:$J$1</c:f>
              <c:numCache>
                <c:formatCode>General</c:formatCode>
                <c:ptCount val="8"/>
                <c:pt idx="0">
                  <c:v>1996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Sheet1!$C$4:$J$4</c:f>
              <c:numCache>
                <c:formatCode>General</c:formatCode>
                <c:ptCount val="8"/>
                <c:pt idx="0">
                  <c:v>65.7</c:v>
                </c:pt>
                <c:pt idx="1">
                  <c:v>66.099999999999994</c:v>
                </c:pt>
                <c:pt idx="2">
                  <c:v>69.400000000000006</c:v>
                </c:pt>
                <c:pt idx="3">
                  <c:v>70.599999999999994</c:v>
                </c:pt>
                <c:pt idx="4">
                  <c:v>72.3</c:v>
                </c:pt>
                <c:pt idx="5">
                  <c:v>74.3</c:v>
                </c:pt>
                <c:pt idx="6">
                  <c:v>74.400000000000006</c:v>
                </c:pt>
                <c:pt idx="7">
                  <c:v>75.400000000000006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41120"/>
        <c:axId val="230141512"/>
      </c:lineChart>
      <c:catAx>
        <c:axId val="23014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1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0140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140728"/>
        <c:scaling>
          <c:orientation val="minMax"/>
          <c:max val="0.95000000000000007"/>
          <c:min val="0.60000000000000009"/>
        </c:scaling>
        <c:delete val="0"/>
        <c:axPos val="l"/>
        <c:majorGridlines>
          <c:spPr>
            <a:ln w="1268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200"/>
                  <a:t>Liczba symptomów </a:t>
                </a:r>
              </a:p>
            </c:rich>
          </c:tx>
          <c:layout>
            <c:manualLayout>
              <c:xMode val="edge"/>
              <c:yMode val="edge"/>
              <c:x val="1.9217664347696971E-2"/>
              <c:y val="0.123110327992217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0140336"/>
        <c:crosses val="autoZero"/>
        <c:crossBetween val="between"/>
      </c:valAx>
      <c:catAx>
        <c:axId val="23014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141512"/>
        <c:crosses val="autoZero"/>
        <c:auto val="1"/>
        <c:lblAlgn val="ctr"/>
        <c:lblOffset val="100"/>
        <c:noMultiLvlLbl val="0"/>
      </c:catAx>
      <c:valAx>
        <c:axId val="230141512"/>
        <c:scaling>
          <c:orientation val="minMax"/>
          <c:max val="77"/>
          <c:min val="6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l-PL" sz="1200" b="0" dirty="0"/>
                  <a:t>Proc. zadowolonych</a:t>
                </a:r>
              </a:p>
            </c:rich>
          </c:tx>
          <c:layout>
            <c:manualLayout>
              <c:xMode val="edge"/>
              <c:yMode val="edge"/>
              <c:x val="0.95181923391023704"/>
              <c:y val="8.431584163867628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9" b="0"/>
            </a:pPr>
            <a:endParaRPr lang="pl-PL"/>
          </a:p>
        </c:txPr>
        <c:crossAx val="230141120"/>
        <c:crosses val="max"/>
        <c:crossBetween val="between"/>
        <c:majorUnit val="2"/>
      </c:valAx>
      <c:spPr>
        <a:solidFill>
          <a:srgbClr val="FFFFFF"/>
        </a:solidFill>
        <a:ln w="16647">
          <a:noFill/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31556615161239049"/>
          <c:y val="0.68530557039232243"/>
          <c:w val="0.33557980793166237"/>
          <c:h val="0.1502850430409485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 b="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6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346000228232"/>
          <c:y val="2.5690550787386877E-2"/>
          <c:w val="0.85507312944577585"/>
          <c:h val="0.920129787853426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Arkusz1!$A$2:$A$28</c:f>
              <c:strCache>
                <c:ptCount val="27"/>
                <c:pt idx="0">
                  <c:v>Czechy</c:v>
                </c:pt>
                <c:pt idx="1">
                  <c:v>Słowacja</c:v>
                </c:pt>
                <c:pt idx="2">
                  <c:v>Norwegia</c:v>
                </c:pt>
                <c:pt idx="3">
                  <c:v>Dania</c:v>
                </c:pt>
                <c:pt idx="4">
                  <c:v>Finlandia</c:v>
                </c:pt>
                <c:pt idx="5">
                  <c:v>Rumunia</c:v>
                </c:pt>
                <c:pt idx="6">
                  <c:v>Polska DS2015</c:v>
                </c:pt>
                <c:pt idx="7">
                  <c:v>Holandia</c:v>
                </c:pt>
                <c:pt idx="8">
                  <c:v>Węgry</c:v>
                </c:pt>
                <c:pt idx="9">
                  <c:v>Niemcy</c:v>
                </c:pt>
                <c:pt idx="10">
                  <c:v>Polska DS2011</c:v>
                </c:pt>
                <c:pt idx="11">
                  <c:v>Irlandia</c:v>
                </c:pt>
                <c:pt idx="12">
                  <c:v>Estonia</c:v>
                </c:pt>
                <c:pt idx="13">
                  <c:v>Litwa</c:v>
                </c:pt>
                <c:pt idx="14">
                  <c:v>Kanada</c:v>
                </c:pt>
                <c:pt idx="15">
                  <c:v>Bułgaria</c:v>
                </c:pt>
                <c:pt idx="16">
                  <c:v>Grecja</c:v>
                </c:pt>
                <c:pt idx="17">
                  <c:v>Włochy</c:v>
                </c:pt>
                <c:pt idx="18">
                  <c:v>Hiszpania</c:v>
                </c:pt>
                <c:pt idx="19">
                  <c:v>Łotwa</c:v>
                </c:pt>
                <c:pt idx="20">
                  <c:v>Wielka Brytania</c:v>
                </c:pt>
                <c:pt idx="21">
                  <c:v>Indonezja</c:v>
                </c:pt>
                <c:pt idx="22">
                  <c:v>Turcja</c:v>
                </c:pt>
                <c:pt idx="23">
                  <c:v>USA</c:v>
                </c:pt>
                <c:pt idx="24">
                  <c:v>Izrael</c:v>
                </c:pt>
                <c:pt idx="25">
                  <c:v>Argentyna</c:v>
                </c:pt>
                <c:pt idx="26">
                  <c:v>Brazylia</c:v>
                </c:pt>
              </c:strCache>
            </c:strRef>
          </c:cat>
          <c:val>
            <c:numRef>
              <c:f>Arkusz1!$B$2:$B$28</c:f>
              <c:numCache>
                <c:formatCode>General</c:formatCode>
                <c:ptCount val="27"/>
                <c:pt idx="0">
                  <c:v>25.6</c:v>
                </c:pt>
                <c:pt idx="1">
                  <c:v>26.6</c:v>
                </c:pt>
                <c:pt idx="2">
                  <c:v>26.8</c:v>
                </c:pt>
                <c:pt idx="3">
                  <c:v>26.9</c:v>
                </c:pt>
                <c:pt idx="4">
                  <c:v>27.8</c:v>
                </c:pt>
                <c:pt idx="5">
                  <c:v>28.2</c:v>
                </c:pt>
                <c:pt idx="6">
                  <c:v>28.5</c:v>
                </c:pt>
                <c:pt idx="7">
                  <c:v>28.9</c:v>
                </c:pt>
                <c:pt idx="8">
                  <c:v>29.4</c:v>
                </c:pt>
                <c:pt idx="9">
                  <c:v>30.53</c:v>
                </c:pt>
                <c:pt idx="10">
                  <c:v>30.76</c:v>
                </c:pt>
                <c:pt idx="11">
                  <c:v>32.1</c:v>
                </c:pt>
                <c:pt idx="12">
                  <c:v>32.159999999999997</c:v>
                </c:pt>
                <c:pt idx="13">
                  <c:v>32.6</c:v>
                </c:pt>
                <c:pt idx="14">
                  <c:v>33.700000000000003</c:v>
                </c:pt>
                <c:pt idx="15">
                  <c:v>34.299999999999997</c:v>
                </c:pt>
                <c:pt idx="16">
                  <c:v>34.700000000000003</c:v>
                </c:pt>
                <c:pt idx="17">
                  <c:v>35.5</c:v>
                </c:pt>
                <c:pt idx="18">
                  <c:v>35.799999999999997</c:v>
                </c:pt>
                <c:pt idx="19">
                  <c:v>36</c:v>
                </c:pt>
                <c:pt idx="20">
                  <c:v>38</c:v>
                </c:pt>
                <c:pt idx="21">
                  <c:v>38.1</c:v>
                </c:pt>
                <c:pt idx="22">
                  <c:v>40</c:v>
                </c:pt>
                <c:pt idx="23">
                  <c:v>41.1</c:v>
                </c:pt>
                <c:pt idx="24">
                  <c:v>42.8</c:v>
                </c:pt>
                <c:pt idx="25">
                  <c:v>43.6</c:v>
                </c:pt>
                <c:pt idx="26">
                  <c:v>53.1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3636344"/>
        <c:axId val="224030120"/>
      </c:barChart>
      <c:catAx>
        <c:axId val="223636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4030120"/>
        <c:crosses val="autoZero"/>
        <c:auto val="1"/>
        <c:lblAlgn val="ctr"/>
        <c:lblOffset val="100"/>
        <c:noMultiLvlLbl val="0"/>
      </c:catAx>
      <c:valAx>
        <c:axId val="224030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363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366341435581423"/>
          <c:y val="6.2514794300052079E-2"/>
          <c:w val="0.73499584121315487"/>
          <c:h val="0.8843708977261215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Arkusz1!$B$1</c:f>
              <c:strCache>
                <c:ptCount val="1"/>
                <c:pt idx="0">
                  <c:v>Otyłość</c:v>
                </c:pt>
              </c:strCache>
            </c:strRef>
          </c:tx>
          <c:spPr>
            <a:ln>
              <a:solidFill>
                <a:srgbClr val="5B9BD5">
                  <a:lumMod val="75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5B9BD5">
                    <a:lumMod val="75000"/>
                  </a:srgb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5B9BD5">
                    <a:lumMod val="75000"/>
                  </a:srgb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Arkusz1!$A$2:$A$25</c:f>
              <c:strCache>
                <c:ptCount val="24"/>
                <c:pt idx="0">
                  <c:v>Wietnam</c:v>
                </c:pt>
                <c:pt idx="1">
                  <c:v>Indie</c:v>
                </c:pt>
                <c:pt idx="2">
                  <c:v>Polska DS.</c:v>
                </c:pt>
                <c:pt idx="3">
                  <c:v>Austria</c:v>
                </c:pt>
                <c:pt idx="4">
                  <c:v>Szwajcaria</c:v>
                </c:pt>
                <c:pt idx="5">
                  <c:v>Niemcy</c:v>
                </c:pt>
                <c:pt idx="6">
                  <c:v>Finlandia</c:v>
                </c:pt>
                <c:pt idx="7">
                  <c:v>Włochy</c:v>
                </c:pt>
                <c:pt idx="8">
                  <c:v>Rumunia</c:v>
                </c:pt>
                <c:pt idx="9">
                  <c:v>Grecja</c:v>
                </c:pt>
                <c:pt idx="10">
                  <c:v>Norwegia</c:v>
                </c:pt>
                <c:pt idx="11">
                  <c:v>Hiszpania</c:v>
                </c:pt>
                <c:pt idx="12">
                  <c:v>Francja</c:v>
                </c:pt>
                <c:pt idx="13">
                  <c:v>Węgry</c:v>
                </c:pt>
                <c:pt idx="14">
                  <c:v>Federacja Rosyjska</c:v>
                </c:pt>
                <c:pt idx="15">
                  <c:v>Polska WHO</c:v>
                </c:pt>
                <c:pt idx="16">
                  <c:v>Izrael</c:v>
                </c:pt>
                <c:pt idx="17">
                  <c:v>Słowacja</c:v>
                </c:pt>
                <c:pt idx="18">
                  <c:v>Litwa</c:v>
                </c:pt>
                <c:pt idx="19">
                  <c:v>Czechy</c:v>
                </c:pt>
                <c:pt idx="20">
                  <c:v>Kanada</c:v>
                </c:pt>
                <c:pt idx="21">
                  <c:v>Wielka Brytania</c:v>
                </c:pt>
                <c:pt idx="22">
                  <c:v>USA</c:v>
                </c:pt>
                <c:pt idx="23">
                  <c:v>Zjednoczone Emiraty Arabskie</c:v>
                </c:pt>
              </c:strCache>
            </c:strRef>
          </c:cat>
          <c:val>
            <c:numRef>
              <c:f>Arkusz1!$B$2:$B$25</c:f>
              <c:numCache>
                <c:formatCode>General</c:formatCode>
                <c:ptCount val="24"/>
                <c:pt idx="0">
                  <c:v>3.6</c:v>
                </c:pt>
                <c:pt idx="1">
                  <c:v>4.9000000000000004</c:v>
                </c:pt>
                <c:pt idx="2">
                  <c:v>17.8</c:v>
                </c:pt>
                <c:pt idx="3">
                  <c:v>18.399999999999999</c:v>
                </c:pt>
                <c:pt idx="4">
                  <c:v>19.399999999999999</c:v>
                </c:pt>
                <c:pt idx="5">
                  <c:v>20.100000000000001</c:v>
                </c:pt>
                <c:pt idx="6">
                  <c:v>20.6</c:v>
                </c:pt>
                <c:pt idx="7">
                  <c:v>21</c:v>
                </c:pt>
                <c:pt idx="8">
                  <c:v>21.7</c:v>
                </c:pt>
                <c:pt idx="9">
                  <c:v>22.9</c:v>
                </c:pt>
                <c:pt idx="10">
                  <c:v>23.1</c:v>
                </c:pt>
                <c:pt idx="11">
                  <c:v>23.7</c:v>
                </c:pt>
                <c:pt idx="12">
                  <c:v>23.9</c:v>
                </c:pt>
                <c:pt idx="13">
                  <c:v>24</c:v>
                </c:pt>
                <c:pt idx="14">
                  <c:v>24.1</c:v>
                </c:pt>
                <c:pt idx="15">
                  <c:v>25.2</c:v>
                </c:pt>
                <c:pt idx="16">
                  <c:v>25.3</c:v>
                </c:pt>
                <c:pt idx="17">
                  <c:v>25.7</c:v>
                </c:pt>
                <c:pt idx="18">
                  <c:v>25.9</c:v>
                </c:pt>
                <c:pt idx="19">
                  <c:v>26.8</c:v>
                </c:pt>
                <c:pt idx="20">
                  <c:v>28</c:v>
                </c:pt>
                <c:pt idx="21">
                  <c:v>28.1</c:v>
                </c:pt>
                <c:pt idx="22">
                  <c:v>33.700000000000003</c:v>
                </c:pt>
                <c:pt idx="23">
                  <c:v>37.200000000000003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473840"/>
        <c:axId val="230474232"/>
      </c:barChart>
      <c:catAx>
        <c:axId val="230473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230474232"/>
        <c:crosses val="autoZero"/>
        <c:auto val="1"/>
        <c:lblAlgn val="ctr"/>
        <c:lblOffset val="100"/>
        <c:noMultiLvlLbl val="0"/>
      </c:catAx>
      <c:valAx>
        <c:axId val="2304742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Proc.</a:t>
                </a:r>
              </a:p>
            </c:rich>
          </c:tx>
          <c:layout>
            <c:manualLayout>
              <c:xMode val="edge"/>
              <c:yMode val="edge"/>
              <c:x val="0.90388294055835605"/>
              <c:y val="0.947683272264234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0473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pl-PL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81124596439101"/>
          <c:y val="4.4517712545761534E-2"/>
          <c:w val="0.76783143175392921"/>
          <c:h val="0.814246906278663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Sheet1!$A$2:$B$2</c:f>
              <c:strCache>
                <c:ptCount val="2"/>
                <c:pt idx="0">
                  <c:v>Liczba wypalanych dziennie papierosów</c:v>
                </c:pt>
              </c:strCache>
            </c:strRef>
          </c:tx>
          <c:spPr>
            <a:ln w="44388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Sheet1!$C$1:$J$1</c:f>
              <c:numCache>
                <c:formatCode>General</c:formatCode>
                <c:ptCount val="8"/>
                <c:pt idx="0">
                  <c:v>1996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Sheet1!$C$2:$J$2</c:f>
              <c:numCache>
                <c:formatCode>General</c:formatCode>
                <c:ptCount val="8"/>
                <c:pt idx="0">
                  <c:v>17.27</c:v>
                </c:pt>
                <c:pt idx="1">
                  <c:v>16.48</c:v>
                </c:pt>
                <c:pt idx="2">
                  <c:v>16.22</c:v>
                </c:pt>
                <c:pt idx="3">
                  <c:v>15.88</c:v>
                </c:pt>
                <c:pt idx="4">
                  <c:v>15.99</c:v>
                </c:pt>
                <c:pt idx="5">
                  <c:v>15.81</c:v>
                </c:pt>
                <c:pt idx="6">
                  <c:v>15.43</c:v>
                </c:pt>
                <c:pt idx="7">
                  <c:v>14.93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Sheet1!$A$3:$B$3</c:f>
              <c:strCache>
                <c:ptCount val="2"/>
                <c:pt idx="0">
                  <c:v>Liczba wypalanych dziennie papierosów</c:v>
                </c:pt>
              </c:strCache>
            </c:strRef>
          </c:tx>
          <c:spPr>
            <a:ln w="49941">
              <a:solidFill>
                <a:srgbClr val="FF99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365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Sheet1!$C$1:$J$1</c:f>
              <c:numCache>
                <c:formatCode>General</c:formatCode>
                <c:ptCount val="8"/>
                <c:pt idx="0">
                  <c:v>1996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Sheet1!$C$3:$J$3</c:f>
              <c:numCache>
                <c:formatCode>General</c:formatCode>
                <c:ptCount val="8"/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475016"/>
        <c:axId val="230475408"/>
      </c:lineChart>
      <c:lineChart>
        <c:grouping val="standard"/>
        <c:varyColors val="0"/>
        <c:ser>
          <c:idx val="3"/>
          <c:order val="2"/>
          <c:tx>
            <c:strRef>
              <c:f>Sheet1!$A$4:$B$4</c:f>
              <c:strCache>
                <c:ptCount val="2"/>
                <c:pt idx="0">
                  <c:v>Proc. palących papierosy</c:v>
                </c:pt>
              </c:strCache>
            </c:strRef>
          </c:tx>
          <c:spPr>
            <a:ln w="44388">
              <a:solidFill>
                <a:srgbClr val="1F497D">
                  <a:lumMod val="40000"/>
                  <a:lumOff val="60000"/>
                </a:srgb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856605281132006E-2"/>
                  <c:y val="-8.46960167714884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678754762855957E-2"/>
                  <c:y val="-3.3626834381551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818672895245893E-2"/>
                  <c:y val="-4.868591426071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Sheet1!$C$1:$J$1</c:f>
              <c:numCache>
                <c:formatCode>General</c:formatCode>
                <c:ptCount val="8"/>
                <c:pt idx="0">
                  <c:v>1996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Sheet1!$C$4:$J$4</c:f>
              <c:numCache>
                <c:formatCode>General</c:formatCode>
                <c:ptCount val="8"/>
                <c:pt idx="0">
                  <c:v>35.9</c:v>
                </c:pt>
                <c:pt idx="1">
                  <c:v>32.299999999999997</c:v>
                </c:pt>
                <c:pt idx="2">
                  <c:v>30.7</c:v>
                </c:pt>
                <c:pt idx="3">
                  <c:v>29.3</c:v>
                </c:pt>
                <c:pt idx="4">
                  <c:v>29.6</c:v>
                </c:pt>
                <c:pt idx="5">
                  <c:v>27.8</c:v>
                </c:pt>
                <c:pt idx="6">
                  <c:v>27.2</c:v>
                </c:pt>
                <c:pt idx="7">
                  <c:v>25.8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475800"/>
        <c:axId val="230476192"/>
      </c:lineChart>
      <c:catAx>
        <c:axId val="23047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1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0475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475408"/>
        <c:scaling>
          <c:orientation val="minMax"/>
          <c:min val="14.5"/>
        </c:scaling>
        <c:delete val="0"/>
        <c:axPos val="l"/>
        <c:majorGridlines>
          <c:spPr>
            <a:ln w="1268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200"/>
                  <a:t>Liczba papierosów </a:t>
                </a:r>
              </a:p>
            </c:rich>
          </c:tx>
          <c:layout>
            <c:manualLayout>
              <c:xMode val="edge"/>
              <c:yMode val="edge"/>
              <c:x val="1.9217664347696971E-2"/>
              <c:y val="0.123110327992217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0475016"/>
        <c:crosses val="autoZero"/>
        <c:crossBetween val="between"/>
      </c:valAx>
      <c:catAx>
        <c:axId val="230475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476192"/>
        <c:crosses val="autoZero"/>
        <c:auto val="1"/>
        <c:lblAlgn val="ctr"/>
        <c:lblOffset val="100"/>
        <c:noMultiLvlLbl val="0"/>
      </c:catAx>
      <c:valAx>
        <c:axId val="230476192"/>
        <c:scaling>
          <c:orientation val="minMax"/>
          <c:max val="37"/>
          <c:min val="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l-PL" sz="1200" b="0" dirty="0"/>
                  <a:t>Proc. palaczy</a:t>
                </a:r>
              </a:p>
            </c:rich>
          </c:tx>
          <c:layout>
            <c:manualLayout>
              <c:xMode val="edge"/>
              <c:yMode val="edge"/>
              <c:x val="0.95181923391023704"/>
              <c:y val="8.431584163867628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9" b="0"/>
            </a:pPr>
            <a:endParaRPr lang="pl-PL"/>
          </a:p>
        </c:txPr>
        <c:crossAx val="230475800"/>
        <c:crosses val="max"/>
        <c:crossBetween val="between"/>
        <c:majorUnit val="2"/>
      </c:valAx>
      <c:spPr>
        <a:solidFill>
          <a:srgbClr val="FFFFFF"/>
        </a:solidFill>
        <a:ln w="16647">
          <a:noFill/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3264198358183955"/>
          <c:y val="0.68530557039232243"/>
          <c:w val="0.41850397996486116"/>
          <c:h val="0.1502850430409485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 b="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6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81124596439101"/>
          <c:y val="4.4517712545761534E-2"/>
          <c:w val="0.76783143175392921"/>
          <c:h val="0.814246906278663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Sheet1!$A$2:$B$2</c:f>
              <c:strCache>
                <c:ptCount val="2"/>
                <c:pt idx="0">
                  <c:v>Biorących narkotyki</c:v>
                </c:pt>
              </c:strCache>
            </c:strRef>
          </c:tx>
          <c:spPr>
            <a:ln w="44388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4.2247681396617567E-2"/>
                  <c:y val="-6.2976939203354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Sheet1!$C$1:$L$1</c:f>
              <c:numCache>
                <c:formatCode>General</c:formatCode>
                <c:ptCount val="10"/>
                <c:pt idx="0">
                  <c:v>1991</c:v>
                </c:pt>
                <c:pt idx="1">
                  <c:v>1995</c:v>
                </c:pt>
                <c:pt idx="2">
                  <c:v>1997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</c:numCache>
            </c:numRef>
          </c:cat>
          <c:val>
            <c:numRef>
              <c:f>Sheet1!$C$2:$L$2</c:f>
              <c:numCache>
                <c:formatCode>General</c:formatCode>
                <c:ptCount val="10"/>
                <c:pt idx="0">
                  <c:v>0.3</c:v>
                </c:pt>
                <c:pt idx="1">
                  <c:v>0.7</c:v>
                </c:pt>
                <c:pt idx="2">
                  <c:v>0.9</c:v>
                </c:pt>
                <c:pt idx="3">
                  <c:v>0.9</c:v>
                </c:pt>
                <c:pt idx="4">
                  <c:v>1</c:v>
                </c:pt>
                <c:pt idx="5">
                  <c:v>0.9</c:v>
                </c:pt>
                <c:pt idx="6">
                  <c:v>1.3</c:v>
                </c:pt>
                <c:pt idx="7">
                  <c:v>1</c:v>
                </c:pt>
                <c:pt idx="8">
                  <c:v>1.2</c:v>
                </c:pt>
                <c:pt idx="9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476976"/>
        <c:axId val="230833912"/>
      </c:lineChart>
      <c:lineChart>
        <c:grouping val="standard"/>
        <c:varyColors val="0"/>
        <c:ser>
          <c:idx val="3"/>
          <c:order val="1"/>
          <c:tx>
            <c:strRef>
              <c:f>Sheet1!$A$4:$B$4</c:f>
              <c:strCache>
                <c:ptCount val="2"/>
                <c:pt idx="0">
                  <c:v>Nadużywający alkoholu</c:v>
                </c:pt>
              </c:strCache>
            </c:strRef>
          </c:tx>
          <c:spPr>
            <a:ln w="44388">
              <a:solidFill>
                <a:srgbClr val="1F497D">
                  <a:lumMod val="40000"/>
                  <a:lumOff val="60000"/>
                </a:srgb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9154391707583278E-2"/>
                  <c:y val="-7.9748427672956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818672895245893E-2"/>
                  <c:y val="-4.868591426071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Sheet1!$C$1:$L$1</c:f>
              <c:numCache>
                <c:formatCode>General</c:formatCode>
                <c:ptCount val="10"/>
                <c:pt idx="0">
                  <c:v>1991</c:v>
                </c:pt>
                <c:pt idx="1">
                  <c:v>1995</c:v>
                </c:pt>
                <c:pt idx="2">
                  <c:v>1997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</c:numCache>
            </c:numRef>
          </c:cat>
          <c:val>
            <c:numRef>
              <c:f>Sheet1!$C$4:$L$4</c:f>
              <c:numCache>
                <c:formatCode>General</c:formatCode>
                <c:ptCount val="10"/>
                <c:pt idx="0">
                  <c:v>6.6</c:v>
                </c:pt>
                <c:pt idx="1">
                  <c:v>6.3</c:v>
                </c:pt>
                <c:pt idx="2">
                  <c:v>5.4</c:v>
                </c:pt>
                <c:pt idx="3">
                  <c:v>5.3</c:v>
                </c:pt>
                <c:pt idx="4">
                  <c:v>4.4000000000000004</c:v>
                </c:pt>
                <c:pt idx="5">
                  <c:v>6</c:v>
                </c:pt>
                <c:pt idx="6">
                  <c:v>5.8</c:v>
                </c:pt>
                <c:pt idx="7">
                  <c:v>6.5</c:v>
                </c:pt>
                <c:pt idx="8">
                  <c:v>6.8</c:v>
                </c:pt>
                <c:pt idx="9">
                  <c:v>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834304"/>
        <c:axId val="230834696"/>
      </c:lineChart>
      <c:catAx>
        <c:axId val="23047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1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0833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833912"/>
        <c:scaling>
          <c:orientation val="minMax"/>
          <c:max val="5.5"/>
          <c:min val="0"/>
        </c:scaling>
        <c:delete val="0"/>
        <c:axPos val="l"/>
        <c:majorGridlines>
          <c:spPr>
            <a:ln w="1268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200"/>
                  <a:t>Proc. biorących narkotyki </a:t>
                </a:r>
              </a:p>
            </c:rich>
          </c:tx>
          <c:layout>
            <c:manualLayout>
              <c:xMode val="edge"/>
              <c:yMode val="edge"/>
              <c:x val="1.9217664347696971E-2"/>
              <c:y val="0.123110327992217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0476976"/>
        <c:crosses val="autoZero"/>
        <c:crossBetween val="between"/>
        <c:majorUnit val="0.5"/>
      </c:valAx>
      <c:catAx>
        <c:axId val="23083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834696"/>
        <c:crosses val="autoZero"/>
        <c:auto val="1"/>
        <c:lblAlgn val="ctr"/>
        <c:lblOffset val="100"/>
        <c:noMultiLvlLbl val="0"/>
      </c:catAx>
      <c:valAx>
        <c:axId val="230834696"/>
        <c:scaling>
          <c:orientation val="minMax"/>
          <c:max val="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l-PL" sz="1200" b="0" dirty="0"/>
                  <a:t>Proc. nadużywających alkoholu</a:t>
                </a:r>
              </a:p>
            </c:rich>
          </c:tx>
          <c:layout>
            <c:manualLayout>
              <c:xMode val="edge"/>
              <c:yMode val="edge"/>
              <c:x val="0.94309041157089402"/>
              <c:y val="0.147208768715231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l-PL"/>
          </a:p>
        </c:txPr>
        <c:crossAx val="230834304"/>
        <c:crosses val="max"/>
        <c:crossBetween val="between"/>
        <c:majorUnit val="0.70000000000000007"/>
      </c:valAx>
      <c:spPr>
        <a:solidFill>
          <a:srgbClr val="FFFFFF"/>
        </a:solidFill>
        <a:ln w="16647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58008064209365129"/>
          <c:y val="0.37161558123041699"/>
          <c:w val="0.27046440798828131"/>
          <c:h val="0.13370639990755873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 b="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6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5853658536585374"/>
          <c:y val="2.3398304720106709E-2"/>
          <c:w val="0.81707317073170727"/>
          <c:h val="0.7412930142377566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44369">
              <a:solidFill>
                <a:srgbClr val="1F497D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000000"/>
              </a:solidFill>
              <a:ln>
                <a:solidFill>
                  <a:sysClr val="windowText" lastClr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245310799528534E-5"/>
                  <c:y val="-2.54654486065984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116451906923634E-3"/>
                  <c:y val="-2.63047122160416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 w="20393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E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8.41</c:v>
                </c:pt>
                <c:pt idx="1">
                  <c:v>8</c:v>
                </c:pt>
                <c:pt idx="2">
                  <c:v>7.71</c:v>
                </c:pt>
                <c:pt idx="3">
                  <c:v>7.59</c:v>
                </c:pt>
                <c:pt idx="4">
                  <c:v>6.97</c:v>
                </c:pt>
                <c:pt idx="5">
                  <c:v>6.58</c:v>
                </c:pt>
                <c:pt idx="6">
                  <c:v>6.68</c:v>
                </c:pt>
                <c:pt idx="7">
                  <c:v>6.25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835480"/>
        <c:axId val="230835872"/>
      </c:lineChart>
      <c:catAx>
        <c:axId val="230835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l-PL" sz="1200"/>
                  <a:t>Rok badania</a:t>
                </a:r>
              </a:p>
            </c:rich>
          </c:tx>
          <c:layout>
            <c:manualLayout>
              <c:xMode val="edge"/>
              <c:yMode val="edge"/>
              <c:x val="0.4558061140061041"/>
              <c:y val="0.92091828521434815"/>
            </c:manualLayout>
          </c:layout>
          <c:overlay val="0"/>
          <c:spPr>
            <a:noFill/>
            <a:ln w="2526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8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E"/>
                <a:cs typeface="Times New Roman" pitchFamily="18" charset="0"/>
              </a:defRPr>
            </a:pPr>
            <a:endParaRPr lang="pl-PL"/>
          </a:p>
        </c:txPr>
        <c:crossAx val="2308358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0835872"/>
        <c:scaling>
          <c:orientation val="minMax"/>
          <c:max val="9"/>
          <c:min val="6"/>
        </c:scaling>
        <c:delete val="0"/>
        <c:axPos val="l"/>
        <c:majorGridlines>
          <c:spPr>
            <a:ln w="254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l-PL" sz="1200"/>
                  <a:t>Natężenie stresu życiowego</a:t>
                </a:r>
              </a:p>
            </c:rich>
          </c:tx>
          <c:layout>
            <c:manualLayout>
              <c:xMode val="edge"/>
              <c:yMode val="edge"/>
              <c:x val="3.4996794502983583E-2"/>
              <c:y val="1.4051443569553807E-2"/>
            </c:manualLayout>
          </c:layout>
          <c:overlay val="0"/>
          <c:spPr>
            <a:noFill/>
            <a:ln w="2526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25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E"/>
                <a:cs typeface="Times New Roman" pitchFamily="18" charset="0"/>
              </a:defRPr>
            </a:pPr>
            <a:endParaRPr lang="pl-PL"/>
          </a:p>
        </c:txPr>
        <c:crossAx val="230835480"/>
        <c:crosses val="autoZero"/>
        <c:crossBetween val="between"/>
        <c:majorUnit val="0.5"/>
        <c:minorUnit val="2.0000000000000011E-2"/>
      </c:valAx>
      <c:spPr>
        <a:noFill/>
        <a:ln w="3157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3" b="1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974660697403099E-2"/>
          <c:y val="4.4005230618467582E-2"/>
          <c:w val="0.9188342406080684"/>
          <c:h val="0.856701651889233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małżeński</c:v>
                </c:pt>
              </c:strCache>
            </c:strRef>
          </c:tx>
          <c:marker>
            <c:symbol val="square"/>
            <c:size val="5"/>
          </c:marker>
          <c:cat>
            <c:numRef>
              <c:f>Arkusz1!$A$2:$A$9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Arkusz1!$B$2:$B$9</c:f>
              <c:numCache>
                <c:formatCode>0.00</c:formatCode>
                <c:ptCount val="8"/>
                <c:pt idx="0">
                  <c:v>0.91758431168069798</c:v>
                </c:pt>
                <c:pt idx="1">
                  <c:v>0.83881646954563716</c:v>
                </c:pt>
                <c:pt idx="2">
                  <c:v>0.9</c:v>
                </c:pt>
                <c:pt idx="3">
                  <c:v>0.85</c:v>
                </c:pt>
                <c:pt idx="4">
                  <c:v>0.74</c:v>
                </c:pt>
                <c:pt idx="5">
                  <c:v>0.68</c:v>
                </c:pt>
                <c:pt idx="6">
                  <c:v>0.72</c:v>
                </c:pt>
                <c:pt idx="7">
                  <c:v>0.67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rodzicielski</c:v>
                </c:pt>
              </c:strCache>
            </c:strRef>
          </c:tx>
          <c:marker>
            <c:symbol val="circle"/>
            <c:size val="5"/>
          </c:marker>
          <c:cat>
            <c:numRef>
              <c:f>Arkusz1!$A$2:$A$9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Arkusz1!$C$2:$C$9</c:f>
              <c:numCache>
                <c:formatCode>0.00</c:formatCode>
                <c:ptCount val="8"/>
                <c:pt idx="0">
                  <c:v>0.65742553233524847</c:v>
                </c:pt>
                <c:pt idx="1">
                  <c:v>0.62101971509956222</c:v>
                </c:pt>
                <c:pt idx="2">
                  <c:v>0.62</c:v>
                </c:pt>
                <c:pt idx="3">
                  <c:v>0.66</c:v>
                </c:pt>
                <c:pt idx="4">
                  <c:v>0.56999999999999995</c:v>
                </c:pt>
                <c:pt idx="5">
                  <c:v>0.48</c:v>
                </c:pt>
                <c:pt idx="6">
                  <c:v>0.48</c:v>
                </c:pt>
                <c:pt idx="7">
                  <c:v>0.47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ekologiczny</c:v>
                </c:pt>
              </c:strCache>
            </c:strRef>
          </c:tx>
          <c:marker>
            <c:symbol val="triangle"/>
            <c:size val="5"/>
          </c:marker>
          <c:cat>
            <c:numRef>
              <c:f>Arkusz1!$A$2:$A$9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Arkusz1!$D$2:$D$9</c:f>
              <c:numCache>
                <c:formatCode>0.00</c:formatCode>
                <c:ptCount val="8"/>
                <c:pt idx="0">
                  <c:v>1.5561309949565711</c:v>
                </c:pt>
                <c:pt idx="1">
                  <c:v>1.379663726131142</c:v>
                </c:pt>
                <c:pt idx="2">
                  <c:v>1.28</c:v>
                </c:pt>
                <c:pt idx="3">
                  <c:v>1.22</c:v>
                </c:pt>
                <c:pt idx="4">
                  <c:v>1.06</c:v>
                </c:pt>
                <c:pt idx="5">
                  <c:v>0.95</c:v>
                </c:pt>
                <c:pt idx="6">
                  <c:v>0.94</c:v>
                </c:pt>
                <c:pt idx="7">
                  <c:v>0.82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zdrowotny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5"/>
          </c:marker>
          <c:cat>
            <c:numRef>
              <c:f>Arkusz1!$A$2:$A$9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Arkusz1!$E$2:$E$9</c:f>
              <c:numCache>
                <c:formatCode>0.00</c:formatCode>
                <c:ptCount val="8"/>
                <c:pt idx="0">
                  <c:v>1.6852352814250742</c:v>
                </c:pt>
                <c:pt idx="1">
                  <c:v>1.539783670795811</c:v>
                </c:pt>
                <c:pt idx="2">
                  <c:v>1.46</c:v>
                </c:pt>
                <c:pt idx="3">
                  <c:v>1.46</c:v>
                </c:pt>
                <c:pt idx="4">
                  <c:v>1.41</c:v>
                </c:pt>
                <c:pt idx="5">
                  <c:v>1.4</c:v>
                </c:pt>
                <c:pt idx="6">
                  <c:v>1.4</c:v>
                </c:pt>
                <c:pt idx="7">
                  <c:v>1.36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836656"/>
        <c:axId val="230837048"/>
      </c:lineChart>
      <c:catAx>
        <c:axId val="23083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0837048"/>
        <c:crosses val="autoZero"/>
        <c:auto val="1"/>
        <c:lblAlgn val="ctr"/>
        <c:lblOffset val="100"/>
        <c:noMultiLvlLbl val="0"/>
      </c:catAx>
      <c:valAx>
        <c:axId val="230837048"/>
        <c:scaling>
          <c:orientation val="minMax"/>
          <c:max val="2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0836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108509604461126E-2"/>
          <c:y val="0.71224485074958854"/>
          <c:w val="0.70507577453066939"/>
          <c:h val="8.1730681969838515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974660697403099E-2"/>
          <c:y val="4.4005230618467582E-2"/>
          <c:w val="0.9188342406080684"/>
          <c:h val="0.81150407046576789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finansowy</c:v>
                </c:pt>
              </c:strCache>
            </c:strRef>
          </c:tx>
          <c:marker>
            <c:symbol val="square"/>
            <c:size val="5"/>
          </c:marker>
          <c:cat>
            <c:numRef>
              <c:f>Arkusz1!$A$2:$A$9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Arkusz1!$B$2:$B$9</c:f>
              <c:numCache>
                <c:formatCode>0.00</c:formatCode>
                <c:ptCount val="8"/>
                <c:pt idx="0">
                  <c:v>1.8176494434029762</c:v>
                </c:pt>
                <c:pt idx="1">
                  <c:v>1.9515583386334685</c:v>
                </c:pt>
                <c:pt idx="2">
                  <c:v>1.76</c:v>
                </c:pt>
                <c:pt idx="3">
                  <c:v>1.64</c:v>
                </c:pt>
                <c:pt idx="4">
                  <c:v>1.53</c:v>
                </c:pt>
                <c:pt idx="5">
                  <c:v>1.45</c:v>
                </c:pt>
                <c:pt idx="6">
                  <c:v>1.53</c:v>
                </c:pt>
                <c:pt idx="7">
                  <c:v>1.35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pracy</c:v>
                </c:pt>
              </c:strCache>
            </c:strRef>
          </c:tx>
          <c:marker>
            <c:symbol val="circle"/>
            <c:size val="5"/>
          </c:marker>
          <c:cat>
            <c:numRef>
              <c:f>Arkusz1!$A$2:$A$9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Arkusz1!$C$2:$C$9</c:f>
              <c:numCache>
                <c:formatCode>0.00</c:formatCode>
                <c:ptCount val="8"/>
                <c:pt idx="0">
                  <c:v>0.98022879304937116</c:v>
                </c:pt>
                <c:pt idx="1">
                  <c:v>0.86967820810623941</c:v>
                </c:pt>
                <c:pt idx="2">
                  <c:v>0.94</c:v>
                </c:pt>
                <c:pt idx="3">
                  <c:v>1.04</c:v>
                </c:pt>
                <c:pt idx="4">
                  <c:v>0.96</c:v>
                </c:pt>
                <c:pt idx="5">
                  <c:v>0.95</c:v>
                </c:pt>
                <c:pt idx="6">
                  <c:v>0.98</c:v>
                </c:pt>
                <c:pt idx="7">
                  <c:v>0.98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kafkowski (urzędniczy)</c:v>
                </c:pt>
              </c:strCache>
            </c:strRef>
          </c:tx>
          <c:marker>
            <c:symbol val="triangle"/>
            <c:size val="5"/>
          </c:marker>
          <c:cat>
            <c:numRef>
              <c:f>Arkusz1!$A$2:$A$9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Arkusz1!$D$2:$D$9</c:f>
              <c:numCache>
                <c:formatCode>0.00</c:formatCode>
                <c:ptCount val="8"/>
                <c:pt idx="0">
                  <c:v>0.80344648392968732</c:v>
                </c:pt>
                <c:pt idx="1">
                  <c:v>0.81320913732708466</c:v>
                </c:pt>
                <c:pt idx="2">
                  <c:v>0.79</c:v>
                </c:pt>
                <c:pt idx="3">
                  <c:v>0.75</c:v>
                </c:pt>
                <c:pt idx="4">
                  <c:v>0.71</c:v>
                </c:pt>
                <c:pt idx="5">
                  <c:v>0.66</c:v>
                </c:pt>
                <c:pt idx="6">
                  <c:v>0.64</c:v>
                </c:pt>
                <c:pt idx="7">
                  <c:v>0.57999999999999996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opiekuńczy</c:v>
                </c:pt>
              </c:strCache>
            </c:strRef>
          </c:tx>
          <c:spPr>
            <a:effectLst>
              <a:softEdge rad="0"/>
            </a:effectLst>
          </c:spPr>
          <c:marker>
            <c:spPr>
              <a:effectLst>
                <a:softEdge rad="0"/>
              </a:effectLst>
            </c:spPr>
          </c:marker>
          <c:cat>
            <c:numRef>
              <c:f>Arkusz1!$A$2:$A$9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</c:numCache>
            </c:numRef>
          </c:cat>
          <c:val>
            <c:numRef>
              <c:f>Arkusz1!$E$2:$E$9</c:f>
              <c:numCache>
                <c:formatCode>0.00</c:formatCode>
                <c:ptCount val="8"/>
                <c:pt idx="0">
                  <c:v>1.63</c:v>
                </c:pt>
                <c:pt idx="1">
                  <c:v>1.45</c:v>
                </c:pt>
                <c:pt idx="2">
                  <c:v>1.48</c:v>
                </c:pt>
                <c:pt idx="3">
                  <c:v>1.48</c:v>
                </c:pt>
                <c:pt idx="6">
                  <c:v>1.2</c:v>
                </c:pt>
                <c:pt idx="7">
                  <c:v>1.1499999999999999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749968"/>
        <c:axId val="230750360"/>
      </c:lineChart>
      <c:catAx>
        <c:axId val="23074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/>
                  <a:t>Rok badania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0750360"/>
        <c:crosses val="autoZero"/>
        <c:auto val="1"/>
        <c:lblAlgn val="ctr"/>
        <c:lblOffset val="100"/>
        <c:noMultiLvlLbl val="0"/>
      </c:catAx>
      <c:valAx>
        <c:axId val="230750360"/>
        <c:scaling>
          <c:orientation val="minMax"/>
          <c:max val="2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0749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108486439195101E-2"/>
          <c:y val="0.7046234974161969"/>
          <c:w val="0.89333495584747569"/>
          <c:h val="0.120523510832332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98795180722891"/>
          <c:y val="4.2016806722689079E-2"/>
          <c:w val="0.84638554216870165"/>
          <c:h val="0.827308744301699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11.4</c:v>
                </c:pt>
                <c:pt idx="1">
                  <c:v>6.4</c:v>
                </c:pt>
                <c:pt idx="2">
                  <c:v>6.9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751144"/>
        <c:axId val="230751536"/>
      </c:barChart>
      <c:catAx>
        <c:axId val="230751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230751536"/>
        <c:crosses val="autoZero"/>
        <c:auto val="1"/>
        <c:lblAlgn val="ctr"/>
        <c:lblOffset val="60"/>
        <c:tickLblSkip val="1"/>
        <c:tickMarkSkip val="1"/>
        <c:noMultiLvlLbl val="0"/>
      </c:catAx>
      <c:valAx>
        <c:axId val="230751536"/>
        <c:scaling>
          <c:orientation val="minMax"/>
          <c:max val="1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l-PL" sz="1200"/>
                  <a:t>Proc.</a:t>
                </a:r>
                <a:r>
                  <a:rPr lang="pl-PL" sz="1200" b="0" i="0" u="none" strike="noStrike" kern="1200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endParaRPr lang="pl-PL" sz="1200"/>
              </a:p>
            </c:rich>
          </c:tx>
          <c:layout>
            <c:manualLayout>
              <c:xMode val="edge"/>
              <c:yMode val="edge"/>
              <c:x val="3.4821990821205052E-2"/>
              <c:y val="3.1671326658580252E-2"/>
            </c:manualLayout>
          </c:layout>
          <c:overlay val="0"/>
          <c:spPr>
            <a:noFill/>
            <a:ln w="25414">
              <a:noFill/>
            </a:ln>
          </c:spPr>
        </c:title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30751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82039224263636"/>
          <c:y val="1.6396148334218957E-2"/>
          <c:w val="0.7294817673958921"/>
          <c:h val="0.926285756754325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Pt>
            <c:idx val="15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Pt>
            <c:idx val="1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Pt>
            <c:idx val="23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Pt>
            <c:idx val="27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Pt>
            <c:idx val="3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Pt>
            <c:idx val="35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Arkusz1!$A$2:$B$37</c:f>
              <c:multiLvlStrCache>
                <c:ptCount val="36"/>
                <c:lvl>
                  <c:pt idx="0">
                    <c:v>2009</c:v>
                  </c:pt>
                  <c:pt idx="1">
                    <c:v>2011</c:v>
                  </c:pt>
                  <c:pt idx="2">
                    <c:v>2013</c:v>
                  </c:pt>
                  <c:pt idx="3">
                    <c:v>2015</c:v>
                  </c:pt>
                  <c:pt idx="4">
                    <c:v>2009</c:v>
                  </c:pt>
                  <c:pt idx="5">
                    <c:v>2011</c:v>
                  </c:pt>
                  <c:pt idx="6">
                    <c:v>2013</c:v>
                  </c:pt>
                  <c:pt idx="7">
                    <c:v>2015</c:v>
                  </c:pt>
                  <c:pt idx="8">
                    <c:v>2009</c:v>
                  </c:pt>
                  <c:pt idx="9">
                    <c:v>2011</c:v>
                  </c:pt>
                  <c:pt idx="10">
                    <c:v>2013</c:v>
                  </c:pt>
                  <c:pt idx="11">
                    <c:v>2015</c:v>
                  </c:pt>
                  <c:pt idx="12">
                    <c:v>2009</c:v>
                  </c:pt>
                  <c:pt idx="13">
                    <c:v>2011</c:v>
                  </c:pt>
                  <c:pt idx="14">
                    <c:v>2013</c:v>
                  </c:pt>
                  <c:pt idx="15">
                    <c:v>2015</c:v>
                  </c:pt>
                  <c:pt idx="16">
                    <c:v>2009</c:v>
                  </c:pt>
                  <c:pt idx="17">
                    <c:v>2011</c:v>
                  </c:pt>
                  <c:pt idx="18">
                    <c:v>2013</c:v>
                  </c:pt>
                  <c:pt idx="19">
                    <c:v>2015</c:v>
                  </c:pt>
                  <c:pt idx="20">
                    <c:v>2009</c:v>
                  </c:pt>
                  <c:pt idx="21">
                    <c:v>2011</c:v>
                  </c:pt>
                  <c:pt idx="22">
                    <c:v>2013</c:v>
                  </c:pt>
                  <c:pt idx="23">
                    <c:v>2015</c:v>
                  </c:pt>
                  <c:pt idx="24">
                    <c:v>2009</c:v>
                  </c:pt>
                  <c:pt idx="25">
                    <c:v>2011</c:v>
                  </c:pt>
                  <c:pt idx="26">
                    <c:v>2013</c:v>
                  </c:pt>
                  <c:pt idx="27">
                    <c:v>2015</c:v>
                  </c:pt>
                  <c:pt idx="28">
                    <c:v>2009</c:v>
                  </c:pt>
                  <c:pt idx="29">
                    <c:v>2011</c:v>
                  </c:pt>
                  <c:pt idx="30">
                    <c:v>2013</c:v>
                  </c:pt>
                  <c:pt idx="31">
                    <c:v>2015</c:v>
                  </c:pt>
                  <c:pt idx="32">
                    <c:v>2009</c:v>
                  </c:pt>
                  <c:pt idx="33">
                    <c:v>2011</c:v>
                  </c:pt>
                  <c:pt idx="34">
                    <c:v>2013</c:v>
                  </c:pt>
                  <c:pt idx="35">
                    <c:v>2015</c:v>
                  </c:pt>
                </c:lvl>
                <c:lvl>
                  <c:pt idx="0">
                    <c:v>Niemcy</c:v>
                  </c:pt>
                  <c:pt idx="4">
                    <c:v>Wielka Brytania</c:v>
                  </c:pt>
                  <c:pt idx="8">
                    <c:v>Holandia</c:v>
                  </c:pt>
                  <c:pt idx="12">
                    <c:v>Norwegia</c:v>
                  </c:pt>
                  <c:pt idx="16">
                    <c:v>Włochy</c:v>
                  </c:pt>
                  <c:pt idx="20">
                    <c:v>Irlandia</c:v>
                  </c:pt>
                  <c:pt idx="24">
                    <c:v>USA</c:v>
                  </c:pt>
                  <c:pt idx="28">
                    <c:v>Belgia</c:v>
                  </c:pt>
                  <c:pt idx="32">
                    <c:v>Szwecja</c:v>
                  </c:pt>
                </c:lvl>
              </c:multiLvlStrCache>
            </c:multiLvlStrRef>
          </c:cat>
          <c:val>
            <c:numRef>
              <c:f>Arkusz1!$C$2:$C$37</c:f>
              <c:numCache>
                <c:formatCode>General</c:formatCode>
                <c:ptCount val="36"/>
                <c:pt idx="0">
                  <c:v>25</c:v>
                </c:pt>
                <c:pt idx="1">
                  <c:v>37.799999999999997</c:v>
                </c:pt>
                <c:pt idx="2">
                  <c:v>36.1</c:v>
                </c:pt>
                <c:pt idx="3">
                  <c:v>39.6</c:v>
                </c:pt>
                <c:pt idx="4">
                  <c:v>22.5</c:v>
                </c:pt>
                <c:pt idx="5">
                  <c:v>19</c:v>
                </c:pt>
                <c:pt idx="6">
                  <c:v>20.8</c:v>
                </c:pt>
                <c:pt idx="7">
                  <c:v>23.7</c:v>
                </c:pt>
                <c:pt idx="8">
                  <c:v>12</c:v>
                </c:pt>
                <c:pt idx="9">
                  <c:v>12.3</c:v>
                </c:pt>
                <c:pt idx="10">
                  <c:v>10.6</c:v>
                </c:pt>
                <c:pt idx="11">
                  <c:v>11.6</c:v>
                </c:pt>
                <c:pt idx="12">
                  <c:v>6.4</c:v>
                </c:pt>
                <c:pt idx="13">
                  <c:v>3.8</c:v>
                </c:pt>
                <c:pt idx="14">
                  <c:v>7.9</c:v>
                </c:pt>
                <c:pt idx="15">
                  <c:v>5.7</c:v>
                </c:pt>
                <c:pt idx="16">
                  <c:v>4.3</c:v>
                </c:pt>
                <c:pt idx="17">
                  <c:v>3</c:v>
                </c:pt>
                <c:pt idx="18">
                  <c:v>2.2000000000000002</c:v>
                </c:pt>
                <c:pt idx="19">
                  <c:v>1.7</c:v>
                </c:pt>
                <c:pt idx="20">
                  <c:v>2.8</c:v>
                </c:pt>
                <c:pt idx="21">
                  <c:v>1.7</c:v>
                </c:pt>
                <c:pt idx="22">
                  <c:v>2.1</c:v>
                </c:pt>
                <c:pt idx="23">
                  <c:v>2.2999999999999998</c:v>
                </c:pt>
                <c:pt idx="24">
                  <c:v>4.8</c:v>
                </c:pt>
                <c:pt idx="25">
                  <c:v>2.9</c:v>
                </c:pt>
                <c:pt idx="26">
                  <c:v>2.8</c:v>
                </c:pt>
                <c:pt idx="27">
                  <c:v>2.9</c:v>
                </c:pt>
                <c:pt idx="28">
                  <c:v>2</c:v>
                </c:pt>
                <c:pt idx="29">
                  <c:v>3</c:v>
                </c:pt>
                <c:pt idx="30">
                  <c:v>2.7</c:v>
                </c:pt>
                <c:pt idx="31">
                  <c:v>2.7</c:v>
                </c:pt>
                <c:pt idx="32">
                  <c:v>1.6</c:v>
                </c:pt>
                <c:pt idx="33">
                  <c:v>1.8</c:v>
                </c:pt>
                <c:pt idx="34">
                  <c:v>2.6</c:v>
                </c:pt>
                <c:pt idx="35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752320"/>
        <c:axId val="230752712"/>
      </c:barChart>
      <c:catAx>
        <c:axId val="23075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230752712"/>
        <c:crosses val="autoZero"/>
        <c:auto val="1"/>
        <c:lblAlgn val="ctr"/>
        <c:lblOffset val="100"/>
        <c:noMultiLvlLbl val="0"/>
      </c:catAx>
      <c:valAx>
        <c:axId val="230752712"/>
        <c:scaling>
          <c:orientation val="minMax"/>
          <c:max val="5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pl-PL" sz="900" b="0"/>
                  <a:t>Proc.</a:t>
                </a:r>
              </a:p>
            </c:rich>
          </c:tx>
          <c:layout>
            <c:manualLayout>
              <c:xMode val="edge"/>
              <c:yMode val="edge"/>
              <c:x val="0.84094907407407404"/>
              <c:y val="0.9710395813041998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pl-PL"/>
          </a:p>
        </c:txPr>
        <c:crossAx val="230752320"/>
        <c:crosses val="autoZero"/>
        <c:crossBetween val="between"/>
        <c:minorUnit val="1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13105132691769"/>
          <c:y val="6.6453021234047532E-2"/>
          <c:w val="0.85267570720328412"/>
          <c:h val="0.7572057338986473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marker>
            <c:symbol val="none"/>
          </c:marker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2013</c:v>
                </c:pt>
                <c:pt idx="2">
                  <c:v>2011</c:v>
                </c:pt>
                <c:pt idx="3">
                  <c:v>2009</c:v>
                </c:pt>
                <c:pt idx="4">
                  <c:v>2007</c:v>
                </c:pt>
                <c:pt idx="5">
                  <c:v>2005</c:v>
                </c:pt>
                <c:pt idx="6">
                  <c:v>2003</c:v>
                </c:pt>
                <c:pt idx="7">
                  <c:v>2000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84</c:v>
                </c:pt>
                <c:pt idx="1">
                  <c:v>79.900000000000006</c:v>
                </c:pt>
                <c:pt idx="2">
                  <c:v>80.900000000000006</c:v>
                </c:pt>
                <c:pt idx="3">
                  <c:v>80.400000000000006</c:v>
                </c:pt>
                <c:pt idx="4">
                  <c:v>78.5</c:v>
                </c:pt>
                <c:pt idx="5">
                  <c:v>72.3</c:v>
                </c:pt>
                <c:pt idx="6">
                  <c:v>71.099999999999994</c:v>
                </c:pt>
                <c:pt idx="7">
                  <c:v>69.2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753496"/>
        <c:axId val="231185656"/>
      </c:lineChart>
      <c:catAx>
        <c:axId val="2307534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1185656"/>
        <c:crossesAt val="60"/>
        <c:auto val="1"/>
        <c:lblAlgn val="ctr"/>
        <c:lblOffset val="100"/>
        <c:noMultiLvlLbl val="0"/>
      </c:catAx>
      <c:valAx>
        <c:axId val="231185656"/>
        <c:scaling>
          <c:orientation val="minMax"/>
          <c:max val="90"/>
          <c:min val="65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Proc.</a:t>
                </a:r>
              </a:p>
            </c:rich>
          </c:tx>
          <c:layout>
            <c:manualLayout>
              <c:xMode val="edge"/>
              <c:yMode val="edge"/>
              <c:x val="1.2614647127442424E-2"/>
              <c:y val="0.14611620795107025"/>
            </c:manualLayout>
          </c:layout>
          <c:overlay val="0"/>
        </c:title>
        <c:numFmt formatCode="General" sourceLinked="1"/>
        <c:majorTickMark val="in"/>
        <c:minorTickMark val="none"/>
        <c:tickLblPos val="high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230753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466827063283781"/>
          <c:y val="4.3650793650793704E-2"/>
          <c:w val="0.69103893263345895"/>
          <c:h val="0.84484959262006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 w="25396">
                <a:noFill/>
              </a:ln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Arkusz1!$A$2:$B$9</c:f>
              <c:multiLvlStrCache>
                <c:ptCount val="8"/>
                <c:lvl>
                  <c:pt idx="0">
                    <c:v>Ode mnie</c:v>
                  </c:pt>
                  <c:pt idx="1">
                    <c:v>Od władz</c:v>
                  </c:pt>
                  <c:pt idx="2">
                    <c:v>Od losu</c:v>
                  </c:pt>
                  <c:pt idx="3">
                    <c:v>Od innych ludzi</c:v>
                  </c:pt>
                  <c:pt idx="4">
                    <c:v>Ode mnie</c:v>
                  </c:pt>
                  <c:pt idx="5">
                    <c:v>Od władz</c:v>
                  </c:pt>
                  <c:pt idx="6">
                    <c:v>Od losu</c:v>
                  </c:pt>
                  <c:pt idx="7">
                    <c:v>Od innych ludzi</c:v>
                  </c:pt>
                </c:lvl>
                <c:lvl>
                  <c:pt idx="0">
                    <c:v>Rok udany</c:v>
                  </c:pt>
                  <c:pt idx="4">
                    <c:v>Rok nieudany</c:v>
                  </c:pt>
                </c:lvl>
              </c:multiLvlStrCache>
            </c:multiLvl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82.8</c:v>
                </c:pt>
                <c:pt idx="1">
                  <c:v>11.9</c:v>
                </c:pt>
                <c:pt idx="2">
                  <c:v>43.6</c:v>
                </c:pt>
                <c:pt idx="3">
                  <c:v>24</c:v>
                </c:pt>
                <c:pt idx="4">
                  <c:v>32.4</c:v>
                </c:pt>
                <c:pt idx="5">
                  <c:v>52.2</c:v>
                </c:pt>
                <c:pt idx="6">
                  <c:v>46.6</c:v>
                </c:pt>
                <c:pt idx="7">
                  <c:v>27</c:v>
                </c:pt>
              </c:numCache>
            </c:numRef>
          </c:val>
        </c:ser>
        <c:ser>
          <c:idx val="1"/>
          <c:order val="1"/>
          <c:tx>
            <c:strRef>
              <c:f>Arkusz1!$D$1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 w="25396">
                <a:noFill/>
              </a:ln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Arkusz1!$A$2:$B$9</c:f>
              <c:multiLvlStrCache>
                <c:ptCount val="8"/>
                <c:lvl>
                  <c:pt idx="0">
                    <c:v>Ode mnie</c:v>
                  </c:pt>
                  <c:pt idx="1">
                    <c:v>Od władz</c:v>
                  </c:pt>
                  <c:pt idx="2">
                    <c:v>Od losu</c:v>
                  </c:pt>
                  <c:pt idx="3">
                    <c:v>Od innych ludzi</c:v>
                  </c:pt>
                  <c:pt idx="4">
                    <c:v>Ode mnie</c:v>
                  </c:pt>
                  <c:pt idx="5">
                    <c:v>Od władz</c:v>
                  </c:pt>
                  <c:pt idx="6">
                    <c:v>Od losu</c:v>
                  </c:pt>
                  <c:pt idx="7">
                    <c:v>Od innych ludzi</c:v>
                  </c:pt>
                </c:lvl>
                <c:lvl>
                  <c:pt idx="0">
                    <c:v>Rok udany</c:v>
                  </c:pt>
                  <c:pt idx="4">
                    <c:v>Rok nieudany</c:v>
                  </c:pt>
                </c:lvl>
              </c:multiLvlStrCache>
            </c:multiLvl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76.5</c:v>
                </c:pt>
                <c:pt idx="1">
                  <c:v>5.4</c:v>
                </c:pt>
                <c:pt idx="2">
                  <c:v>38.5</c:v>
                </c:pt>
                <c:pt idx="3">
                  <c:v>21.8</c:v>
                </c:pt>
                <c:pt idx="4">
                  <c:v>24.5</c:v>
                </c:pt>
                <c:pt idx="5">
                  <c:v>39</c:v>
                </c:pt>
                <c:pt idx="6">
                  <c:v>50.2</c:v>
                </c:pt>
                <c:pt idx="7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Arkusz1!$E$1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Arkusz1!$A$2:$B$9</c:f>
              <c:multiLvlStrCache>
                <c:ptCount val="8"/>
                <c:lvl>
                  <c:pt idx="0">
                    <c:v>Ode mnie</c:v>
                  </c:pt>
                  <c:pt idx="1">
                    <c:v>Od władz</c:v>
                  </c:pt>
                  <c:pt idx="2">
                    <c:v>Od losu</c:v>
                  </c:pt>
                  <c:pt idx="3">
                    <c:v>Od innych ludzi</c:v>
                  </c:pt>
                  <c:pt idx="4">
                    <c:v>Ode mnie</c:v>
                  </c:pt>
                  <c:pt idx="5">
                    <c:v>Od władz</c:v>
                  </c:pt>
                  <c:pt idx="6">
                    <c:v>Od losu</c:v>
                  </c:pt>
                  <c:pt idx="7">
                    <c:v>Od innych ludzi</c:v>
                  </c:pt>
                </c:lvl>
                <c:lvl>
                  <c:pt idx="0">
                    <c:v>Rok udany</c:v>
                  </c:pt>
                  <c:pt idx="4">
                    <c:v>Rok nieudany</c:v>
                  </c:pt>
                </c:lvl>
              </c:multiLvlStrCache>
            </c:multiLvl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81.099999999999994</c:v>
                </c:pt>
                <c:pt idx="1">
                  <c:v>3.5</c:v>
                </c:pt>
                <c:pt idx="2">
                  <c:v>37.1</c:v>
                </c:pt>
                <c:pt idx="3">
                  <c:v>24.4</c:v>
                </c:pt>
                <c:pt idx="4">
                  <c:v>27.1</c:v>
                </c:pt>
                <c:pt idx="5">
                  <c:v>24</c:v>
                </c:pt>
                <c:pt idx="6">
                  <c:v>56.6</c:v>
                </c:pt>
                <c:pt idx="7">
                  <c:v>31.6</c:v>
                </c:pt>
              </c:numCache>
            </c:numRef>
          </c:val>
        </c:ser>
        <c:ser>
          <c:idx val="3"/>
          <c:order val="3"/>
          <c:tx>
            <c:strRef>
              <c:f>Arkusz1!$F$1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Arkusz1!$A$2:$B$9</c:f>
              <c:multiLvlStrCache>
                <c:ptCount val="8"/>
                <c:lvl>
                  <c:pt idx="0">
                    <c:v>Ode mnie</c:v>
                  </c:pt>
                  <c:pt idx="1">
                    <c:v>Od władz</c:v>
                  </c:pt>
                  <c:pt idx="2">
                    <c:v>Od losu</c:v>
                  </c:pt>
                  <c:pt idx="3">
                    <c:v>Od innych ludzi</c:v>
                  </c:pt>
                  <c:pt idx="4">
                    <c:v>Ode mnie</c:v>
                  </c:pt>
                  <c:pt idx="5">
                    <c:v>Od władz</c:v>
                  </c:pt>
                  <c:pt idx="6">
                    <c:v>Od losu</c:v>
                  </c:pt>
                  <c:pt idx="7">
                    <c:v>Od innych ludzi</c:v>
                  </c:pt>
                </c:lvl>
                <c:lvl>
                  <c:pt idx="0">
                    <c:v>Rok udany</c:v>
                  </c:pt>
                  <c:pt idx="4">
                    <c:v>Rok nieudany</c:v>
                  </c:pt>
                </c:lvl>
              </c:multiLvlStrCache>
            </c:multiLvlStrRef>
          </c:cat>
          <c:val>
            <c:numRef>
              <c:f>Arkusz1!$F$2:$F$9</c:f>
              <c:numCache>
                <c:formatCode>General</c:formatCode>
                <c:ptCount val="8"/>
                <c:pt idx="0">
                  <c:v>81.7</c:v>
                </c:pt>
                <c:pt idx="1">
                  <c:v>4.4000000000000004</c:v>
                </c:pt>
                <c:pt idx="2">
                  <c:v>37.9</c:v>
                </c:pt>
                <c:pt idx="3">
                  <c:v>23.9</c:v>
                </c:pt>
                <c:pt idx="4">
                  <c:v>30.2</c:v>
                </c:pt>
                <c:pt idx="5">
                  <c:v>22.1</c:v>
                </c:pt>
                <c:pt idx="6">
                  <c:v>57.5</c:v>
                </c:pt>
                <c:pt idx="7">
                  <c:v>33.1</c:v>
                </c:pt>
              </c:numCache>
            </c:numRef>
          </c:val>
        </c:ser>
        <c:ser>
          <c:idx val="5"/>
          <c:order val="4"/>
          <c:tx>
            <c:strRef>
              <c:f>Arkusz1!$G$1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Arkusz1!$A$2:$B$9</c:f>
              <c:multiLvlStrCache>
                <c:ptCount val="8"/>
                <c:lvl>
                  <c:pt idx="0">
                    <c:v>Ode mnie</c:v>
                  </c:pt>
                  <c:pt idx="1">
                    <c:v>Od władz</c:v>
                  </c:pt>
                  <c:pt idx="2">
                    <c:v>Od losu</c:v>
                  </c:pt>
                  <c:pt idx="3">
                    <c:v>Od innych ludzi</c:v>
                  </c:pt>
                  <c:pt idx="4">
                    <c:v>Ode mnie</c:v>
                  </c:pt>
                  <c:pt idx="5">
                    <c:v>Od władz</c:v>
                  </c:pt>
                  <c:pt idx="6">
                    <c:v>Od losu</c:v>
                  </c:pt>
                  <c:pt idx="7">
                    <c:v>Od innych ludzi</c:v>
                  </c:pt>
                </c:lvl>
                <c:lvl>
                  <c:pt idx="0">
                    <c:v>Rok udany</c:v>
                  </c:pt>
                  <c:pt idx="4">
                    <c:v>Rok nieudany</c:v>
                  </c:pt>
                </c:lvl>
              </c:multiLvlStrCache>
            </c:multiLvlStrRef>
          </c:cat>
          <c:val>
            <c:numRef>
              <c:f>Arkusz1!$G$2:$G$9</c:f>
              <c:numCache>
                <c:formatCode>General</c:formatCode>
                <c:ptCount val="8"/>
                <c:pt idx="0">
                  <c:v>81.599999999999994</c:v>
                </c:pt>
                <c:pt idx="1">
                  <c:v>2.7</c:v>
                </c:pt>
                <c:pt idx="2">
                  <c:v>36.700000000000003</c:v>
                </c:pt>
                <c:pt idx="3">
                  <c:v>26.6</c:v>
                </c:pt>
                <c:pt idx="4">
                  <c:v>33.299999999999997</c:v>
                </c:pt>
                <c:pt idx="5">
                  <c:v>19.3</c:v>
                </c:pt>
                <c:pt idx="6">
                  <c:v>54.4</c:v>
                </c:pt>
                <c:pt idx="7">
                  <c:v>34.9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186440"/>
        <c:axId val="231186832"/>
      </c:barChart>
      <c:catAx>
        <c:axId val="231186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1186832"/>
        <c:crosses val="autoZero"/>
        <c:auto val="1"/>
        <c:lblAlgn val="ctr"/>
        <c:lblOffset val="100"/>
        <c:noMultiLvlLbl val="0"/>
      </c:catAx>
      <c:valAx>
        <c:axId val="2311868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/>
                  <a:t>Proc.</a:t>
                </a:r>
              </a:p>
            </c:rich>
          </c:tx>
          <c:layout>
            <c:manualLayout>
              <c:xMode val="edge"/>
              <c:yMode val="edge"/>
              <c:x val="0.87254889958543169"/>
              <c:y val="0.945318635170603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231186440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392476558804708"/>
          <c:y val="0.33300414114902305"/>
          <c:w val="8.6260389326334203E-2"/>
          <c:h val="0.29423430047897708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73026542927421"/>
          <c:y val="5.5869331699668873E-2"/>
          <c:w val="0.81189221904954412"/>
          <c:h val="0.71804036700626306"/>
        </c:manualLayout>
      </c:layout>
      <c:lineChart>
        <c:grouping val="standard"/>
        <c:varyColors val="0"/>
        <c:ser>
          <c:idx val="1"/>
          <c:order val="0"/>
          <c:tx>
            <c:strRef>
              <c:f>Arkusz1!$A$2</c:f>
              <c:strCache>
                <c:ptCount val="1"/>
                <c:pt idx="0">
                  <c:v>2011-2015</c:v>
                </c:pt>
              </c:strCache>
            </c:strRef>
          </c:tx>
          <c:spPr>
            <a:ln w="44450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596618357487923E-2"/>
                  <c:y val="-1.1973788292244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53623188405798E-2"/>
                  <c:y val="-3.2404285762218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804347826086955E-2"/>
                  <c:y val="2.013127916057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Arkusz1!$B$1:$J$1</c:f>
              <c:strCache>
                <c:ptCount val="9"/>
                <c:pt idx="0">
                  <c:v>1 decyl</c:v>
                </c:pt>
                <c:pt idx="1">
                  <c:v>2 decyl</c:v>
                </c:pt>
                <c:pt idx="2">
                  <c:v>3 decyl</c:v>
                </c:pt>
                <c:pt idx="3">
                  <c:v>4 decyl</c:v>
                </c:pt>
                <c:pt idx="4">
                  <c:v>5 decyl</c:v>
                </c:pt>
                <c:pt idx="5">
                  <c:v>6 decyl</c:v>
                </c:pt>
                <c:pt idx="6">
                  <c:v>7 decyl</c:v>
                </c:pt>
                <c:pt idx="7">
                  <c:v>8 decyl</c:v>
                </c:pt>
                <c:pt idx="8">
                  <c:v>9 decyl</c:v>
                </c:pt>
              </c:strCache>
            </c:strRef>
          </c:cat>
          <c:val>
            <c:numRef>
              <c:f>Arkusz1!$B$2:$J$2</c:f>
              <c:numCache>
                <c:formatCode>General</c:formatCode>
                <c:ptCount val="9"/>
                <c:pt idx="0">
                  <c:v>19</c:v>
                </c:pt>
                <c:pt idx="1">
                  <c:v>20</c:v>
                </c:pt>
                <c:pt idx="2">
                  <c:v>19</c:v>
                </c:pt>
                <c:pt idx="3">
                  <c:v>15</c:v>
                </c:pt>
                <c:pt idx="4" formatCode="_(* #,##0_);_(* \(#,##0\);_(* &quot;-&quot;_);_(@_)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Arkusz1!$A$3</c:f>
              <c:strCache>
                <c:ptCount val="1"/>
                <c:pt idx="0">
                  <c:v>2013-2015</c:v>
                </c:pt>
              </c:strCache>
            </c:strRef>
          </c:tx>
          <c:spPr>
            <a:ln w="44450">
              <a:solidFill>
                <a:sysClr val="windowText" lastClr="0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Arkusz1!$B$1:$J$1</c:f>
              <c:strCache>
                <c:ptCount val="9"/>
                <c:pt idx="0">
                  <c:v>1 decyl</c:v>
                </c:pt>
                <c:pt idx="1">
                  <c:v>2 decyl</c:v>
                </c:pt>
                <c:pt idx="2">
                  <c:v>3 decyl</c:v>
                </c:pt>
                <c:pt idx="3">
                  <c:v>4 decyl</c:v>
                </c:pt>
                <c:pt idx="4">
                  <c:v>5 decyl</c:v>
                </c:pt>
                <c:pt idx="5">
                  <c:v>6 decyl</c:v>
                </c:pt>
                <c:pt idx="6">
                  <c:v>7 decyl</c:v>
                </c:pt>
                <c:pt idx="7">
                  <c:v>8 decyl</c:v>
                </c:pt>
                <c:pt idx="8">
                  <c:v>9 decyl</c:v>
                </c:pt>
              </c:strCache>
            </c:strRef>
          </c:cat>
          <c:val>
            <c:numRef>
              <c:f>Arkusz1!$B$3:$J$3</c:f>
              <c:numCache>
                <c:formatCode>General</c:formatCode>
                <c:ptCount val="9"/>
                <c:pt idx="0">
                  <c:v>21</c:v>
                </c:pt>
                <c:pt idx="1">
                  <c:v>23</c:v>
                </c:pt>
                <c:pt idx="2">
                  <c:v>19</c:v>
                </c:pt>
                <c:pt idx="3">
                  <c:v>16</c:v>
                </c:pt>
                <c:pt idx="4">
                  <c:v>15</c:v>
                </c:pt>
                <c:pt idx="5">
                  <c:v>15</c:v>
                </c:pt>
                <c:pt idx="6">
                  <c:v>14</c:v>
                </c:pt>
                <c:pt idx="7">
                  <c:v>11</c:v>
                </c:pt>
                <c:pt idx="8">
                  <c:v>17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3804368"/>
        <c:axId val="223804760"/>
      </c:lineChart>
      <c:catAx>
        <c:axId val="22380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Grupy dochodowe gospodarstw domowych</a:t>
                </a:r>
              </a:p>
            </c:rich>
          </c:tx>
          <c:layout>
            <c:manualLayout>
              <c:xMode val="edge"/>
              <c:yMode val="edge"/>
              <c:x val="0.34013189687029194"/>
              <c:y val="0.89030630630630636"/>
            </c:manualLayout>
          </c:layout>
          <c:overlay val="0"/>
          <c:spPr>
            <a:noFill/>
            <a:ln w="25417">
              <a:noFill/>
            </a:ln>
          </c:spPr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3804760"/>
        <c:crossesAt val="-2"/>
        <c:auto val="0"/>
        <c:lblAlgn val="ctr"/>
        <c:lblOffset val="50"/>
        <c:noMultiLvlLbl val="0"/>
      </c:catAx>
      <c:valAx>
        <c:axId val="223804760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Procentowa zmiana</a:t>
                </a:r>
              </a:p>
            </c:rich>
          </c:tx>
          <c:layout>
            <c:manualLayout>
              <c:xMode val="edge"/>
              <c:yMode val="edge"/>
              <c:x val="8.6640990528357886E-2"/>
              <c:y val="0.17760054493583352"/>
            </c:manualLayout>
          </c:layout>
          <c:overlay val="0"/>
          <c:spPr>
            <a:noFill/>
            <a:ln w="25417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22380436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895967889408865"/>
          <c:y val="0.10729271059524247"/>
          <c:w val="0.16430546473477525"/>
          <c:h val="0.13353098880076331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58.1</c:v>
                </c:pt>
                <c:pt idx="1">
                  <c:v>55.4</c:v>
                </c:pt>
                <c:pt idx="2">
                  <c:v>53.1</c:v>
                </c:pt>
                <c:pt idx="3">
                  <c:v>58.8</c:v>
                </c:pt>
                <c:pt idx="4">
                  <c:v>61</c:v>
                </c:pt>
                <c:pt idx="5">
                  <c:v>58.2</c:v>
                </c:pt>
                <c:pt idx="6">
                  <c:v>61.6</c:v>
                </c:pt>
                <c:pt idx="7">
                  <c:v>68.599999999999994</c:v>
                </c:pt>
                <c:pt idx="8">
                  <c:v>69</c:v>
                </c:pt>
                <c:pt idx="9">
                  <c:v>72.099999999999994</c:v>
                </c:pt>
                <c:pt idx="10">
                  <c:v>76.2</c:v>
                </c:pt>
                <c:pt idx="11">
                  <c:v>76.599999999999994</c:v>
                </c:pt>
                <c:pt idx="12">
                  <c:v>78.2</c:v>
                </c:pt>
                <c:pt idx="13">
                  <c:v>78.900000000000006</c:v>
                </c:pt>
                <c:pt idx="14">
                  <c:v>81.2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187616"/>
        <c:axId val="231188008"/>
      </c:lineChart>
      <c:catAx>
        <c:axId val="231187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Rok badania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B9BD5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1188008"/>
        <c:crosses val="autoZero"/>
        <c:auto val="1"/>
        <c:lblAlgn val="ctr"/>
        <c:lblOffset val="100"/>
        <c:noMultiLvlLbl val="0"/>
      </c:catAx>
      <c:valAx>
        <c:axId val="23118800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Procent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5B9BD5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11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1914108562516"/>
          <c:y val="2.7033669206193166E-2"/>
          <c:w val="0.85381109969949409"/>
          <c:h val="0.89751375388717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Arkusz1!$A$2:$A$31</c:f>
              <c:strCache>
                <c:ptCount val="30"/>
                <c:pt idx="0">
                  <c:v>Grecja</c:v>
                </c:pt>
                <c:pt idx="1">
                  <c:v>Bułgaria</c:v>
                </c:pt>
                <c:pt idx="2">
                  <c:v>Portugalia</c:v>
                </c:pt>
                <c:pt idx="3">
                  <c:v>Rumunia</c:v>
                </c:pt>
                <c:pt idx="4">
                  <c:v>Węgry</c:v>
                </c:pt>
                <c:pt idx="5">
                  <c:v>Włochy</c:v>
                </c:pt>
                <c:pt idx="6">
                  <c:v>Chorwacja</c:v>
                </c:pt>
                <c:pt idx="7">
                  <c:v>Łotwa</c:v>
                </c:pt>
                <c:pt idx="8">
                  <c:v>Litwa</c:v>
                </c:pt>
                <c:pt idx="9">
                  <c:v>Słowacja</c:v>
                </c:pt>
                <c:pt idx="10">
                  <c:v>Hiszpania</c:v>
                </c:pt>
                <c:pt idx="11">
                  <c:v>Estonia</c:v>
                </c:pt>
                <c:pt idx="12">
                  <c:v>Czechy</c:v>
                </c:pt>
                <c:pt idx="13">
                  <c:v>EU28</c:v>
                </c:pt>
                <c:pt idx="14">
                  <c:v>Polska</c:v>
                </c:pt>
                <c:pt idx="15">
                  <c:v>Polska DS2015</c:v>
                </c:pt>
                <c:pt idx="16">
                  <c:v>Cypr</c:v>
                </c:pt>
                <c:pt idx="17">
                  <c:v>Słowenia</c:v>
                </c:pt>
                <c:pt idx="18">
                  <c:v>Francja</c:v>
                </c:pt>
                <c:pt idx="19">
                  <c:v>Irlandia</c:v>
                </c:pt>
                <c:pt idx="20">
                  <c:v>Malta</c:v>
                </c:pt>
                <c:pt idx="21">
                  <c:v>Niemcy</c:v>
                </c:pt>
                <c:pt idx="22">
                  <c:v>Austria</c:v>
                </c:pt>
                <c:pt idx="23">
                  <c:v>Belgia</c:v>
                </c:pt>
                <c:pt idx="24">
                  <c:v>Wielka Brytania</c:v>
                </c:pt>
                <c:pt idx="25">
                  <c:v>Holandia</c:v>
                </c:pt>
                <c:pt idx="26">
                  <c:v>Finlandia</c:v>
                </c:pt>
                <c:pt idx="27">
                  <c:v>Luksemburg</c:v>
                </c:pt>
                <c:pt idx="28">
                  <c:v>Dania</c:v>
                </c:pt>
                <c:pt idx="29">
                  <c:v>Szwecja</c:v>
                </c:pt>
              </c:strCache>
            </c:strRef>
          </c:cat>
          <c:val>
            <c:numRef>
              <c:f>Arkusz1!$B$2:$B$31</c:f>
              <c:numCache>
                <c:formatCode>General</c:formatCode>
                <c:ptCount val="30"/>
                <c:pt idx="0">
                  <c:v>43</c:v>
                </c:pt>
                <c:pt idx="1">
                  <c:v>44</c:v>
                </c:pt>
                <c:pt idx="2">
                  <c:v>50</c:v>
                </c:pt>
                <c:pt idx="3">
                  <c:v>55</c:v>
                </c:pt>
                <c:pt idx="4">
                  <c:v>62</c:v>
                </c:pt>
                <c:pt idx="5">
                  <c:v>66</c:v>
                </c:pt>
                <c:pt idx="6">
                  <c:v>67</c:v>
                </c:pt>
                <c:pt idx="7">
                  <c:v>70</c:v>
                </c:pt>
                <c:pt idx="8">
                  <c:v>72</c:v>
                </c:pt>
                <c:pt idx="9">
                  <c:v>72</c:v>
                </c:pt>
                <c:pt idx="10">
                  <c:v>74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80</c:v>
                </c:pt>
                <c:pt idx="15">
                  <c:v>81</c:v>
                </c:pt>
                <c:pt idx="16">
                  <c:v>82</c:v>
                </c:pt>
                <c:pt idx="17">
                  <c:v>84</c:v>
                </c:pt>
                <c:pt idx="18">
                  <c:v>85</c:v>
                </c:pt>
                <c:pt idx="19">
                  <c:v>90</c:v>
                </c:pt>
                <c:pt idx="20">
                  <c:v>91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95</c:v>
                </c:pt>
                <c:pt idx="27">
                  <c:v>96</c:v>
                </c:pt>
                <c:pt idx="28">
                  <c:v>98</c:v>
                </c:pt>
                <c:pt idx="29">
                  <c:v>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1188792"/>
        <c:axId val="231189184"/>
      </c:barChart>
      <c:catAx>
        <c:axId val="231188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1189184"/>
        <c:crosses val="autoZero"/>
        <c:auto val="1"/>
        <c:lblAlgn val="ctr"/>
        <c:lblOffset val="100"/>
        <c:noMultiLvlLbl val="0"/>
      </c:catAx>
      <c:valAx>
        <c:axId val="231189184"/>
        <c:scaling>
          <c:orientation val="minMax"/>
          <c:max val="1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Proc.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78744693598082849"/>
              <c:y val="0.95551984178433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118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2000</c:v>
                </c:pt>
                <c:pt idx="5">
                  <c:v>2003</c:v>
                </c:pt>
                <c:pt idx="6">
                  <c:v>2005</c:v>
                </c:pt>
                <c:pt idx="7">
                  <c:v>2007</c:v>
                </c:pt>
                <c:pt idx="8">
                  <c:v>2009</c:v>
                </c:pt>
                <c:pt idx="9">
                  <c:v>2011</c:v>
                </c:pt>
                <c:pt idx="10">
                  <c:v>2013</c:v>
                </c:pt>
                <c:pt idx="11">
                  <c:v>2015</c:v>
                </c:pt>
              </c:numCache>
            </c:num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57.8</c:v>
                </c:pt>
                <c:pt idx="1">
                  <c:v>59.2</c:v>
                </c:pt>
                <c:pt idx="2">
                  <c:v>64.7</c:v>
                </c:pt>
                <c:pt idx="3">
                  <c:v>67.7</c:v>
                </c:pt>
                <c:pt idx="4">
                  <c:v>64.599999999999994</c:v>
                </c:pt>
                <c:pt idx="5">
                  <c:v>65.400000000000006</c:v>
                </c:pt>
                <c:pt idx="6">
                  <c:v>69.8</c:v>
                </c:pt>
                <c:pt idx="7">
                  <c:v>76</c:v>
                </c:pt>
                <c:pt idx="8">
                  <c:v>76</c:v>
                </c:pt>
                <c:pt idx="9">
                  <c:v>80.3</c:v>
                </c:pt>
                <c:pt idx="10">
                  <c:v>80.5</c:v>
                </c:pt>
                <c:pt idx="11">
                  <c:v>83.5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460168"/>
        <c:axId val="231460560"/>
      </c:lineChart>
      <c:catAx>
        <c:axId val="231460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Rok badania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B9BD5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1460560"/>
        <c:crosses val="autoZero"/>
        <c:auto val="1"/>
        <c:lblAlgn val="ctr"/>
        <c:lblOffset val="100"/>
        <c:noMultiLvlLbl val="0"/>
      </c:catAx>
      <c:valAx>
        <c:axId val="23146056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Procent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5B9BD5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1460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Arkusz1!$A$2:$A$14</c:f>
              <c:numCache>
                <c:formatCode>General</c:formatCode>
                <c:ptCount val="1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2000</c:v>
                </c:pt>
                <c:pt idx="6">
                  <c:v>2003</c:v>
                </c:pt>
                <c:pt idx="7">
                  <c:v>2005</c:v>
                </c:pt>
                <c:pt idx="8">
                  <c:v>2007</c:v>
                </c:pt>
                <c:pt idx="9">
                  <c:v>2009</c:v>
                </c:pt>
                <c:pt idx="10">
                  <c:v>2011</c:v>
                </c:pt>
                <c:pt idx="11">
                  <c:v>2013</c:v>
                </c:pt>
                <c:pt idx="12">
                  <c:v>2015</c:v>
                </c:pt>
              </c:numCache>
            </c:num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5.2</c:v>
                </c:pt>
                <c:pt idx="1">
                  <c:v>5.2</c:v>
                </c:pt>
                <c:pt idx="2">
                  <c:v>5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4.5999999999999996</c:v>
                </c:pt>
                <c:pt idx="7">
                  <c:v>4.5</c:v>
                </c:pt>
                <c:pt idx="8">
                  <c:v>4.3</c:v>
                </c:pt>
                <c:pt idx="9">
                  <c:v>4.2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3.9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461344"/>
        <c:axId val="231461736"/>
      </c:lineChart>
      <c:catAx>
        <c:axId val="231461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Rok badania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B9BD5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1461736"/>
        <c:crosses val="autoZero"/>
        <c:auto val="1"/>
        <c:lblAlgn val="ctr"/>
        <c:lblOffset val="100"/>
        <c:noMultiLvlLbl val="0"/>
      </c:catAx>
      <c:valAx>
        <c:axId val="231461736"/>
        <c:scaling>
          <c:orientation val="minMax"/>
          <c:min val="3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 dirty="0" smtClean="0"/>
                  <a:t>Symptomy depresji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5B9BD5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14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974660697403099E-2"/>
          <c:y val="4.4005230618467582E-2"/>
          <c:w val="0.9188342406080684"/>
          <c:h val="0.856701651889233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ze stosunków w rodzinie</c:v>
                </c:pt>
              </c:strCache>
            </c:strRef>
          </c:tx>
          <c:marker>
            <c:symbol val="square"/>
            <c:size val="5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74.7</c:v>
                </c:pt>
                <c:pt idx="1">
                  <c:v>64.3</c:v>
                </c:pt>
                <c:pt idx="2">
                  <c:v>71.599999999999994</c:v>
                </c:pt>
                <c:pt idx="3">
                  <c:v>68.8</c:v>
                </c:pt>
                <c:pt idx="4">
                  <c:v>70.2</c:v>
                </c:pt>
                <c:pt idx="5">
                  <c:v>74.2</c:v>
                </c:pt>
                <c:pt idx="6">
                  <c:v>75.099999999999994</c:v>
                </c:pt>
                <c:pt idx="7">
                  <c:v>68.599999999999994</c:v>
                </c:pt>
                <c:pt idx="8">
                  <c:v>69.5</c:v>
                </c:pt>
                <c:pt idx="9">
                  <c:v>71.7</c:v>
                </c:pt>
                <c:pt idx="10">
                  <c:v>71.900000000000006</c:v>
                </c:pt>
                <c:pt idx="11">
                  <c:v>72.2</c:v>
                </c:pt>
                <c:pt idx="12">
                  <c:v>71.8</c:v>
                </c:pt>
                <c:pt idx="13">
                  <c:v>71.900000000000006</c:v>
                </c:pt>
                <c:pt idx="14">
                  <c:v>73.099999999999994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 relacji z kolegami</c:v>
                </c:pt>
              </c:strCache>
            </c:strRef>
          </c:tx>
          <c:marker>
            <c:symbol val="circle"/>
            <c:size val="5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58.3</c:v>
                </c:pt>
                <c:pt idx="1">
                  <c:v>44.8</c:v>
                </c:pt>
                <c:pt idx="2">
                  <c:v>53.2</c:v>
                </c:pt>
                <c:pt idx="3">
                  <c:v>55</c:v>
                </c:pt>
                <c:pt idx="4">
                  <c:v>54.4</c:v>
                </c:pt>
                <c:pt idx="5">
                  <c:v>53.9</c:v>
                </c:pt>
                <c:pt idx="6">
                  <c:v>58.1</c:v>
                </c:pt>
                <c:pt idx="7">
                  <c:v>52.1</c:v>
                </c:pt>
                <c:pt idx="8">
                  <c:v>56.2</c:v>
                </c:pt>
                <c:pt idx="9">
                  <c:v>56.1</c:v>
                </c:pt>
                <c:pt idx="10">
                  <c:v>58.3</c:v>
                </c:pt>
                <c:pt idx="11">
                  <c:v>59.4</c:v>
                </c:pt>
                <c:pt idx="12">
                  <c:v>59.5</c:v>
                </c:pt>
                <c:pt idx="13">
                  <c:v>55.7</c:v>
                </c:pt>
                <c:pt idx="14">
                  <c:v>59.2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 małżeństwa</c:v>
                </c:pt>
              </c:strCache>
            </c:strRef>
          </c:tx>
          <c:marker>
            <c:symbol val="triangle"/>
            <c:size val="5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Arkusz1!$D$2:$D$16</c:f>
              <c:numCache>
                <c:formatCode>General</c:formatCode>
                <c:ptCount val="15"/>
                <c:pt idx="0">
                  <c:v>76.900000000000006</c:v>
                </c:pt>
                <c:pt idx="1">
                  <c:v>75.3</c:v>
                </c:pt>
                <c:pt idx="2">
                  <c:v>79</c:v>
                </c:pt>
                <c:pt idx="3">
                  <c:v>76.099999999999994</c:v>
                </c:pt>
                <c:pt idx="4">
                  <c:v>77.8</c:v>
                </c:pt>
                <c:pt idx="5">
                  <c:v>80.099999999999994</c:v>
                </c:pt>
                <c:pt idx="6">
                  <c:v>79.5</c:v>
                </c:pt>
                <c:pt idx="7">
                  <c:v>75.3</c:v>
                </c:pt>
                <c:pt idx="8">
                  <c:v>75.099999999999994</c:v>
                </c:pt>
                <c:pt idx="9">
                  <c:v>76.599999999999994</c:v>
                </c:pt>
                <c:pt idx="10">
                  <c:v>76.900000000000006</c:v>
                </c:pt>
                <c:pt idx="11">
                  <c:v>78.3</c:v>
                </c:pt>
                <c:pt idx="12">
                  <c:v>79</c:v>
                </c:pt>
                <c:pt idx="13">
                  <c:v>78</c:v>
                </c:pt>
                <c:pt idx="14">
                  <c:v>80.8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z dzieci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5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Arkusz1!$E$2:$E$16</c:f>
              <c:numCache>
                <c:formatCode>General</c:formatCode>
                <c:ptCount val="15"/>
                <c:pt idx="0">
                  <c:v>90</c:v>
                </c:pt>
                <c:pt idx="1">
                  <c:v>83.6</c:v>
                </c:pt>
                <c:pt idx="2">
                  <c:v>86.7</c:v>
                </c:pt>
                <c:pt idx="3">
                  <c:v>84.7</c:v>
                </c:pt>
                <c:pt idx="4">
                  <c:v>86.3</c:v>
                </c:pt>
                <c:pt idx="5">
                  <c:v>88.1</c:v>
                </c:pt>
                <c:pt idx="6">
                  <c:v>86.8</c:v>
                </c:pt>
                <c:pt idx="7">
                  <c:v>80.599999999999994</c:v>
                </c:pt>
                <c:pt idx="8">
                  <c:v>82.1</c:v>
                </c:pt>
                <c:pt idx="9">
                  <c:v>82.4</c:v>
                </c:pt>
                <c:pt idx="10">
                  <c:v>82.7</c:v>
                </c:pt>
                <c:pt idx="11">
                  <c:v>84.1</c:v>
                </c:pt>
                <c:pt idx="12">
                  <c:v>85.8</c:v>
                </c:pt>
                <c:pt idx="13">
                  <c:v>84.7</c:v>
                </c:pt>
                <c:pt idx="14">
                  <c:v>86.1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462520"/>
        <c:axId val="231462912"/>
      </c:lineChart>
      <c:catAx>
        <c:axId val="23146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1462912"/>
        <c:crosses val="autoZero"/>
        <c:auto val="1"/>
        <c:lblAlgn val="ctr"/>
        <c:lblOffset val="100"/>
        <c:noMultiLvlLbl val="0"/>
      </c:catAx>
      <c:valAx>
        <c:axId val="231462912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1462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325877743542925"/>
          <c:y val="7.0047419897052349E-2"/>
          <c:w val="0.67362737266537331"/>
          <c:h val="5.277755945412652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974660697403099E-2"/>
          <c:y val="4.4005230618467582E-2"/>
          <c:w val="0.9188342406080684"/>
          <c:h val="0.856701651889233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 osiągnięć</c:v>
                </c:pt>
              </c:strCache>
            </c:strRef>
          </c:tx>
          <c:marker>
            <c:symbol val="square"/>
            <c:size val="5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23.6</c:v>
                </c:pt>
                <c:pt idx="1">
                  <c:v>20.3</c:v>
                </c:pt>
                <c:pt idx="2">
                  <c:v>21.8</c:v>
                </c:pt>
                <c:pt idx="3">
                  <c:v>22.6</c:v>
                </c:pt>
                <c:pt idx="4">
                  <c:v>25.7</c:v>
                </c:pt>
                <c:pt idx="5">
                  <c:v>27.2</c:v>
                </c:pt>
                <c:pt idx="6">
                  <c:v>24.2</c:v>
                </c:pt>
                <c:pt idx="7">
                  <c:v>26.7</c:v>
                </c:pt>
                <c:pt idx="8">
                  <c:v>32.700000000000003</c:v>
                </c:pt>
                <c:pt idx="9">
                  <c:v>30.9</c:v>
                </c:pt>
                <c:pt idx="10">
                  <c:v>34.700000000000003</c:v>
                </c:pt>
                <c:pt idx="11">
                  <c:v>37.6</c:v>
                </c:pt>
                <c:pt idx="12">
                  <c:v>39.1</c:v>
                </c:pt>
                <c:pt idx="13">
                  <c:v>36.6</c:v>
                </c:pt>
                <c:pt idx="14">
                  <c:v>40.799999999999997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 perspektyw</c:v>
                </c:pt>
              </c:strCache>
            </c:strRef>
          </c:tx>
          <c:marker>
            <c:symbol val="circle"/>
            <c:size val="5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7.2</c:v>
                </c:pt>
                <c:pt idx="1">
                  <c:v>6.2</c:v>
                </c:pt>
                <c:pt idx="2">
                  <c:v>7.4</c:v>
                </c:pt>
                <c:pt idx="3">
                  <c:v>8.1</c:v>
                </c:pt>
                <c:pt idx="4">
                  <c:v>11.2</c:v>
                </c:pt>
                <c:pt idx="5">
                  <c:v>11.7</c:v>
                </c:pt>
                <c:pt idx="6">
                  <c:v>13.3</c:v>
                </c:pt>
                <c:pt idx="7">
                  <c:v>13.3</c:v>
                </c:pt>
                <c:pt idx="8">
                  <c:v>11.8</c:v>
                </c:pt>
                <c:pt idx="9">
                  <c:v>12</c:v>
                </c:pt>
                <c:pt idx="10">
                  <c:v>19.3</c:v>
                </c:pt>
                <c:pt idx="11">
                  <c:v>23.4</c:v>
                </c:pt>
                <c:pt idx="12">
                  <c:v>25.4</c:v>
                </c:pt>
                <c:pt idx="13">
                  <c:v>21</c:v>
                </c:pt>
                <c:pt idx="14">
                  <c:v>24.8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 wykształcenia</c:v>
                </c:pt>
              </c:strCache>
            </c:strRef>
          </c:tx>
          <c:marker>
            <c:symbol val="triangle"/>
            <c:size val="5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Arkusz1!$D$2:$D$16</c:f>
              <c:numCache>
                <c:formatCode>General</c:formatCode>
                <c:ptCount val="15"/>
                <c:pt idx="0">
                  <c:v>36.9</c:v>
                </c:pt>
                <c:pt idx="1">
                  <c:v>33.799999999999997</c:v>
                </c:pt>
                <c:pt idx="2">
                  <c:v>32.6</c:v>
                </c:pt>
                <c:pt idx="3">
                  <c:v>32.4</c:v>
                </c:pt>
                <c:pt idx="4">
                  <c:v>33.299999999999997</c:v>
                </c:pt>
                <c:pt idx="5">
                  <c:v>32.6</c:v>
                </c:pt>
                <c:pt idx="6">
                  <c:v>34.299999999999997</c:v>
                </c:pt>
                <c:pt idx="7">
                  <c:v>31.2</c:v>
                </c:pt>
                <c:pt idx="8">
                  <c:v>36.1</c:v>
                </c:pt>
                <c:pt idx="9">
                  <c:v>35.6</c:v>
                </c:pt>
                <c:pt idx="10">
                  <c:v>38.700000000000003</c:v>
                </c:pt>
                <c:pt idx="11">
                  <c:v>41.1</c:v>
                </c:pt>
                <c:pt idx="12">
                  <c:v>43.2</c:v>
                </c:pt>
                <c:pt idx="13">
                  <c:v>42.2</c:v>
                </c:pt>
                <c:pt idx="14">
                  <c:v>46.1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z pracy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5"/>
          </c:marker>
          <c:cat>
            <c:numRef>
              <c:f>Arkusz1!$A$2:$A$16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2000</c:v>
                </c:pt>
                <c:pt idx="8">
                  <c:v>2003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</c:numCache>
            </c:numRef>
          </c:cat>
          <c:val>
            <c:numRef>
              <c:f>Arkusz1!$E$2:$E$16</c:f>
              <c:numCache>
                <c:formatCode>General</c:formatCode>
                <c:ptCount val="15"/>
                <c:pt idx="0">
                  <c:v>37.1</c:v>
                </c:pt>
                <c:pt idx="1">
                  <c:v>37.299999999999997</c:v>
                </c:pt>
                <c:pt idx="2">
                  <c:v>41.7</c:v>
                </c:pt>
                <c:pt idx="3">
                  <c:v>40.9</c:v>
                </c:pt>
                <c:pt idx="4">
                  <c:v>42.5</c:v>
                </c:pt>
                <c:pt idx="5">
                  <c:v>43.7</c:v>
                </c:pt>
                <c:pt idx="6">
                  <c:v>46</c:v>
                </c:pt>
                <c:pt idx="7">
                  <c:v>38.1</c:v>
                </c:pt>
                <c:pt idx="8">
                  <c:v>38.6</c:v>
                </c:pt>
                <c:pt idx="9">
                  <c:v>38.4</c:v>
                </c:pt>
                <c:pt idx="10">
                  <c:v>42.6</c:v>
                </c:pt>
                <c:pt idx="11">
                  <c:v>44.9</c:v>
                </c:pt>
                <c:pt idx="12">
                  <c:v>46.4</c:v>
                </c:pt>
                <c:pt idx="13">
                  <c:v>42.5</c:v>
                </c:pt>
                <c:pt idx="14">
                  <c:v>46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558592"/>
        <c:axId val="232558984"/>
      </c:lineChart>
      <c:catAx>
        <c:axId val="23255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2558984"/>
        <c:crosses val="autoZero"/>
        <c:auto val="1"/>
        <c:lblAlgn val="ctr"/>
        <c:lblOffset val="100"/>
        <c:noMultiLvlLbl val="0"/>
      </c:catAx>
      <c:valAx>
        <c:axId val="232558984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255859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19962256076686061"/>
          <c:y val="0.10507112984557854"/>
          <c:w val="0.55244569972231727"/>
          <c:h val="5.277755945412652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6671021503478"/>
          <c:y val="5.3658536585365846E-2"/>
          <c:w val="0.85759809171835588"/>
          <c:h val="0.84634146341463934"/>
        </c:manualLayout>
      </c:layout>
      <c:lineChart>
        <c:grouping val="standar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Ufający innym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5.9640914450911024E-3"/>
                  <c:y val="6.99922644483145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Sheet1!$B$1:$O$4</c:f>
              <c:strCache>
                <c:ptCount val="11"/>
                <c:pt idx="0">
                  <c:v>1992</c:v>
                </c:pt>
                <c:pt idx="1">
                  <c:v>1995</c:v>
                </c:pt>
                <c:pt idx="2">
                  <c:v>1997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1"/>
                <c:pt idx="0">
                  <c:v>10.3</c:v>
                </c:pt>
                <c:pt idx="1">
                  <c:v>8.4</c:v>
                </c:pt>
                <c:pt idx="2">
                  <c:v>10.3</c:v>
                </c:pt>
                <c:pt idx="3">
                  <c:v>12.4</c:v>
                </c:pt>
                <c:pt idx="4">
                  <c:v>10.5</c:v>
                </c:pt>
                <c:pt idx="5">
                  <c:v>10.5</c:v>
                </c:pt>
                <c:pt idx="6">
                  <c:v>11.5</c:v>
                </c:pt>
                <c:pt idx="7">
                  <c:v>13.4</c:v>
                </c:pt>
                <c:pt idx="8">
                  <c:v>13.4</c:v>
                </c:pt>
                <c:pt idx="9">
                  <c:v>12.2</c:v>
                </c:pt>
                <c:pt idx="10">
                  <c:v>15.2</c:v>
                </c:pt>
              </c:numCache>
            </c:numRef>
          </c:val>
          <c:smooth val="1"/>
        </c:ser>
        <c:ser>
          <c:idx val="4"/>
          <c:order val="1"/>
          <c:tx>
            <c:strRef>
              <c:f>Sheet1!$A$6</c:f>
              <c:strCache>
                <c:ptCount val="1"/>
                <c:pt idx="0">
                  <c:v>Aktywni społecznie</c:v>
                </c:pt>
              </c:strCache>
            </c:strRef>
          </c:tx>
          <c:spPr>
            <a:ln w="44450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112852195166726E-2"/>
                  <c:y val="-2.97743393218173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613448404712788E-2"/>
                  <c:y val="-6.6076480023330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32642724976694E-2"/>
                  <c:y val="3.114574219889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Sheet1!$B$1:$O$4</c:f>
              <c:strCache>
                <c:ptCount val="11"/>
                <c:pt idx="0">
                  <c:v>1992</c:v>
                </c:pt>
                <c:pt idx="1">
                  <c:v>1995</c:v>
                </c:pt>
                <c:pt idx="2">
                  <c:v>1997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1"/>
                <c:pt idx="3">
                  <c:v>9.3000000000000007</c:v>
                </c:pt>
                <c:pt idx="4">
                  <c:v>12.9</c:v>
                </c:pt>
                <c:pt idx="5">
                  <c:v>13.6</c:v>
                </c:pt>
                <c:pt idx="6">
                  <c:v>14.1</c:v>
                </c:pt>
                <c:pt idx="7">
                  <c:v>15.6</c:v>
                </c:pt>
                <c:pt idx="8">
                  <c:v>15.6</c:v>
                </c:pt>
                <c:pt idx="9">
                  <c:v>15.2</c:v>
                </c:pt>
                <c:pt idx="10">
                  <c:v>15.4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Sheet1!$A$7</c:f>
              <c:strCache>
                <c:ptCount val="1"/>
                <c:pt idx="0">
                  <c:v>Członkowie organizacji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5"/>
              <c:layout>
                <c:manualLayout>
                  <c:x val="-4.7335575334386891E-2"/>
                  <c:y val="-2.440981335666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039406094821255E-2"/>
                  <c:y val="-4.292833187518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326427249767023E-2"/>
                  <c:y val="-3.3669072615923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6062801932367148E-3"/>
                  <c:y val="-1.8874884001196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Sheet1!$B$1:$O$4</c:f>
              <c:strCache>
                <c:ptCount val="11"/>
                <c:pt idx="0">
                  <c:v>1992</c:v>
                </c:pt>
                <c:pt idx="1">
                  <c:v>1995</c:v>
                </c:pt>
                <c:pt idx="2">
                  <c:v>1997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</c:strCache>
            </c:strRef>
          </c:cat>
          <c:val>
            <c:numRef>
              <c:f>Sheet1!$B$7:$O$7</c:f>
              <c:numCache>
                <c:formatCode>General</c:formatCode>
                <c:ptCount val="11"/>
                <c:pt idx="4">
                  <c:v>12.2</c:v>
                </c:pt>
                <c:pt idx="5">
                  <c:v>12.1</c:v>
                </c:pt>
                <c:pt idx="6">
                  <c:v>15.1</c:v>
                </c:pt>
                <c:pt idx="7">
                  <c:v>13.2</c:v>
                </c:pt>
                <c:pt idx="8">
                  <c:v>14.8</c:v>
                </c:pt>
                <c:pt idx="9">
                  <c:v>13.7</c:v>
                </c:pt>
                <c:pt idx="10">
                  <c:v>13.4</c:v>
                </c:pt>
              </c:numCache>
            </c:numRef>
          </c:val>
          <c:smooth val="1"/>
        </c:ser>
        <c:ser>
          <c:idx val="0"/>
          <c:order val="3"/>
          <c:tx>
            <c:strRef>
              <c:f>Sheet1!$A$8</c:f>
              <c:strCache>
                <c:ptCount val="1"/>
                <c:pt idx="0">
                  <c:v>Wolontariusze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Sheet1!$B$1:$O$4</c:f>
              <c:strCache>
                <c:ptCount val="11"/>
                <c:pt idx="0">
                  <c:v>1992</c:v>
                </c:pt>
                <c:pt idx="1">
                  <c:v>1995</c:v>
                </c:pt>
                <c:pt idx="2">
                  <c:v>1997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</c:strCache>
            </c:strRef>
          </c:cat>
          <c:val>
            <c:numRef>
              <c:f>Sheet1!$B$8:$O$8</c:f>
              <c:numCache>
                <c:formatCode>General</c:formatCode>
                <c:ptCount val="11"/>
                <c:pt idx="8">
                  <c:v>20</c:v>
                </c:pt>
                <c:pt idx="9">
                  <c:v>26</c:v>
                </c:pt>
                <c:pt idx="10">
                  <c:v>27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560160"/>
        <c:axId val="232560552"/>
      </c:lineChart>
      <c:catAx>
        <c:axId val="2325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32560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560552"/>
        <c:scaling>
          <c:orientation val="minMax"/>
          <c:max val="30"/>
          <c:min val="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pl-PL" sz="1200" b="0"/>
                  <a:t>%</a:t>
                </a:r>
              </a:p>
            </c:rich>
          </c:tx>
          <c:layout>
            <c:manualLayout>
              <c:xMode val="edge"/>
              <c:yMode val="edge"/>
              <c:x val="1.6870106220081827E-2"/>
              <c:y val="0.178492361921501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3256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52142281528704"/>
          <c:y val="0.11883238553514144"/>
          <c:w val="0.32181899218000837"/>
          <c:h val="0.37969524642752989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646945173519978"/>
          <c:y val="3.7703513281919454E-2"/>
          <c:w val="0.59708369787109949"/>
          <c:h val="0.88278228717554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Ekologowie</c:v>
                </c:pt>
                <c:pt idx="1">
                  <c:v>Władze samorządowe</c:v>
                </c:pt>
                <c:pt idx="2">
                  <c:v>Partie polityczne </c:v>
                </c:pt>
                <c:pt idx="3">
                  <c:v>Organizacje upowszechniające wiedzę</c:v>
                </c:pt>
                <c:pt idx="4">
                  <c:v>Komitet mieszkańców</c:v>
                </c:pt>
                <c:pt idx="5">
                  <c:v>Organizacje zawodowe, branżowe</c:v>
                </c:pt>
                <c:pt idx="6">
                  <c:v>Organizacja pomagające</c:v>
                </c:pt>
                <c:pt idx="7">
                  <c:v>Komitety rodzicielskie</c:v>
                </c:pt>
                <c:pt idx="8">
                  <c:v>Organizacje towarzyskie</c:v>
                </c:pt>
                <c:pt idx="9">
                  <c:v>Związki zawodowe</c:v>
                </c:pt>
                <c:pt idx="10">
                  <c:v>Koła zainteresowań</c:v>
                </c:pt>
                <c:pt idx="11">
                  <c:v>Kluby sportowe</c:v>
                </c:pt>
                <c:pt idx="12">
                  <c:v>Organizacje religijne</c:v>
                </c:pt>
                <c:pt idx="13">
                  <c:v>Inne organizacje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2.9</c:v>
                </c:pt>
                <c:pt idx="1">
                  <c:v>2.7</c:v>
                </c:pt>
                <c:pt idx="2">
                  <c:v>3.2</c:v>
                </c:pt>
                <c:pt idx="3">
                  <c:v>4.9000000000000004</c:v>
                </c:pt>
                <c:pt idx="4">
                  <c:v>6.7</c:v>
                </c:pt>
                <c:pt idx="5">
                  <c:v>6.5</c:v>
                </c:pt>
                <c:pt idx="6">
                  <c:v>7.8</c:v>
                </c:pt>
                <c:pt idx="7">
                  <c:v>8.1</c:v>
                </c:pt>
                <c:pt idx="8">
                  <c:v>9.5</c:v>
                </c:pt>
                <c:pt idx="9">
                  <c:v>11.7</c:v>
                </c:pt>
                <c:pt idx="10">
                  <c:v>13.7</c:v>
                </c:pt>
                <c:pt idx="11">
                  <c:v>15.3</c:v>
                </c:pt>
                <c:pt idx="12">
                  <c:v>23.9</c:v>
                </c:pt>
                <c:pt idx="13">
                  <c:v>24.6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Ekologowie</c:v>
                </c:pt>
                <c:pt idx="1">
                  <c:v>Władze samorządowe</c:v>
                </c:pt>
                <c:pt idx="2">
                  <c:v>Partie polityczne </c:v>
                </c:pt>
                <c:pt idx="3">
                  <c:v>Organizacje upowszechniające wiedzę</c:v>
                </c:pt>
                <c:pt idx="4">
                  <c:v>Komitet mieszkańców</c:v>
                </c:pt>
                <c:pt idx="5">
                  <c:v>Organizacje zawodowe, branżowe</c:v>
                </c:pt>
                <c:pt idx="6">
                  <c:v>Organizacja pomagające</c:v>
                </c:pt>
                <c:pt idx="7">
                  <c:v>Komitety rodzicielskie</c:v>
                </c:pt>
                <c:pt idx="8">
                  <c:v>Organizacje towarzyskie</c:v>
                </c:pt>
                <c:pt idx="9">
                  <c:v>Związki zawodowe</c:v>
                </c:pt>
                <c:pt idx="10">
                  <c:v>Koła zainteresowań</c:v>
                </c:pt>
                <c:pt idx="11">
                  <c:v>Kluby sportowe</c:v>
                </c:pt>
                <c:pt idx="12">
                  <c:v>Organizacje religijne</c:v>
                </c:pt>
                <c:pt idx="13">
                  <c:v>Inne organizacje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3.1</c:v>
                </c:pt>
                <c:pt idx="1">
                  <c:v>4.0999999999999996</c:v>
                </c:pt>
                <c:pt idx="2">
                  <c:v>4.2</c:v>
                </c:pt>
                <c:pt idx="3">
                  <c:v>4.8</c:v>
                </c:pt>
                <c:pt idx="4">
                  <c:v>6</c:v>
                </c:pt>
                <c:pt idx="5">
                  <c:v>6</c:v>
                </c:pt>
                <c:pt idx="6">
                  <c:v>7.2</c:v>
                </c:pt>
                <c:pt idx="7">
                  <c:v>8.3000000000000007</c:v>
                </c:pt>
                <c:pt idx="8">
                  <c:v>9.5</c:v>
                </c:pt>
                <c:pt idx="9">
                  <c:v>12.1</c:v>
                </c:pt>
                <c:pt idx="10">
                  <c:v>13.6</c:v>
                </c:pt>
                <c:pt idx="11">
                  <c:v>13.8</c:v>
                </c:pt>
                <c:pt idx="12">
                  <c:v>24.5</c:v>
                </c:pt>
                <c:pt idx="13">
                  <c:v>24.7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2561336"/>
        <c:axId val="232561728"/>
      </c:barChart>
      <c:catAx>
        <c:axId val="232561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561728"/>
        <c:crosses val="autoZero"/>
        <c:auto val="0"/>
        <c:lblAlgn val="ctr"/>
        <c:lblOffset val="100"/>
        <c:noMultiLvlLbl val="0"/>
      </c:catAx>
      <c:valAx>
        <c:axId val="23256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561336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68277923592872"/>
          <c:y val="0.34403227874150694"/>
          <c:w val="7.5343774962912252E-2"/>
          <c:h val="0.1405555668009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31328692609073"/>
          <c:y val="5.5869331699668873E-2"/>
          <c:w val="0.84330917874396139"/>
          <c:h val="0.75647237700220038"/>
        </c:manualLayout>
      </c:layout>
      <c:lineChart>
        <c:grouping val="standard"/>
        <c:varyColors val="0"/>
        <c:ser>
          <c:idx val="0"/>
          <c:order val="0"/>
          <c:spPr>
            <a:ln w="44394">
              <a:solidFill>
                <a:schemeClr val="tx2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</c:spPr>
          </c:marker>
          <c:cat>
            <c:strRef>
              <c:f>Arkusz1!$A$1:$F$1</c:f>
              <c:strCache>
                <c:ptCount val="6"/>
                <c:pt idx="0">
                  <c:v>Nie oglądają</c:v>
                </c:pt>
                <c:pt idx="1">
                  <c:v>do 1 h</c:v>
                </c:pt>
                <c:pt idx="2">
                  <c:v>1 do 2 h</c:v>
                </c:pt>
                <c:pt idx="3">
                  <c:v>2 do 3 h</c:v>
                </c:pt>
                <c:pt idx="4">
                  <c:v>3 do 4 h</c:v>
                </c:pt>
                <c:pt idx="5">
                  <c:v>Ponad 4 h</c:v>
                </c:pt>
              </c:strCache>
            </c:strRef>
          </c:cat>
          <c:val>
            <c:numRef>
              <c:f>Arkusz1!$A$2:$F$2</c:f>
              <c:numCache>
                <c:formatCode>General</c:formatCode>
                <c:ptCount val="6"/>
                <c:pt idx="0">
                  <c:v>0.33</c:v>
                </c:pt>
                <c:pt idx="1">
                  <c:v>0.25</c:v>
                </c:pt>
                <c:pt idx="2">
                  <c:v>0.09</c:v>
                </c:pt>
                <c:pt idx="3">
                  <c:v>-2E-3</c:v>
                </c:pt>
                <c:pt idx="4">
                  <c:v>-0.19</c:v>
                </c:pt>
                <c:pt idx="5">
                  <c:v>-0.24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398840"/>
        <c:axId val="232399232"/>
      </c:lineChart>
      <c:catAx>
        <c:axId val="232398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Intensywność oglądania telewizji</a:t>
                </a:r>
              </a:p>
            </c:rich>
          </c:tx>
          <c:layout>
            <c:manualLayout>
              <c:xMode val="edge"/>
              <c:yMode val="edge"/>
              <c:x val="0.44583266765567348"/>
              <c:y val="0.89304967805304947"/>
            </c:manualLayout>
          </c:layout>
          <c:overlay val="0"/>
          <c:spPr>
            <a:noFill/>
            <a:ln w="25313">
              <a:noFill/>
            </a:ln>
          </c:spPr>
        </c:title>
        <c:numFmt formatCode="General" sourceLinked="1"/>
        <c:majorTickMark val="out"/>
        <c:minorTickMark val="none"/>
        <c:tickLblPos val="low"/>
        <c:txPr>
          <a:bodyPr rot="0" vert="horz" anchor="t" anchorCtr="0"/>
          <a:lstStyle/>
          <a:p>
            <a:pPr>
              <a:defRPr sz="1200"/>
            </a:pPr>
            <a:endParaRPr lang="pl-PL"/>
          </a:p>
        </c:txPr>
        <c:crossAx val="232399232"/>
        <c:crosses val="autoZero"/>
        <c:auto val="0"/>
        <c:lblAlgn val="ctr"/>
        <c:lblOffset val="50"/>
        <c:noMultiLvlLbl val="0"/>
      </c:catAx>
      <c:valAx>
        <c:axId val="232399232"/>
        <c:scaling>
          <c:orientation val="minMax"/>
          <c:max val="0.4"/>
          <c:min val="-0.3000000000000000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Kapitał społeczny </a:t>
                </a:r>
              </a:p>
            </c:rich>
          </c:tx>
          <c:layout>
            <c:manualLayout>
              <c:xMode val="edge"/>
              <c:yMode val="edge"/>
              <c:x val="5.3846678256127073E-2"/>
              <c:y val="8.0547709314113508E-2"/>
            </c:manualLayout>
          </c:layout>
          <c:overlay val="0"/>
          <c:spPr>
            <a:noFill/>
            <a:ln w="25313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7"/>
            </a:pPr>
            <a:endParaRPr lang="pl-PL"/>
          </a:p>
        </c:txPr>
        <c:crossAx val="232398840"/>
        <c:crosses val="autoZero"/>
        <c:crossBetween val="between"/>
        <c:majorUnit val="0.1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498475175944394"/>
          <c:y val="5.5869331699668873E-2"/>
          <c:w val="0.7696376687992097"/>
          <c:h val="0.75939101949791088"/>
        </c:manualLayout>
      </c:layout>
      <c:lineChart>
        <c:grouping val="standard"/>
        <c:varyColors val="0"/>
        <c:ser>
          <c:idx val="0"/>
          <c:order val="0"/>
          <c:spPr>
            <a:ln w="44394">
              <a:solidFill>
                <a:schemeClr val="tx2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</c:spPr>
          </c:marker>
          <c:cat>
            <c:strRef>
              <c:f>Arkusz1!$A$1:$F$1</c:f>
              <c:strCache>
                <c:ptCount val="6"/>
                <c:pt idx="0">
                  <c:v>Nie korzystają</c:v>
                </c:pt>
                <c:pt idx="1">
                  <c:v>do 3 godz.</c:v>
                </c:pt>
                <c:pt idx="2">
                  <c:v>1 do 2 h</c:v>
                </c:pt>
                <c:pt idx="3">
                  <c:v>4-9 godz.</c:v>
                </c:pt>
                <c:pt idx="4">
                  <c:v>10-13 godz.</c:v>
                </c:pt>
                <c:pt idx="5">
                  <c:v>14-20 godz.</c:v>
                </c:pt>
              </c:strCache>
            </c:strRef>
          </c:cat>
          <c:val>
            <c:numRef>
              <c:f>Arkusz1!$A$2:$F$2</c:f>
              <c:numCache>
                <c:formatCode>General</c:formatCode>
                <c:ptCount val="6"/>
                <c:pt idx="0">
                  <c:v>-0.43</c:v>
                </c:pt>
                <c:pt idx="1">
                  <c:v>0.08</c:v>
                </c:pt>
                <c:pt idx="2">
                  <c:v>0.15</c:v>
                </c:pt>
                <c:pt idx="3">
                  <c:v>0.22</c:v>
                </c:pt>
                <c:pt idx="4">
                  <c:v>0.33</c:v>
                </c:pt>
                <c:pt idx="5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400016"/>
        <c:axId val="232400408"/>
      </c:lineChart>
      <c:catAx>
        <c:axId val="232400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Intensywność korzystania z internetu</a:t>
                </a:r>
              </a:p>
            </c:rich>
          </c:tx>
          <c:layout>
            <c:manualLayout>
              <c:xMode val="edge"/>
              <c:yMode val="edge"/>
              <c:x val="0.44100174978127726"/>
              <c:y val="0.91931746051444407"/>
            </c:manualLayout>
          </c:layout>
          <c:overlay val="0"/>
          <c:spPr>
            <a:noFill/>
            <a:ln w="25313">
              <a:noFill/>
            </a:ln>
          </c:spPr>
        </c:title>
        <c:numFmt formatCode="General" sourceLinked="1"/>
        <c:majorTickMark val="out"/>
        <c:minorTickMark val="none"/>
        <c:tickLblPos val="low"/>
        <c:txPr>
          <a:bodyPr rot="0" vert="horz" anchor="t" anchorCtr="0"/>
          <a:lstStyle/>
          <a:p>
            <a:pPr>
              <a:defRPr sz="1200"/>
            </a:pPr>
            <a:endParaRPr lang="pl-PL"/>
          </a:p>
        </c:txPr>
        <c:crossAx val="232400408"/>
        <c:crosses val="autoZero"/>
        <c:auto val="0"/>
        <c:lblAlgn val="ctr"/>
        <c:lblOffset val="50"/>
        <c:noMultiLvlLbl val="0"/>
      </c:catAx>
      <c:valAx>
        <c:axId val="232400408"/>
        <c:scaling>
          <c:orientation val="minMax"/>
          <c:max val="0.60000000000000009"/>
          <c:min val="-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/>
                  <a:t>Kapitał społeczny </a:t>
                </a:r>
              </a:p>
            </c:rich>
          </c:tx>
          <c:layout>
            <c:manualLayout>
              <c:xMode val="edge"/>
              <c:yMode val="edge"/>
              <c:x val="5.3846678256127073E-2"/>
              <c:y val="8.0547709314113508E-2"/>
            </c:manualLayout>
          </c:layout>
          <c:overlay val="0"/>
          <c:spPr>
            <a:noFill/>
            <a:ln w="25313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2400016"/>
        <c:crosses val="autoZero"/>
        <c:crossBetween val="between"/>
        <c:majorUnit val="0.2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387132039374792E-2"/>
          <c:y val="5.3719008264462777E-2"/>
          <c:w val="0.85679620388564537"/>
          <c:h val="0.8068906879597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Polska</c:v>
                </c:pt>
              </c:strCache>
            </c:strRef>
          </c:tx>
          <c:spPr>
            <a:ln w="53975">
              <a:solidFill>
                <a:srgbClr val="5B9BD5">
                  <a:lumMod val="75000"/>
                </a:srgbClr>
              </a:solidFill>
            </a:ln>
          </c:spPr>
          <c:marker>
            <c:symbol val="none"/>
          </c:marker>
          <c:dPt>
            <c:idx val="5"/>
            <c:bubble3D val="0"/>
            <c:spPr>
              <a:ln w="53975">
                <a:solidFill>
                  <a:srgbClr val="5B9BD5">
                    <a:lumMod val="75000"/>
                  </a:srgbClr>
                </a:solidFill>
              </a:ln>
            </c:spPr>
          </c:dPt>
          <c:dLbls>
            <c:dLbl>
              <c:idx val="1"/>
              <c:layout>
                <c:manualLayout>
                  <c:x val="-2.3937761819269898E-3"/>
                  <c:y val="-5.633802816901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6338028169014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937761819269987E-2"/>
                  <c:y val="-6.2597809076682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11.5</c:v>
                </c:pt>
                <c:pt idx="1">
                  <c:v>6.1</c:v>
                </c:pt>
                <c:pt idx="2">
                  <c:v>3.7</c:v>
                </c:pt>
                <c:pt idx="3">
                  <c:v>4</c:v>
                </c:pt>
                <c:pt idx="4">
                  <c:v>5.2</c:v>
                </c:pt>
                <c:pt idx="5">
                  <c:v>3.3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3805544"/>
        <c:axId val="223805936"/>
      </c:lineChart>
      <c:catAx>
        <c:axId val="22380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3805936"/>
        <c:crosses val="autoZero"/>
        <c:auto val="1"/>
        <c:lblAlgn val="ctr"/>
        <c:lblOffset val="60"/>
        <c:noMultiLvlLbl val="0"/>
      </c:catAx>
      <c:valAx>
        <c:axId val="223805936"/>
        <c:scaling>
          <c:orientation val="minMax"/>
          <c:max val="13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pl-PL" sz="1200" b="0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4.54545454545454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3805544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082368833369502E-2"/>
          <c:y val="3.4076522339882225E-2"/>
          <c:w val="0.88463262648906082"/>
          <c:h val="0.8414878821965438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Udział w nabożeństwach 4+ razy</c:v>
                </c:pt>
              </c:strCache>
            </c:strRef>
          </c:tx>
          <c:spPr>
            <a:ln w="47621">
              <a:solidFill>
                <a:srgbClr val="1F497D"/>
              </a:solidFill>
            </a:ln>
          </c:spPr>
          <c:marker>
            <c:symbol val="none"/>
          </c:marker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2000</c:v>
                </c:pt>
                <c:pt idx="5">
                  <c:v>2003</c:v>
                </c:pt>
                <c:pt idx="6">
                  <c:v>2005</c:v>
                </c:pt>
                <c:pt idx="7">
                  <c:v>2007</c:v>
                </c:pt>
                <c:pt idx="8">
                  <c:v>2009</c:v>
                </c:pt>
                <c:pt idx="9">
                  <c:v>2011</c:v>
                </c:pt>
                <c:pt idx="10">
                  <c:v>2013</c:v>
                </c:pt>
                <c:pt idx="11">
                  <c:v>2015</c:v>
                </c:pt>
              </c:numCache>
            </c:num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55.7</c:v>
                </c:pt>
                <c:pt idx="1">
                  <c:v>51.8</c:v>
                </c:pt>
                <c:pt idx="2">
                  <c:v>51.3</c:v>
                </c:pt>
                <c:pt idx="3">
                  <c:v>51.4</c:v>
                </c:pt>
                <c:pt idx="4">
                  <c:v>50.1</c:v>
                </c:pt>
                <c:pt idx="5">
                  <c:v>46.4</c:v>
                </c:pt>
                <c:pt idx="6">
                  <c:v>46.4</c:v>
                </c:pt>
                <c:pt idx="7">
                  <c:v>46.1</c:v>
                </c:pt>
                <c:pt idx="8">
                  <c:v>43.7</c:v>
                </c:pt>
                <c:pt idx="9">
                  <c:v>42.7</c:v>
                </c:pt>
                <c:pt idx="10">
                  <c:v>41.4</c:v>
                </c:pt>
                <c:pt idx="11">
                  <c:v>42.7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Modlitwa</c:v>
                </c:pt>
              </c:strCache>
            </c:strRef>
          </c:tx>
          <c:spPr>
            <a:ln w="44446">
              <a:solidFill>
                <a:srgbClr val="1F497D">
                  <a:lumMod val="40000"/>
                  <a:lumOff val="60000"/>
                </a:srgbClr>
              </a:solidFill>
            </a:ln>
          </c:spPr>
          <c:marker>
            <c:symbol val="none"/>
          </c:marker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2000</c:v>
                </c:pt>
                <c:pt idx="5">
                  <c:v>2003</c:v>
                </c:pt>
                <c:pt idx="6">
                  <c:v>2005</c:v>
                </c:pt>
                <c:pt idx="7">
                  <c:v>2007</c:v>
                </c:pt>
                <c:pt idx="8">
                  <c:v>2009</c:v>
                </c:pt>
                <c:pt idx="9">
                  <c:v>2011</c:v>
                </c:pt>
                <c:pt idx="10">
                  <c:v>2013</c:v>
                </c:pt>
                <c:pt idx="11">
                  <c:v>2015</c:v>
                </c:pt>
              </c:numCache>
            </c:numRef>
          </c:cat>
          <c:val>
            <c:numRef>
              <c:f>Arkusz1!$C$2:$C$13</c:f>
              <c:numCache>
                <c:formatCode>General</c:formatCode>
                <c:ptCount val="12"/>
                <c:pt idx="2">
                  <c:v>27.4</c:v>
                </c:pt>
                <c:pt idx="3">
                  <c:v>30.4</c:v>
                </c:pt>
                <c:pt idx="4">
                  <c:v>31.9</c:v>
                </c:pt>
                <c:pt idx="5">
                  <c:v>32.1</c:v>
                </c:pt>
                <c:pt idx="6">
                  <c:v>33.799999999999997</c:v>
                </c:pt>
                <c:pt idx="7">
                  <c:v>30.5</c:v>
                </c:pt>
                <c:pt idx="8">
                  <c:v>28.3</c:v>
                </c:pt>
                <c:pt idx="9">
                  <c:v>25.5</c:v>
                </c:pt>
                <c:pt idx="10">
                  <c:v>25.3</c:v>
                </c:pt>
                <c:pt idx="11">
                  <c:v>23.6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401584"/>
        <c:axId val="232401976"/>
      </c:lineChart>
      <c:catAx>
        <c:axId val="23240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2401976"/>
        <c:crosses val="autoZero"/>
        <c:auto val="1"/>
        <c:lblAlgn val="ctr"/>
        <c:lblOffset val="100"/>
        <c:noMultiLvlLbl val="0"/>
      </c:catAx>
      <c:valAx>
        <c:axId val="232401976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240158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8.4296554276869232E-2"/>
          <c:y val="0.36132713140587164"/>
          <c:w val="0.27725607668606639"/>
          <c:h val="0.1784726540178788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65601582410897"/>
          <c:y val="3.7800687285223365E-2"/>
          <c:w val="0.70232540225950013"/>
          <c:h val="0.882909327055767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Umowa na czas określony</c:v>
                </c:pt>
                <c:pt idx="1">
                  <c:v>Umowa na czas nieokreślony</c:v>
                </c:pt>
                <c:pt idx="2">
                  <c:v>Samozatrudnienie poza rolnictwem</c:v>
                </c:pt>
                <c:pt idx="3">
                  <c:v>Samozatrudnienie w rolnictwie</c:v>
                </c:pt>
                <c:pt idx="4">
                  <c:v>Pomagający członek rodziny</c:v>
                </c:pt>
                <c:pt idx="5">
                  <c:v>Praca dorywcza</c:v>
                </c:pt>
                <c:pt idx="6">
                  <c:v>Inne umowy krótkookresowe</c:v>
                </c:pt>
                <c:pt idx="7">
                  <c:v>Okres próbny</c:v>
                </c:pt>
                <c:pt idx="8">
                  <c:v>Umowa cywilno-prawna</c:v>
                </c:pt>
                <c:pt idx="9">
                  <c:v>Bez umowy</c:v>
                </c:pt>
                <c:pt idx="10">
                  <c:v>Inne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18.8</c:v>
                </c:pt>
                <c:pt idx="1">
                  <c:v>55.2</c:v>
                </c:pt>
                <c:pt idx="2">
                  <c:v>6.4</c:v>
                </c:pt>
                <c:pt idx="3">
                  <c:v>7.8</c:v>
                </c:pt>
                <c:pt idx="4">
                  <c:v>2.9</c:v>
                </c:pt>
                <c:pt idx="5">
                  <c:v>1.6</c:v>
                </c:pt>
                <c:pt idx="6">
                  <c:v>0.9</c:v>
                </c:pt>
                <c:pt idx="7">
                  <c:v>0.6</c:v>
                </c:pt>
                <c:pt idx="8">
                  <c:v>1.5</c:v>
                </c:pt>
                <c:pt idx="9">
                  <c:v>1.6</c:v>
                </c:pt>
                <c:pt idx="1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Umowa na czas określony</c:v>
                </c:pt>
                <c:pt idx="1">
                  <c:v>Umowa na czas nieokreślony</c:v>
                </c:pt>
                <c:pt idx="2">
                  <c:v>Samozatrudnienie poza rolnictwem</c:v>
                </c:pt>
                <c:pt idx="3">
                  <c:v>Samozatrudnienie w rolnictwie</c:v>
                </c:pt>
                <c:pt idx="4">
                  <c:v>Pomagający członek rodziny</c:v>
                </c:pt>
                <c:pt idx="5">
                  <c:v>Praca dorywcza</c:v>
                </c:pt>
                <c:pt idx="6">
                  <c:v>Inne umowy krótkookresowe</c:v>
                </c:pt>
                <c:pt idx="7">
                  <c:v>Okres próbny</c:v>
                </c:pt>
                <c:pt idx="8">
                  <c:v>Umowa cywilno-prawna</c:v>
                </c:pt>
                <c:pt idx="9">
                  <c:v>Bez umowy</c:v>
                </c:pt>
                <c:pt idx="10">
                  <c:v>Inne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18.100000000000001</c:v>
                </c:pt>
                <c:pt idx="1">
                  <c:v>55.7</c:v>
                </c:pt>
                <c:pt idx="2">
                  <c:v>6.8</c:v>
                </c:pt>
                <c:pt idx="3">
                  <c:v>7.6</c:v>
                </c:pt>
                <c:pt idx="4">
                  <c:v>2.6</c:v>
                </c:pt>
                <c:pt idx="5">
                  <c:v>1.2</c:v>
                </c:pt>
                <c:pt idx="6">
                  <c:v>0.8</c:v>
                </c:pt>
                <c:pt idx="7">
                  <c:v>0.3</c:v>
                </c:pt>
                <c:pt idx="8">
                  <c:v>1.8</c:v>
                </c:pt>
                <c:pt idx="9">
                  <c:v>1.9</c:v>
                </c:pt>
                <c:pt idx="10">
                  <c:v>0.2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2402368"/>
        <c:axId val="233594920"/>
      </c:barChart>
      <c:catAx>
        <c:axId val="23240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3594920"/>
        <c:crosses val="autoZero"/>
        <c:auto val="1"/>
        <c:lblAlgn val="ctr"/>
        <c:lblOffset val="100"/>
        <c:noMultiLvlLbl val="0"/>
      </c:catAx>
      <c:valAx>
        <c:axId val="233594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40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113936278798485"/>
          <c:y val="0.1790669916260467"/>
          <c:w val="0.10375166419414965"/>
          <c:h val="0.1820441194850643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32968161588497"/>
          <c:y val="2.4113674774248115E-2"/>
          <c:w val="0.73602181520788157"/>
          <c:h val="0.89361375800123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Rolnicy</c:v>
                </c:pt>
                <c:pt idx="1">
                  <c:v>Pracownicy sektora publicznego</c:v>
                </c:pt>
                <c:pt idx="2">
                  <c:v>Emeryci</c:v>
                </c:pt>
                <c:pt idx="3">
                  <c:v>Renciści</c:v>
                </c:pt>
                <c:pt idx="4">
                  <c:v>Inni bierni zawodowo</c:v>
                </c:pt>
                <c:pt idx="5">
                  <c:v>Uczniowie i studenci</c:v>
                </c:pt>
                <c:pt idx="6">
                  <c:v>Bezrobotni</c:v>
                </c:pt>
                <c:pt idx="7">
                  <c:v>Pracownicy sektora prywatnego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2.1</c:v>
                </c:pt>
                <c:pt idx="1">
                  <c:v>4.4000000000000004</c:v>
                </c:pt>
                <c:pt idx="2">
                  <c:v>4.7</c:v>
                </c:pt>
                <c:pt idx="3">
                  <c:v>5.6</c:v>
                </c:pt>
                <c:pt idx="4">
                  <c:v>10.3</c:v>
                </c:pt>
                <c:pt idx="5">
                  <c:v>20.100000000000001</c:v>
                </c:pt>
                <c:pt idx="6">
                  <c:v>23.8</c:v>
                </c:pt>
                <c:pt idx="7">
                  <c:v>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3595704"/>
        <c:axId val="233596096"/>
      </c:barChart>
      <c:catAx>
        <c:axId val="233595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3596096"/>
        <c:crosses val="autoZero"/>
        <c:auto val="1"/>
        <c:lblAlgn val="ctr"/>
        <c:lblOffset val="100"/>
        <c:noMultiLvlLbl val="0"/>
      </c:catAx>
      <c:valAx>
        <c:axId val="233596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359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491525423729023E-2"/>
          <c:y val="5.5944055944055895E-2"/>
          <c:w val="0.92203389830508475"/>
          <c:h val="0.7890685283544625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udały się</c:v>
                </c:pt>
              </c:strCache>
            </c:strRef>
          </c:tx>
          <c:spPr>
            <a:ln w="44427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621173178642582E-2"/>
                  <c:y val="-6.6799816836396922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57295555158441E-2"/>
                  <c:y val="-6.9162197465253927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872904028802412E-2"/>
                  <c:y val="-7.4576958784287259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473433184980052E-2"/>
                  <c:y val="-7.464695636683992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2943013242068E-2"/>
                  <c:y val="-8.1779604238529049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894655560562416E-2"/>
                  <c:y val="-7.3897643060021834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9358626828417E-2"/>
                  <c:y val="-6.9477009443529233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111111111111275E-2"/>
                  <c:y val="-7.7601410934744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1997</c:v>
                </c:pt>
                <c:pt idx="1">
                  <c:v>2000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10.4</c:v>
                </c:pt>
                <c:pt idx="1">
                  <c:v>7.7</c:v>
                </c:pt>
                <c:pt idx="2">
                  <c:v>6.1</c:v>
                </c:pt>
                <c:pt idx="3">
                  <c:v>7.5</c:v>
                </c:pt>
                <c:pt idx="4">
                  <c:v>10.3</c:v>
                </c:pt>
                <c:pt idx="5">
                  <c:v>12.5</c:v>
                </c:pt>
                <c:pt idx="6">
                  <c:v>14</c:v>
                </c:pt>
                <c:pt idx="7">
                  <c:v>11.7</c:v>
                </c:pt>
                <c:pt idx="8">
                  <c:v>16.100000000000001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udały się </c:v>
                </c:pt>
              </c:strCache>
            </c:strRef>
          </c:tx>
          <c:spPr>
            <a:ln w="44427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621173178642582E-2"/>
                  <c:y val="-7.6759628244531933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31871826344984E-2"/>
                  <c:y val="-6.9646931901257134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042395554225932E-2"/>
                  <c:y val="-6.8148305287619365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77851793074184E-2"/>
                  <c:y val="-6.6115252470265146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2943013242068E-2"/>
                  <c:y val="-6.1789462320183404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894655560562416E-2"/>
                  <c:y val="-6.4596674328215836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715523699790004E-2"/>
                  <c:y val="-7.6629963130056072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6666666666668293E-3"/>
                  <c:y val="-3.52733686067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1997</c:v>
                </c:pt>
                <c:pt idx="1">
                  <c:v>2000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29.8</c:v>
                </c:pt>
                <c:pt idx="1">
                  <c:v>47.4</c:v>
                </c:pt>
                <c:pt idx="2">
                  <c:v>57.4</c:v>
                </c:pt>
                <c:pt idx="3">
                  <c:v>46.7</c:v>
                </c:pt>
                <c:pt idx="4">
                  <c:v>40.1</c:v>
                </c:pt>
                <c:pt idx="5">
                  <c:v>36.299999999999997</c:v>
                </c:pt>
                <c:pt idx="6">
                  <c:v>37.200000000000003</c:v>
                </c:pt>
                <c:pt idx="7">
                  <c:v>44.4</c:v>
                </c:pt>
                <c:pt idx="8">
                  <c:v>37.799999999999997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597272"/>
        <c:axId val="233597664"/>
      </c:lineChart>
      <c:catAx>
        <c:axId val="233597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359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59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3597272"/>
        <c:crosses val="autoZero"/>
        <c:crossBetween val="between"/>
        <c:majorUnit val="10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65899088037724096"/>
          <c:y val="9.1025968122699738E-2"/>
          <c:w val="0.1766343337517593"/>
          <c:h val="0.15791316588219767"/>
        </c:manualLayout>
      </c:layout>
      <c:overlay val="0"/>
      <c:spPr>
        <a:solidFill>
          <a:sysClr val="window" lastClr="FFFFFF"/>
        </a:solidFill>
        <a:ln w="25395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110095272426952"/>
          <c:y val="6.5345537493980935E-2"/>
          <c:w val="0.49910851950681051"/>
          <c:h val="0.78157005840554006"/>
        </c:manualLayout>
      </c:layout>
      <c:radarChart>
        <c:radarStyle val="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PiS</c:v>
                </c:pt>
              </c:strCache>
            </c:strRef>
          </c:tx>
          <c:spPr>
            <a:ln w="3808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Arkusz1!$A$2:$A$14</c:f>
              <c:strCache>
                <c:ptCount val="13"/>
                <c:pt idx="0">
                  <c:v>Dochód</c:v>
                </c:pt>
                <c:pt idx="1">
                  <c:v>Wykształcenie</c:v>
                </c:pt>
                <c:pt idx="2">
                  <c:v>Klasa miejscowości</c:v>
                </c:pt>
                <c:pt idx="3">
                  <c:v>Wiek</c:v>
                </c:pt>
                <c:pt idx="4">
                  <c:v>Uprzedzenia</c:v>
                </c:pt>
                <c:pt idx="5">
                  <c:v>Religijność</c:v>
                </c:pt>
                <c:pt idx="6">
                  <c:v>Fatalizm</c:v>
                </c:pt>
                <c:pt idx="7">
                  <c:v>Autodeterminizm</c:v>
                </c:pt>
                <c:pt idx="8">
                  <c:v>Zadowolenie z sytuacji w kraju</c:v>
                </c:pt>
                <c:pt idx="9">
                  <c:v>Demokracja</c:v>
                </c:pt>
                <c:pt idx="10">
                  <c:v>Dobro wspólne</c:v>
                </c:pt>
                <c:pt idx="11">
                  <c:v>Internauci</c:v>
                </c:pt>
                <c:pt idx="12">
                  <c:v>Przedsiębiorczość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-0.12</c:v>
                </c:pt>
                <c:pt idx="1">
                  <c:v>-0.21</c:v>
                </c:pt>
                <c:pt idx="2">
                  <c:v>-7.0000000000000007E-2</c:v>
                </c:pt>
                <c:pt idx="3">
                  <c:v>0.43</c:v>
                </c:pt>
                <c:pt idx="4">
                  <c:v>0.46</c:v>
                </c:pt>
                <c:pt idx="5">
                  <c:v>0.64</c:v>
                </c:pt>
                <c:pt idx="6">
                  <c:v>0.25</c:v>
                </c:pt>
                <c:pt idx="7">
                  <c:v>-0.23</c:v>
                </c:pt>
                <c:pt idx="8">
                  <c:v>-0.23</c:v>
                </c:pt>
                <c:pt idx="9">
                  <c:v>0.02</c:v>
                </c:pt>
                <c:pt idx="10">
                  <c:v>0.09</c:v>
                </c:pt>
                <c:pt idx="11">
                  <c:v>-0.37</c:v>
                </c:pt>
                <c:pt idx="12">
                  <c:v>-0.15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</c:v>
                </c:pt>
              </c:strCache>
            </c:strRef>
          </c:tx>
          <c:spPr>
            <a:ln w="3808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Arkusz1!$A$2:$A$14</c:f>
              <c:strCache>
                <c:ptCount val="13"/>
                <c:pt idx="0">
                  <c:v>Dochód</c:v>
                </c:pt>
                <c:pt idx="1">
                  <c:v>Wykształcenie</c:v>
                </c:pt>
                <c:pt idx="2">
                  <c:v>Klasa miejscowości</c:v>
                </c:pt>
                <c:pt idx="3">
                  <c:v>Wiek</c:v>
                </c:pt>
                <c:pt idx="4">
                  <c:v>Uprzedzenia</c:v>
                </c:pt>
                <c:pt idx="5">
                  <c:v>Religijność</c:v>
                </c:pt>
                <c:pt idx="6">
                  <c:v>Fatalizm</c:v>
                </c:pt>
                <c:pt idx="7">
                  <c:v>Autodeterminizm</c:v>
                </c:pt>
                <c:pt idx="8">
                  <c:v>Zadowolenie z sytuacji w kraju</c:v>
                </c:pt>
                <c:pt idx="9">
                  <c:v>Demokracja</c:v>
                </c:pt>
                <c:pt idx="10">
                  <c:v>Dobro wspólne</c:v>
                </c:pt>
                <c:pt idx="11">
                  <c:v>Internauci</c:v>
                </c:pt>
                <c:pt idx="12">
                  <c:v>Przedsiębiorczość</c:v>
                </c:pt>
              </c:strCache>
            </c:strRef>
          </c:cat>
          <c:val>
            <c:numRef>
              <c:f>Arkusz1!$C$2:$C$14</c:f>
              <c:numCache>
                <c:formatCode>General</c:formatCode>
                <c:ptCount val="13"/>
                <c:pt idx="0">
                  <c:v>0.34</c:v>
                </c:pt>
                <c:pt idx="1">
                  <c:v>0.39</c:v>
                </c:pt>
                <c:pt idx="2">
                  <c:v>0.41</c:v>
                </c:pt>
                <c:pt idx="3">
                  <c:v>0.18</c:v>
                </c:pt>
                <c:pt idx="4">
                  <c:v>-0.47</c:v>
                </c:pt>
                <c:pt idx="5">
                  <c:v>-0.17</c:v>
                </c:pt>
                <c:pt idx="6">
                  <c:v>-0.12</c:v>
                </c:pt>
                <c:pt idx="7">
                  <c:v>0.17</c:v>
                </c:pt>
                <c:pt idx="8">
                  <c:v>0.55000000000000004</c:v>
                </c:pt>
                <c:pt idx="9">
                  <c:v>0.62</c:v>
                </c:pt>
                <c:pt idx="10">
                  <c:v>0.22</c:v>
                </c:pt>
                <c:pt idx="11">
                  <c:v>0.16</c:v>
                </c:pt>
                <c:pt idx="12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PSL</c:v>
                </c:pt>
              </c:strCache>
            </c:strRef>
          </c:tx>
          <c:spPr>
            <a:ln w="3808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Arkusz1!$A$2:$A$14</c:f>
              <c:strCache>
                <c:ptCount val="13"/>
                <c:pt idx="0">
                  <c:v>Dochód</c:v>
                </c:pt>
                <c:pt idx="1">
                  <c:v>Wykształcenie</c:v>
                </c:pt>
                <c:pt idx="2">
                  <c:v>Klasa miejscowości</c:v>
                </c:pt>
                <c:pt idx="3">
                  <c:v>Wiek</c:v>
                </c:pt>
                <c:pt idx="4">
                  <c:v>Uprzedzenia</c:v>
                </c:pt>
                <c:pt idx="5">
                  <c:v>Religijność</c:v>
                </c:pt>
                <c:pt idx="6">
                  <c:v>Fatalizm</c:v>
                </c:pt>
                <c:pt idx="7">
                  <c:v>Autodeterminizm</c:v>
                </c:pt>
                <c:pt idx="8">
                  <c:v>Zadowolenie z sytuacji w kraju</c:v>
                </c:pt>
                <c:pt idx="9">
                  <c:v>Demokracja</c:v>
                </c:pt>
                <c:pt idx="10">
                  <c:v>Dobro wspólne</c:v>
                </c:pt>
                <c:pt idx="11">
                  <c:v>Internauci</c:v>
                </c:pt>
                <c:pt idx="12">
                  <c:v>Przedsiębiorczość</c:v>
                </c:pt>
              </c:strCache>
            </c:strRef>
          </c:cat>
          <c:val>
            <c:numRef>
              <c:f>Arkusz1!$D$2:$D$14</c:f>
              <c:numCache>
                <c:formatCode>General</c:formatCode>
                <c:ptCount val="13"/>
                <c:pt idx="0">
                  <c:v>-0.23</c:v>
                </c:pt>
                <c:pt idx="1">
                  <c:v>-0.33</c:v>
                </c:pt>
                <c:pt idx="2">
                  <c:v>-0.7</c:v>
                </c:pt>
                <c:pt idx="3">
                  <c:v>0.32</c:v>
                </c:pt>
                <c:pt idx="4">
                  <c:v>0.18</c:v>
                </c:pt>
                <c:pt idx="5">
                  <c:v>0.09</c:v>
                </c:pt>
                <c:pt idx="6">
                  <c:v>0.15</c:v>
                </c:pt>
                <c:pt idx="7">
                  <c:v>-0.03</c:v>
                </c:pt>
                <c:pt idx="8">
                  <c:v>0.02</c:v>
                </c:pt>
                <c:pt idx="9">
                  <c:v>-0.05</c:v>
                </c:pt>
                <c:pt idx="10">
                  <c:v>-0.06</c:v>
                </c:pt>
                <c:pt idx="11">
                  <c:v>-0.52</c:v>
                </c:pt>
                <c:pt idx="12">
                  <c:v>-0.14000000000000001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SLD</c:v>
                </c:pt>
              </c:strCache>
            </c:strRef>
          </c:tx>
          <c:spPr>
            <a:ln w="3808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Arkusz1!$A$2:$A$14</c:f>
              <c:strCache>
                <c:ptCount val="13"/>
                <c:pt idx="0">
                  <c:v>Dochód</c:v>
                </c:pt>
                <c:pt idx="1">
                  <c:v>Wykształcenie</c:v>
                </c:pt>
                <c:pt idx="2">
                  <c:v>Klasa miejscowości</c:v>
                </c:pt>
                <c:pt idx="3">
                  <c:v>Wiek</c:v>
                </c:pt>
                <c:pt idx="4">
                  <c:v>Uprzedzenia</c:v>
                </c:pt>
                <c:pt idx="5">
                  <c:v>Religijność</c:v>
                </c:pt>
                <c:pt idx="6">
                  <c:v>Fatalizm</c:v>
                </c:pt>
                <c:pt idx="7">
                  <c:v>Autodeterminizm</c:v>
                </c:pt>
                <c:pt idx="8">
                  <c:v>Zadowolenie z sytuacji w kraju</c:v>
                </c:pt>
                <c:pt idx="9">
                  <c:v>Demokracja</c:v>
                </c:pt>
                <c:pt idx="10">
                  <c:v>Dobro wspólne</c:v>
                </c:pt>
                <c:pt idx="11">
                  <c:v>Internauci</c:v>
                </c:pt>
                <c:pt idx="12">
                  <c:v>Przedsiębiorczość</c:v>
                </c:pt>
              </c:strCache>
            </c:strRef>
          </c:cat>
          <c:val>
            <c:numRef>
              <c:f>Arkusz1!$E$2:$E$14</c:f>
              <c:numCache>
                <c:formatCode>General</c:formatCode>
                <c:ptCount val="13"/>
                <c:pt idx="0">
                  <c:v>0.13</c:v>
                </c:pt>
                <c:pt idx="1">
                  <c:v>0.12</c:v>
                </c:pt>
                <c:pt idx="2">
                  <c:v>0.27</c:v>
                </c:pt>
                <c:pt idx="3">
                  <c:v>0.49</c:v>
                </c:pt>
                <c:pt idx="4">
                  <c:v>-0.25</c:v>
                </c:pt>
                <c:pt idx="5">
                  <c:v>-0.28000000000000003</c:v>
                </c:pt>
                <c:pt idx="6">
                  <c:v>-0.09</c:v>
                </c:pt>
                <c:pt idx="7">
                  <c:v>0.09</c:v>
                </c:pt>
                <c:pt idx="8">
                  <c:v>-0.02</c:v>
                </c:pt>
                <c:pt idx="9">
                  <c:v>0.11</c:v>
                </c:pt>
                <c:pt idx="10">
                  <c:v>7.0000000000000007E-2</c:v>
                </c:pt>
                <c:pt idx="11">
                  <c:v>-0.1</c:v>
                </c:pt>
                <c:pt idx="12">
                  <c:v>-0.09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598448"/>
        <c:axId val="234037336"/>
      </c:radarChart>
      <c:catAx>
        <c:axId val="2335984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4037336"/>
        <c:crosses val="autoZero"/>
        <c:auto val="0"/>
        <c:lblAlgn val="ctr"/>
        <c:lblOffset val="100"/>
        <c:noMultiLvlLbl val="0"/>
      </c:catAx>
      <c:valAx>
        <c:axId val="234037336"/>
        <c:scaling>
          <c:orientation val="minMax"/>
          <c:max val="0.70000000000000007"/>
          <c:min val="-0.8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233598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07290662594044"/>
          <c:y val="0.86302504559811377"/>
          <c:w val="0.21194463569637267"/>
          <c:h val="0.1226611504070466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110095272426952"/>
          <c:y val="6.5345537493980935E-2"/>
          <c:w val="0.49910851950681051"/>
          <c:h val="0.78157005840554006"/>
        </c:manualLayout>
      </c:layout>
      <c:radarChart>
        <c:radarStyle val="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PiS</c:v>
                </c:pt>
              </c:strCache>
            </c:strRef>
          </c:tx>
          <c:spPr>
            <a:ln w="3808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Arkusz1!$A$2:$A$14</c:f>
              <c:strCache>
                <c:ptCount val="13"/>
                <c:pt idx="0">
                  <c:v>Dochód</c:v>
                </c:pt>
                <c:pt idx="1">
                  <c:v>Wykształcenie</c:v>
                </c:pt>
                <c:pt idx="2">
                  <c:v>Klasa miejscowości</c:v>
                </c:pt>
                <c:pt idx="3">
                  <c:v>Wiek</c:v>
                </c:pt>
                <c:pt idx="4">
                  <c:v>Uprzedzenia</c:v>
                </c:pt>
                <c:pt idx="5">
                  <c:v>Religijność</c:v>
                </c:pt>
                <c:pt idx="6">
                  <c:v>Fatalizm</c:v>
                </c:pt>
                <c:pt idx="7">
                  <c:v>Autodeterminizm</c:v>
                </c:pt>
                <c:pt idx="8">
                  <c:v>Zadowolenie z sytuacji w kraju</c:v>
                </c:pt>
                <c:pt idx="9">
                  <c:v>Demokracja</c:v>
                </c:pt>
                <c:pt idx="10">
                  <c:v>Dobro wspólne</c:v>
                </c:pt>
                <c:pt idx="11">
                  <c:v>Internauci</c:v>
                </c:pt>
                <c:pt idx="12">
                  <c:v>Przedsiębiorczość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-7.0000000000000007E-2</c:v>
                </c:pt>
                <c:pt idx="1">
                  <c:v>-0.02</c:v>
                </c:pt>
                <c:pt idx="2">
                  <c:v>-0.04</c:v>
                </c:pt>
                <c:pt idx="3">
                  <c:v>0.45</c:v>
                </c:pt>
                <c:pt idx="4">
                  <c:v>0.36</c:v>
                </c:pt>
                <c:pt idx="5">
                  <c:v>0.56000000000000005</c:v>
                </c:pt>
                <c:pt idx="6">
                  <c:v>0.18</c:v>
                </c:pt>
                <c:pt idx="7">
                  <c:v>-0.12</c:v>
                </c:pt>
                <c:pt idx="8">
                  <c:v>-0.18</c:v>
                </c:pt>
                <c:pt idx="9">
                  <c:v>-0.01</c:v>
                </c:pt>
                <c:pt idx="10">
                  <c:v>0.1</c:v>
                </c:pt>
                <c:pt idx="11">
                  <c:v>-0.17</c:v>
                </c:pt>
                <c:pt idx="12">
                  <c:v>-0.16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</c:v>
                </c:pt>
              </c:strCache>
            </c:strRef>
          </c:tx>
          <c:spPr>
            <a:ln w="3808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Arkusz1!$A$2:$A$14</c:f>
              <c:strCache>
                <c:ptCount val="13"/>
                <c:pt idx="0">
                  <c:v>Dochód</c:v>
                </c:pt>
                <c:pt idx="1">
                  <c:v>Wykształcenie</c:v>
                </c:pt>
                <c:pt idx="2">
                  <c:v>Klasa miejscowości</c:v>
                </c:pt>
                <c:pt idx="3">
                  <c:v>Wiek</c:v>
                </c:pt>
                <c:pt idx="4">
                  <c:v>Uprzedzenia</c:v>
                </c:pt>
                <c:pt idx="5">
                  <c:v>Religijność</c:v>
                </c:pt>
                <c:pt idx="6">
                  <c:v>Fatalizm</c:v>
                </c:pt>
                <c:pt idx="7">
                  <c:v>Autodeterminizm</c:v>
                </c:pt>
                <c:pt idx="8">
                  <c:v>Zadowolenie z sytuacji w kraju</c:v>
                </c:pt>
                <c:pt idx="9">
                  <c:v>Demokracja</c:v>
                </c:pt>
                <c:pt idx="10">
                  <c:v>Dobro wspólne</c:v>
                </c:pt>
                <c:pt idx="11">
                  <c:v>Internauci</c:v>
                </c:pt>
                <c:pt idx="12">
                  <c:v>Przedsiębiorczość</c:v>
                </c:pt>
              </c:strCache>
            </c:strRef>
          </c:cat>
          <c:val>
            <c:numRef>
              <c:f>Arkusz1!$C$2:$C$14</c:f>
              <c:numCache>
                <c:formatCode>General</c:formatCode>
                <c:ptCount val="13"/>
                <c:pt idx="0">
                  <c:v>0.47</c:v>
                </c:pt>
                <c:pt idx="1">
                  <c:v>0.5</c:v>
                </c:pt>
                <c:pt idx="2">
                  <c:v>0.49</c:v>
                </c:pt>
                <c:pt idx="3">
                  <c:v>0.27</c:v>
                </c:pt>
                <c:pt idx="4">
                  <c:v>-0.48</c:v>
                </c:pt>
                <c:pt idx="5">
                  <c:v>-0.21</c:v>
                </c:pt>
                <c:pt idx="6">
                  <c:v>-0.13</c:v>
                </c:pt>
                <c:pt idx="7">
                  <c:v>0.16</c:v>
                </c:pt>
                <c:pt idx="8">
                  <c:v>0.47</c:v>
                </c:pt>
                <c:pt idx="9">
                  <c:v>0.47</c:v>
                </c:pt>
                <c:pt idx="10">
                  <c:v>0.27</c:v>
                </c:pt>
                <c:pt idx="11">
                  <c:v>0.27</c:v>
                </c:pt>
                <c:pt idx="1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PSL</c:v>
                </c:pt>
              </c:strCache>
            </c:strRef>
          </c:tx>
          <c:spPr>
            <a:ln w="3808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Arkusz1!$A$2:$A$14</c:f>
              <c:strCache>
                <c:ptCount val="13"/>
                <c:pt idx="0">
                  <c:v>Dochód</c:v>
                </c:pt>
                <c:pt idx="1">
                  <c:v>Wykształcenie</c:v>
                </c:pt>
                <c:pt idx="2">
                  <c:v>Klasa miejscowości</c:v>
                </c:pt>
                <c:pt idx="3">
                  <c:v>Wiek</c:v>
                </c:pt>
                <c:pt idx="4">
                  <c:v>Uprzedzenia</c:v>
                </c:pt>
                <c:pt idx="5">
                  <c:v>Religijność</c:v>
                </c:pt>
                <c:pt idx="6">
                  <c:v>Fatalizm</c:v>
                </c:pt>
                <c:pt idx="7">
                  <c:v>Autodeterminizm</c:v>
                </c:pt>
                <c:pt idx="8">
                  <c:v>Zadowolenie z sytuacji w kraju</c:v>
                </c:pt>
                <c:pt idx="9">
                  <c:v>Demokracja</c:v>
                </c:pt>
                <c:pt idx="10">
                  <c:v>Dobro wspólne</c:v>
                </c:pt>
                <c:pt idx="11">
                  <c:v>Internauci</c:v>
                </c:pt>
                <c:pt idx="12">
                  <c:v>Przedsiębiorczość</c:v>
                </c:pt>
              </c:strCache>
            </c:strRef>
          </c:cat>
          <c:val>
            <c:numRef>
              <c:f>Arkusz1!$D$2:$D$14</c:f>
              <c:numCache>
                <c:formatCode>General</c:formatCode>
                <c:ptCount val="13"/>
                <c:pt idx="0">
                  <c:v>-0.13</c:v>
                </c:pt>
                <c:pt idx="1">
                  <c:v>-0.06</c:v>
                </c:pt>
                <c:pt idx="2">
                  <c:v>-0.55000000000000004</c:v>
                </c:pt>
                <c:pt idx="3">
                  <c:v>0.41</c:v>
                </c:pt>
                <c:pt idx="4">
                  <c:v>0.16</c:v>
                </c:pt>
                <c:pt idx="5">
                  <c:v>0.05</c:v>
                </c:pt>
                <c:pt idx="6">
                  <c:v>0.05</c:v>
                </c:pt>
                <c:pt idx="7">
                  <c:v>-0.01</c:v>
                </c:pt>
                <c:pt idx="8">
                  <c:v>0.03</c:v>
                </c:pt>
                <c:pt idx="9">
                  <c:v>0.02</c:v>
                </c:pt>
                <c:pt idx="10">
                  <c:v>0.08</c:v>
                </c:pt>
                <c:pt idx="11">
                  <c:v>-0.25</c:v>
                </c:pt>
                <c:pt idx="12">
                  <c:v>-0.15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SLD</c:v>
                </c:pt>
              </c:strCache>
            </c:strRef>
          </c:tx>
          <c:spPr>
            <a:ln w="3808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Arkusz1!$A$2:$A$14</c:f>
              <c:strCache>
                <c:ptCount val="13"/>
                <c:pt idx="0">
                  <c:v>Dochód</c:v>
                </c:pt>
                <c:pt idx="1">
                  <c:v>Wykształcenie</c:v>
                </c:pt>
                <c:pt idx="2">
                  <c:v>Klasa miejscowości</c:v>
                </c:pt>
                <c:pt idx="3">
                  <c:v>Wiek</c:v>
                </c:pt>
                <c:pt idx="4">
                  <c:v>Uprzedzenia</c:v>
                </c:pt>
                <c:pt idx="5">
                  <c:v>Religijność</c:v>
                </c:pt>
                <c:pt idx="6">
                  <c:v>Fatalizm</c:v>
                </c:pt>
                <c:pt idx="7">
                  <c:v>Autodeterminizm</c:v>
                </c:pt>
                <c:pt idx="8">
                  <c:v>Zadowolenie z sytuacji w kraju</c:v>
                </c:pt>
                <c:pt idx="9">
                  <c:v>Demokracja</c:v>
                </c:pt>
                <c:pt idx="10">
                  <c:v>Dobro wspólne</c:v>
                </c:pt>
                <c:pt idx="11">
                  <c:v>Internauci</c:v>
                </c:pt>
                <c:pt idx="12">
                  <c:v>Przedsiębiorczość</c:v>
                </c:pt>
              </c:strCache>
            </c:strRef>
          </c:cat>
          <c:val>
            <c:numRef>
              <c:f>Arkusz1!$E$2:$E$14</c:f>
              <c:numCache>
                <c:formatCode>General</c:formatCode>
                <c:ptCount val="13"/>
                <c:pt idx="0">
                  <c:v>0.32</c:v>
                </c:pt>
                <c:pt idx="1">
                  <c:v>0.36</c:v>
                </c:pt>
                <c:pt idx="2">
                  <c:v>0.31</c:v>
                </c:pt>
                <c:pt idx="3">
                  <c:v>0.47</c:v>
                </c:pt>
                <c:pt idx="4">
                  <c:v>-0.23</c:v>
                </c:pt>
                <c:pt idx="5">
                  <c:v>-0.39</c:v>
                </c:pt>
                <c:pt idx="6">
                  <c:v>-0.13</c:v>
                </c:pt>
                <c:pt idx="7">
                  <c:v>0.05</c:v>
                </c:pt>
                <c:pt idx="8">
                  <c:v>0.01</c:v>
                </c:pt>
                <c:pt idx="9">
                  <c:v>0.06</c:v>
                </c:pt>
                <c:pt idx="10">
                  <c:v>0.37</c:v>
                </c:pt>
                <c:pt idx="11">
                  <c:v>0.06</c:v>
                </c:pt>
                <c:pt idx="12">
                  <c:v>-0.06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038120"/>
        <c:axId val="234038512"/>
      </c:radarChart>
      <c:catAx>
        <c:axId val="2340381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4038512"/>
        <c:crosses val="autoZero"/>
        <c:auto val="0"/>
        <c:lblAlgn val="ctr"/>
        <c:lblOffset val="100"/>
        <c:noMultiLvlLbl val="0"/>
      </c:catAx>
      <c:valAx>
        <c:axId val="234038512"/>
        <c:scaling>
          <c:orientation val="minMax"/>
          <c:max val="0.70000000000000007"/>
          <c:min val="-0.8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234038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427872341697618"/>
          <c:y val="0.86302504559811377"/>
          <c:w val="0.29973891539468728"/>
          <c:h val="0.1226611504070466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44772576069579"/>
          <c:y val="3.7703513281919454E-2"/>
          <c:w val="0.54882862504186358"/>
          <c:h val="0.84506632064362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9BD5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Błąd pilotów lub kontrolerów lotu </c:v>
                </c:pt>
                <c:pt idx="1">
                  <c:v>Zamach, spisek przeciwko polskiemu Prezydentowi</c:v>
                </c:pt>
                <c:pt idx="2">
                  <c:v>Naciski na pilotów, aby lądowali bez względu na trudne warunki</c:v>
                </c:pt>
                <c:pt idx="3">
                  <c:v>Ogólny bałagan w instytucjach odpowiedzialnych za lot</c:v>
                </c:pt>
                <c:pt idx="4">
                  <c:v>Inna przyczyna</c:v>
                </c:pt>
                <c:pt idx="5">
                  <c:v>Trudno powiedzieć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20</c:v>
                </c:pt>
                <c:pt idx="1">
                  <c:v>15.3</c:v>
                </c:pt>
                <c:pt idx="2">
                  <c:v>23.4</c:v>
                </c:pt>
                <c:pt idx="3">
                  <c:v>23.5</c:v>
                </c:pt>
                <c:pt idx="4">
                  <c:v>3.8</c:v>
                </c:pt>
                <c:pt idx="5">
                  <c:v>34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Błąd pilotów lub kontrolerów lotu </c:v>
                </c:pt>
                <c:pt idx="1">
                  <c:v>Zamach, spisek przeciwko polskiemu Prezydentowi</c:v>
                </c:pt>
                <c:pt idx="2">
                  <c:v>Naciski na pilotów, aby lądowali bez względu na trudne warunki</c:v>
                </c:pt>
                <c:pt idx="3">
                  <c:v>Ogólny bałagan w instytucjach odpowiedzialnych za lot</c:v>
                </c:pt>
                <c:pt idx="4">
                  <c:v>Inna przyczyna</c:v>
                </c:pt>
                <c:pt idx="5">
                  <c:v>Trudno powiedzieć 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21.1</c:v>
                </c:pt>
                <c:pt idx="1">
                  <c:v>16.7</c:v>
                </c:pt>
                <c:pt idx="2">
                  <c:v>24.5</c:v>
                </c:pt>
                <c:pt idx="3">
                  <c:v>26.2</c:v>
                </c:pt>
                <c:pt idx="4">
                  <c:v>4.9000000000000004</c:v>
                </c:pt>
                <c:pt idx="5">
                  <c:v>30.5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Błąd pilotów lub kontrolerów lotu </c:v>
                </c:pt>
                <c:pt idx="1">
                  <c:v>Zamach, spisek przeciwko polskiemu Prezydentowi</c:v>
                </c:pt>
                <c:pt idx="2">
                  <c:v>Naciski na pilotów, aby lądowali bez względu na trudne warunki</c:v>
                </c:pt>
                <c:pt idx="3">
                  <c:v>Ogólny bałagan w instytucjach odpowiedzialnych za lot</c:v>
                </c:pt>
                <c:pt idx="4">
                  <c:v>Inna przyczyna</c:v>
                </c:pt>
                <c:pt idx="5">
                  <c:v>Trudno powiedzieć 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21.8</c:v>
                </c:pt>
                <c:pt idx="1">
                  <c:v>12.1</c:v>
                </c:pt>
                <c:pt idx="2">
                  <c:v>36</c:v>
                </c:pt>
                <c:pt idx="3">
                  <c:v>30.7</c:v>
                </c:pt>
                <c:pt idx="4">
                  <c:v>6.2</c:v>
                </c:pt>
                <c:pt idx="5">
                  <c:v>26.5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4039296"/>
        <c:axId val="234039688"/>
      </c:barChart>
      <c:catAx>
        <c:axId val="234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4039688"/>
        <c:crosses val="autoZero"/>
        <c:auto val="0"/>
        <c:lblAlgn val="ctr"/>
        <c:lblOffset val="100"/>
        <c:noMultiLvlLbl val="0"/>
      </c:catAx>
      <c:valAx>
        <c:axId val="234039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 dirty="0" smtClean="0"/>
                  <a:t>Procent odpowiedzi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4039296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51612875671303"/>
          <c:y val="0.11157976097800874"/>
          <c:w val="4.8158340961479362E-2"/>
          <c:h val="0.15466204545868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829320248012465E-2"/>
          <c:y val="4.4817927170872934E-2"/>
          <c:w val="0.87696422458062306"/>
          <c:h val="0.7310924369748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z wielką trudnością</c:v>
                </c:pt>
                <c:pt idx="1">
                  <c:v>z trudnością</c:v>
                </c:pt>
                <c:pt idx="2">
                  <c:v>z pewną trudnością</c:v>
                </c:pt>
                <c:pt idx="3">
                  <c:v>raczej łatwo</c:v>
                </c:pt>
                <c:pt idx="4">
                  <c:v>łatwo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31</c:v>
                </c:pt>
                <c:pt idx="1">
                  <c:v>25</c:v>
                </c:pt>
                <c:pt idx="2">
                  <c:v>29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z wielką trudnością</c:v>
                </c:pt>
                <c:pt idx="1">
                  <c:v>z trudnością</c:v>
                </c:pt>
                <c:pt idx="2">
                  <c:v>z pewną trudnością</c:v>
                </c:pt>
                <c:pt idx="3">
                  <c:v>raczej łatwo</c:v>
                </c:pt>
                <c:pt idx="4">
                  <c:v>łatwo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26</c:v>
                </c:pt>
                <c:pt idx="1">
                  <c:v>25</c:v>
                </c:pt>
                <c:pt idx="2">
                  <c:v>33</c:v>
                </c:pt>
                <c:pt idx="3">
                  <c:v>13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z wielką trudnością</c:v>
                </c:pt>
                <c:pt idx="1">
                  <c:v>z trudnością</c:v>
                </c:pt>
                <c:pt idx="2">
                  <c:v>z pewną trudnością</c:v>
                </c:pt>
                <c:pt idx="3">
                  <c:v>raczej łatwo</c:v>
                </c:pt>
                <c:pt idx="4">
                  <c:v>łatwo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26</c:v>
                </c:pt>
                <c:pt idx="1">
                  <c:v>25</c:v>
                </c:pt>
                <c:pt idx="2">
                  <c:v>33</c:v>
                </c:pt>
                <c:pt idx="3">
                  <c:v>13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z wielką trudnością</c:v>
                </c:pt>
                <c:pt idx="1">
                  <c:v>z trudnością</c:v>
                </c:pt>
                <c:pt idx="2">
                  <c:v>z pewną trudnością</c:v>
                </c:pt>
                <c:pt idx="3">
                  <c:v>raczej łatwo</c:v>
                </c:pt>
                <c:pt idx="4">
                  <c:v>łatwo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22</c:v>
                </c:pt>
                <c:pt idx="1">
                  <c:v>21</c:v>
                </c:pt>
                <c:pt idx="2">
                  <c:v>32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z wielką trudnością</c:v>
                </c:pt>
                <c:pt idx="1">
                  <c:v>z trudnością</c:v>
                </c:pt>
                <c:pt idx="2">
                  <c:v>z pewną trudnością</c:v>
                </c:pt>
                <c:pt idx="3">
                  <c:v>raczej łatwo</c:v>
                </c:pt>
                <c:pt idx="4">
                  <c:v>łatwo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19</c:v>
                </c:pt>
                <c:pt idx="1">
                  <c:v>20</c:v>
                </c:pt>
                <c:pt idx="2">
                  <c:v>33</c:v>
                </c:pt>
                <c:pt idx="3">
                  <c:v>22</c:v>
                </c:pt>
                <c:pt idx="4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z wielką trudnością</c:v>
                </c:pt>
                <c:pt idx="1">
                  <c:v>z trudnością</c:v>
                </c:pt>
                <c:pt idx="2">
                  <c:v>z pewną trudnością</c:v>
                </c:pt>
                <c:pt idx="3">
                  <c:v>raczej łatwo</c:v>
                </c:pt>
                <c:pt idx="4">
                  <c:v>łatwo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34</c:v>
                </c:pt>
                <c:pt idx="3">
                  <c:v>23</c:v>
                </c:pt>
                <c:pt idx="4">
                  <c:v>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z wielką trudnością</c:v>
                </c:pt>
                <c:pt idx="1">
                  <c:v>z trudnością</c:v>
                </c:pt>
                <c:pt idx="2">
                  <c:v>z pewną trudnością</c:v>
                </c:pt>
                <c:pt idx="3">
                  <c:v>raczej łatwo</c:v>
                </c:pt>
                <c:pt idx="4">
                  <c:v>łatwo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17</c:v>
                </c:pt>
                <c:pt idx="1">
                  <c:v>19</c:v>
                </c:pt>
                <c:pt idx="2">
                  <c:v>35</c:v>
                </c:pt>
                <c:pt idx="3">
                  <c:v>23</c:v>
                </c:pt>
                <c:pt idx="4">
                  <c:v>6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z wielką trudnością</c:v>
                </c:pt>
                <c:pt idx="1">
                  <c:v>z trudnością</c:v>
                </c:pt>
                <c:pt idx="2">
                  <c:v>z pewną trudnością</c:v>
                </c:pt>
                <c:pt idx="3">
                  <c:v>raczej łatwo</c:v>
                </c:pt>
                <c:pt idx="4">
                  <c:v>łatwo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36</c:v>
                </c:pt>
                <c:pt idx="3">
                  <c:v>27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3806720"/>
        <c:axId val="223807112"/>
      </c:barChart>
      <c:catAx>
        <c:axId val="223806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2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Jak sobie radzą</a:t>
                </a:r>
                <a:r>
                  <a:rPr lang="pl-PL" sz="1200" b="1" i="0" u="none" strike="noStrike" kern="1200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endParaRPr lang="pl-PL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0.44605802841332359"/>
              <c:y val="0.91587087515778165"/>
            </c:manualLayout>
          </c:layout>
          <c:overlay val="0"/>
          <c:spPr>
            <a:noFill/>
            <a:ln w="19003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223807112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223807112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l-PL" sz="1200" baseline="0"/>
                  <a:t>Proc.</a:t>
                </a:r>
                <a:r>
                  <a:rPr lang="pl-PL" sz="1200" b="0" i="0" u="none" strike="noStrike" kern="1200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pl-PL" sz="1200" baseline="0"/>
                  <a:t>gospodarstw domowych</a:t>
                </a:r>
              </a:p>
            </c:rich>
          </c:tx>
          <c:layout>
            <c:manualLayout>
              <c:xMode val="edge"/>
              <c:yMode val="edge"/>
              <c:x val="3.9945794819125864E-2"/>
              <c:y val="0.10308369517605849"/>
            </c:manualLayout>
          </c:layout>
          <c:overlay val="0"/>
          <c:spPr>
            <a:noFill/>
            <a:ln w="19003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/>
            </a:pPr>
            <a:endParaRPr lang="pl-PL"/>
          </a:p>
        </c:txPr>
        <c:crossAx val="223806720"/>
        <c:crosses val="autoZero"/>
        <c:crossBetween val="between"/>
        <c:majorUnit val="1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288842038236347"/>
          <c:y val="7.8369752597493361E-2"/>
          <c:w val="8.2397983834110289E-2"/>
          <c:h val="0.4922203239555281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2015 r.</c:v>
                </c:pt>
                <c:pt idx="1">
                  <c:v>2013 r.</c:v>
                </c:pt>
                <c:pt idx="2">
                  <c:v>2011 r.</c:v>
                </c:pt>
                <c:pt idx="3">
                  <c:v>2009 r.</c:v>
                </c:pt>
                <c:pt idx="4">
                  <c:v>2007 r. </c:v>
                </c:pt>
                <c:pt idx="5">
                  <c:v>2005 r.</c:v>
                </c:pt>
                <c:pt idx="6">
                  <c:v>2003 r. </c:v>
                </c:pt>
                <c:pt idx="7">
                  <c:v>2000 r.</c:v>
                </c:pt>
                <c:pt idx="8">
                  <c:v>1995 r.</c:v>
                </c:pt>
                <c:pt idx="9">
                  <c:v>1993 r.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19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32</c:v>
                </c:pt>
                <c:pt idx="5">
                  <c:v>37</c:v>
                </c:pt>
                <c:pt idx="6">
                  <c:v>41</c:v>
                </c:pt>
                <c:pt idx="7">
                  <c:v>46</c:v>
                </c:pt>
                <c:pt idx="8">
                  <c:v>64</c:v>
                </c:pt>
                <c:pt idx="9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807896"/>
        <c:axId val="224413792"/>
      </c:barChart>
      <c:catAx>
        <c:axId val="223807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224413792"/>
        <c:crosses val="autoZero"/>
        <c:auto val="1"/>
        <c:lblAlgn val="ctr"/>
        <c:lblOffset val="100"/>
        <c:noMultiLvlLbl val="0"/>
      </c:catAx>
      <c:valAx>
        <c:axId val="2244137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2238078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102347280789794"/>
          <c:y val="1.5969716025080197E-2"/>
          <c:w val="0.65743610280964226"/>
          <c:h val="0.86281217841680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Sheet1!$A$2:$C$2</c:f>
              <c:strCache>
                <c:ptCount val="3"/>
                <c:pt idx="0">
                  <c:v>2000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Sheet1!$D$1:$N$1</c:f>
              <c:strCache>
                <c:ptCount val="11"/>
                <c:pt idx="0">
                  <c:v>warzywa i przetwory warzywne</c:v>
                </c:pt>
                <c:pt idx="1">
                  <c:v>owoce i przetwory owocowe</c:v>
                </c:pt>
                <c:pt idx="2">
                  <c:v>mięso i drób</c:v>
                </c:pt>
                <c:pt idx="3">
                  <c:v>przetwory mięsne i drobiowe</c:v>
                </c:pt>
                <c:pt idx="4">
                  <c:v>ryby i przetwory rybne</c:v>
                </c:pt>
                <c:pt idx="5">
                  <c:v>masło i inne tłuszcze</c:v>
                </c:pt>
                <c:pt idx="6">
                  <c:v>mleko</c:v>
                </c:pt>
                <c:pt idx="7">
                  <c:v>przetwory mleczne</c:v>
                </c:pt>
                <c:pt idx="8">
                  <c:v>cukier</c:v>
                </c:pt>
                <c:pt idx="9">
                  <c:v>wyroby cukiernicze</c:v>
                </c:pt>
                <c:pt idx="10">
                  <c:v>używki</c:v>
                </c:pt>
              </c:strCache>
            </c:strRef>
          </c:cat>
          <c:val>
            <c:numRef>
              <c:f>Sheet1!$D$2:$N$2</c:f>
              <c:numCache>
                <c:formatCode>General</c:formatCode>
                <c:ptCount val="11"/>
                <c:pt idx="0">
                  <c:v>13</c:v>
                </c:pt>
                <c:pt idx="1">
                  <c:v>32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16</c:v>
                </c:pt>
                <c:pt idx="6">
                  <c:v>5</c:v>
                </c:pt>
                <c:pt idx="7">
                  <c:v>19</c:v>
                </c:pt>
                <c:pt idx="8">
                  <c:v>6</c:v>
                </c:pt>
                <c:pt idx="9">
                  <c:v>46</c:v>
                </c:pt>
                <c:pt idx="10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Sheet1!$A$3:$C$3</c:f>
              <c:strCache>
                <c:ptCount val="3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Sheet1!$D$1:$N$1</c:f>
              <c:strCache>
                <c:ptCount val="11"/>
                <c:pt idx="0">
                  <c:v>warzywa i przetwory warzywne</c:v>
                </c:pt>
                <c:pt idx="1">
                  <c:v>owoce i przetwory owocowe</c:v>
                </c:pt>
                <c:pt idx="2">
                  <c:v>mięso i drób</c:v>
                </c:pt>
                <c:pt idx="3">
                  <c:v>przetwory mięsne i drobiowe</c:v>
                </c:pt>
                <c:pt idx="4">
                  <c:v>ryby i przetwory rybne</c:v>
                </c:pt>
                <c:pt idx="5">
                  <c:v>masło i inne tłuszcze</c:v>
                </c:pt>
                <c:pt idx="6">
                  <c:v>mleko</c:v>
                </c:pt>
                <c:pt idx="7">
                  <c:v>przetwory mleczne</c:v>
                </c:pt>
                <c:pt idx="8">
                  <c:v>cukier</c:v>
                </c:pt>
                <c:pt idx="9">
                  <c:v>wyroby cukiernicze</c:v>
                </c:pt>
                <c:pt idx="10">
                  <c:v>używki</c:v>
                </c:pt>
              </c:strCache>
            </c:strRef>
          </c:cat>
          <c:val>
            <c:numRef>
              <c:f>Sheet1!$D$3:$N$3</c:f>
              <c:numCache>
                <c:formatCode>General</c:formatCode>
                <c:ptCount val="11"/>
                <c:pt idx="0">
                  <c:v>13</c:v>
                </c:pt>
                <c:pt idx="1">
                  <c:v>20</c:v>
                </c:pt>
                <c:pt idx="2">
                  <c:v>23</c:v>
                </c:pt>
                <c:pt idx="3">
                  <c:v>23</c:v>
                </c:pt>
                <c:pt idx="4">
                  <c:v>35</c:v>
                </c:pt>
                <c:pt idx="5">
                  <c:v>9</c:v>
                </c:pt>
                <c:pt idx="6">
                  <c:v>7</c:v>
                </c:pt>
                <c:pt idx="7">
                  <c:v>15</c:v>
                </c:pt>
                <c:pt idx="8">
                  <c:v>6</c:v>
                </c:pt>
                <c:pt idx="9">
                  <c:v>31</c:v>
                </c:pt>
                <c:pt idx="10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Sheet1!$A$4:$C$4</c:f>
              <c:strCache>
                <c:ptCount val="3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Sheet1!$D$1:$N$1</c:f>
              <c:strCache>
                <c:ptCount val="11"/>
                <c:pt idx="0">
                  <c:v>warzywa i przetwory warzywne</c:v>
                </c:pt>
                <c:pt idx="1">
                  <c:v>owoce i przetwory owocowe</c:v>
                </c:pt>
                <c:pt idx="2">
                  <c:v>mięso i drób</c:v>
                </c:pt>
                <c:pt idx="3">
                  <c:v>przetwory mięsne i drobiowe</c:v>
                </c:pt>
                <c:pt idx="4">
                  <c:v>ryby i przetwory rybne</c:v>
                </c:pt>
                <c:pt idx="5">
                  <c:v>masło i inne tłuszcze</c:v>
                </c:pt>
                <c:pt idx="6">
                  <c:v>mleko</c:v>
                </c:pt>
                <c:pt idx="7">
                  <c:v>przetwory mleczne</c:v>
                </c:pt>
                <c:pt idx="8">
                  <c:v>cukier</c:v>
                </c:pt>
                <c:pt idx="9">
                  <c:v>wyroby cukiernicze</c:v>
                </c:pt>
                <c:pt idx="10">
                  <c:v>używki</c:v>
                </c:pt>
              </c:strCache>
            </c:strRef>
          </c:cat>
          <c:val>
            <c:numRef>
              <c:f>Sheet1!$D$4:$N$4</c:f>
              <c:numCache>
                <c:formatCode>General</c:formatCode>
                <c:ptCount val="11"/>
                <c:pt idx="0">
                  <c:v>9</c:v>
                </c:pt>
                <c:pt idx="1">
                  <c:v>13</c:v>
                </c:pt>
                <c:pt idx="2">
                  <c:v>15</c:v>
                </c:pt>
                <c:pt idx="3">
                  <c:v>14</c:v>
                </c:pt>
                <c:pt idx="4">
                  <c:v>21</c:v>
                </c:pt>
                <c:pt idx="5">
                  <c:v>7</c:v>
                </c:pt>
                <c:pt idx="6">
                  <c:v>5</c:v>
                </c:pt>
                <c:pt idx="7">
                  <c:v>9</c:v>
                </c:pt>
                <c:pt idx="8">
                  <c:v>5</c:v>
                </c:pt>
                <c:pt idx="9">
                  <c:v>19</c:v>
                </c:pt>
                <c:pt idx="10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Sheet1!$A$5:$C$5</c:f>
              <c:strCache>
                <c:ptCount val="3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Sheet1!$D$1:$N$1</c:f>
              <c:strCache>
                <c:ptCount val="11"/>
                <c:pt idx="0">
                  <c:v>warzywa i przetwory warzywne</c:v>
                </c:pt>
                <c:pt idx="1">
                  <c:v>owoce i przetwory owocowe</c:v>
                </c:pt>
                <c:pt idx="2">
                  <c:v>mięso i drób</c:v>
                </c:pt>
                <c:pt idx="3">
                  <c:v>przetwory mięsne i drobiowe</c:v>
                </c:pt>
                <c:pt idx="4">
                  <c:v>ryby i przetwory rybne</c:v>
                </c:pt>
                <c:pt idx="5">
                  <c:v>masło i inne tłuszcze</c:v>
                </c:pt>
                <c:pt idx="6">
                  <c:v>mleko</c:v>
                </c:pt>
                <c:pt idx="7">
                  <c:v>przetwory mleczne</c:v>
                </c:pt>
                <c:pt idx="8">
                  <c:v>cukier</c:v>
                </c:pt>
                <c:pt idx="9">
                  <c:v>wyroby cukiernicze</c:v>
                </c:pt>
                <c:pt idx="10">
                  <c:v>używki</c:v>
                </c:pt>
              </c:strCache>
            </c:strRef>
          </c:cat>
          <c:val>
            <c:numRef>
              <c:f>Sheet1!$D$5:$N$5</c:f>
              <c:numCache>
                <c:formatCode>General</c:formatCode>
                <c:ptCount val="11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  <c:pt idx="4">
                  <c:v>19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16</c:v>
                </c:pt>
                <c:pt idx="10">
                  <c:v>15</c:v>
                </c:pt>
              </c:numCache>
            </c:numRef>
          </c:val>
        </c:ser>
        <c:ser>
          <c:idx val="4"/>
          <c:order val="4"/>
          <c:tx>
            <c:strRef>
              <c:f>Sheet1!$A$6:$C$6</c:f>
              <c:strCache>
                <c:ptCount val="3"/>
                <c:pt idx="0">
                  <c:v>2013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Sheet1!$D$1:$N$1</c:f>
              <c:strCache>
                <c:ptCount val="11"/>
                <c:pt idx="0">
                  <c:v>warzywa i przetwory warzywne</c:v>
                </c:pt>
                <c:pt idx="1">
                  <c:v>owoce i przetwory owocowe</c:v>
                </c:pt>
                <c:pt idx="2">
                  <c:v>mięso i drób</c:v>
                </c:pt>
                <c:pt idx="3">
                  <c:v>przetwory mięsne i drobiowe</c:v>
                </c:pt>
                <c:pt idx="4">
                  <c:v>ryby i przetwory rybne</c:v>
                </c:pt>
                <c:pt idx="5">
                  <c:v>masło i inne tłuszcze</c:v>
                </c:pt>
                <c:pt idx="6">
                  <c:v>mleko</c:v>
                </c:pt>
                <c:pt idx="7">
                  <c:v>przetwory mleczne</c:v>
                </c:pt>
                <c:pt idx="8">
                  <c:v>cukier</c:v>
                </c:pt>
                <c:pt idx="9">
                  <c:v>wyroby cukiernicze</c:v>
                </c:pt>
                <c:pt idx="10">
                  <c:v>używki</c:v>
                </c:pt>
              </c:strCache>
            </c:strRef>
          </c:cat>
          <c:val>
            <c:numRef>
              <c:f>Sheet1!$D$6:$N$6</c:f>
              <c:numCache>
                <c:formatCode>General</c:formatCode>
                <c:ptCount val="11"/>
                <c:pt idx="0">
                  <c:v>7</c:v>
                </c:pt>
                <c:pt idx="1">
                  <c:v>10</c:v>
                </c:pt>
                <c:pt idx="2">
                  <c:v>12</c:v>
                </c:pt>
                <c:pt idx="3">
                  <c:v>11</c:v>
                </c:pt>
                <c:pt idx="4">
                  <c:v>19</c:v>
                </c:pt>
                <c:pt idx="5">
                  <c:v>5</c:v>
                </c:pt>
                <c:pt idx="6">
                  <c:v>4</c:v>
                </c:pt>
                <c:pt idx="7">
                  <c:v>7</c:v>
                </c:pt>
                <c:pt idx="8">
                  <c:v>5</c:v>
                </c:pt>
                <c:pt idx="9">
                  <c:v>15</c:v>
                </c:pt>
                <c:pt idx="10">
                  <c:v>15</c:v>
                </c:pt>
              </c:numCache>
            </c:numRef>
          </c:val>
        </c:ser>
        <c:ser>
          <c:idx val="5"/>
          <c:order val="5"/>
          <c:tx>
            <c:strRef>
              <c:f>Sheet1!$A$7:$C$7</c:f>
              <c:strCache>
                <c:ptCount val="3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Sheet1!$D$1:$N$1</c:f>
              <c:strCache>
                <c:ptCount val="11"/>
                <c:pt idx="0">
                  <c:v>warzywa i przetwory warzywne</c:v>
                </c:pt>
                <c:pt idx="1">
                  <c:v>owoce i przetwory owocowe</c:v>
                </c:pt>
                <c:pt idx="2">
                  <c:v>mięso i drób</c:v>
                </c:pt>
                <c:pt idx="3">
                  <c:v>przetwory mięsne i drobiowe</c:v>
                </c:pt>
                <c:pt idx="4">
                  <c:v>ryby i przetwory rybne</c:v>
                </c:pt>
                <c:pt idx="5">
                  <c:v>masło i inne tłuszcze</c:v>
                </c:pt>
                <c:pt idx="6">
                  <c:v>mleko</c:v>
                </c:pt>
                <c:pt idx="7">
                  <c:v>przetwory mleczne</c:v>
                </c:pt>
                <c:pt idx="8">
                  <c:v>cukier</c:v>
                </c:pt>
                <c:pt idx="9">
                  <c:v>wyroby cukiernicze</c:v>
                </c:pt>
                <c:pt idx="10">
                  <c:v>używki</c:v>
                </c:pt>
              </c:strCache>
            </c:strRef>
          </c:cat>
          <c:val>
            <c:numRef>
              <c:f>Sheet1!$D$7:$N$7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15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414576"/>
        <c:axId val="224414968"/>
      </c:barChart>
      <c:catAx>
        <c:axId val="224414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l-PL"/>
          </a:p>
        </c:txPr>
        <c:crossAx val="224414968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224414968"/>
        <c:scaling>
          <c:orientation val="minMax"/>
          <c:max val="6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pl-PL" sz="1200" b="0"/>
                  <a:t>Proc. gospodarstw domowych</a:t>
                </a:r>
              </a:p>
            </c:rich>
          </c:tx>
          <c:layout>
            <c:manualLayout>
              <c:xMode val="edge"/>
              <c:yMode val="edge"/>
              <c:x val="0.73613718525321559"/>
              <c:y val="0.963470805538130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l-PL"/>
          </a:p>
        </c:txPr>
        <c:crossAx val="22441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24383137782697"/>
          <c:y val="0.32289547790901135"/>
          <c:w val="8.3787494522712488E-2"/>
          <c:h val="0.2858958638075379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513437179048266"/>
          <c:y val="5.1183772274297872E-2"/>
          <c:w val="0.70879588421012585"/>
          <c:h val="0.83201540635822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mają oszczędności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</c:v>
                </c:pt>
                <c:pt idx="6">
                  <c:v>trudno powiedzieć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24</c:v>
                </c:pt>
                <c:pt idx="1">
                  <c:v>26</c:v>
                </c:pt>
                <c:pt idx="2">
                  <c:v>27</c:v>
                </c:pt>
                <c:pt idx="3">
                  <c:v>18</c:v>
                </c:pt>
                <c:pt idx="4">
                  <c:v>8</c:v>
                </c:pt>
                <c:pt idx="5">
                  <c:v>7</c:v>
                </c:pt>
                <c:pt idx="6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mają oszczędności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</c:v>
                </c:pt>
                <c:pt idx="6">
                  <c:v>trudno powiedzieć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28</c:v>
                </c:pt>
                <c:pt idx="1">
                  <c:v>24</c:v>
                </c:pt>
                <c:pt idx="2">
                  <c:v>30</c:v>
                </c:pt>
                <c:pt idx="3">
                  <c:v>20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mają oszczędności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</c:v>
                </c:pt>
                <c:pt idx="6">
                  <c:v>trudno powiedzieć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32</c:v>
                </c:pt>
                <c:pt idx="1">
                  <c:v>23</c:v>
                </c:pt>
                <c:pt idx="2">
                  <c:v>28</c:v>
                </c:pt>
                <c:pt idx="3">
                  <c:v>20</c:v>
                </c:pt>
                <c:pt idx="4">
                  <c:v>11</c:v>
                </c:pt>
                <c:pt idx="5">
                  <c:v>8</c:v>
                </c:pt>
                <c:pt idx="6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mają oszczędności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</c:v>
                </c:pt>
                <c:pt idx="6">
                  <c:v>trudno powiedzieć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37</c:v>
                </c:pt>
                <c:pt idx="1">
                  <c:v>22</c:v>
                </c:pt>
                <c:pt idx="2">
                  <c:v>32</c:v>
                </c:pt>
                <c:pt idx="3">
                  <c:v>21</c:v>
                </c:pt>
                <c:pt idx="4">
                  <c:v>12</c:v>
                </c:pt>
                <c:pt idx="5">
                  <c:v>8</c:v>
                </c:pt>
                <c:pt idx="6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mają oszczędności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</c:v>
                </c:pt>
                <c:pt idx="6">
                  <c:v>trudno powiedzieć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40</c:v>
                </c:pt>
                <c:pt idx="1">
                  <c:v>24</c:v>
                </c:pt>
                <c:pt idx="2">
                  <c:v>29</c:v>
                </c:pt>
                <c:pt idx="3">
                  <c:v>20</c:v>
                </c:pt>
                <c:pt idx="4">
                  <c:v>12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mają oszczędności</c:v>
                </c:pt>
                <c:pt idx="1">
                  <c:v>do miesięcznych dochodów</c:v>
                </c:pt>
                <c:pt idx="2">
                  <c:v> do 3 miesięcznych dochodów</c:v>
                </c:pt>
                <c:pt idx="3">
                  <c:v>3-6 miesięczne dochody</c:v>
                </c:pt>
                <c:pt idx="4">
                  <c:v>powyżej 6 miesięcznych dochodów</c:v>
                </c:pt>
                <c:pt idx="5">
                  <c:v>powyżej rocznych dochodów</c:v>
                </c:pt>
                <c:pt idx="6">
                  <c:v>trudno powiedzieć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45</c:v>
                </c:pt>
                <c:pt idx="1">
                  <c:v>28</c:v>
                </c:pt>
                <c:pt idx="2">
                  <c:v>26</c:v>
                </c:pt>
                <c:pt idx="3">
                  <c:v>17</c:v>
                </c:pt>
                <c:pt idx="4">
                  <c:v>11</c:v>
                </c:pt>
                <c:pt idx="5">
                  <c:v>6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415752"/>
        <c:axId val="224416144"/>
      </c:barChart>
      <c:catAx>
        <c:axId val="224415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pl-PL"/>
          </a:p>
        </c:txPr>
        <c:crossAx val="224416144"/>
        <c:crosses val="autoZero"/>
        <c:auto val="1"/>
        <c:lblAlgn val="ctr"/>
        <c:lblOffset val="80"/>
        <c:noMultiLvlLbl val="0"/>
      </c:catAx>
      <c:valAx>
        <c:axId val="224416144"/>
        <c:scaling>
          <c:orientation val="minMax"/>
          <c:max val="5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pl-PL" sz="900" b="0"/>
                  <a:t>Proc. gospodarstw domowych</a:t>
                </a:r>
              </a:p>
            </c:rich>
          </c:tx>
          <c:layout>
            <c:manualLayout>
              <c:xMode val="edge"/>
              <c:yMode val="edge"/>
              <c:x val="0.71026297388502102"/>
              <c:y val="0.955083843345038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l-PL"/>
          </a:p>
        </c:txPr>
        <c:crossAx val="224415752"/>
        <c:crosses val="autoZero"/>
        <c:crossBetween val="between"/>
        <c:majorUnit val="1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5557932477467735"/>
          <c:y val="0.22780705210830834"/>
          <c:w val="8.2261563331073678E-2"/>
          <c:h val="0.3625646794150731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0.09574</cdr:x>
      <cdr:y>0.35537</cdr:y>
    </cdr:from>
    <cdr:to>
      <cdr:x>0.20282</cdr:x>
      <cdr:y>0.38496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006782" y="1773935"/>
          <a:ext cx="1126010" cy="1477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0.10014</cdr:x>
      <cdr:y>0.82525</cdr:y>
    </cdr:from>
    <cdr:to>
      <cdr:x>0.20722</cdr:x>
      <cdr:y>0.87286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1053041" y="4119521"/>
          <a:ext cx="1126011" cy="2376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0.41994</cdr:x>
      <cdr:y>0.5971</cdr:y>
    </cdr:from>
    <cdr:to>
      <cdr:x>0.94997</cdr:x>
      <cdr:y>0.7104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415972" y="2830286"/>
          <a:ext cx="5573486" cy="537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/>
            <a:t>W sektorze prywatnym pracuje 2 proc. osób na umowach „śmieciowych</a:t>
          </a:r>
          <a:r>
            <a:rPr lang="pl-PL" sz="1100" dirty="0" smtClean="0"/>
            <a:t>”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0.02406</cdr:x>
      <cdr:y>0.04591</cdr:y>
    </cdr:from>
    <cdr:to>
      <cdr:x>0.17113</cdr:x>
      <cdr:y>0.13557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33795" y="185797"/>
          <a:ext cx="817839" cy="36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/>
            <a:t>2013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0.02406</cdr:x>
      <cdr:y>0.04591</cdr:y>
    </cdr:from>
    <cdr:to>
      <cdr:x>0.17113</cdr:x>
      <cdr:y>0.13736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28776" y="177254"/>
          <a:ext cx="787161" cy="353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000" dirty="0"/>
            <a:t>2015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1068B-456F-46A7-837D-62D1B7CFFD9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62DA-7848-45EE-B7EB-EE9BD0D38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0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935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8AB08C1A-34F4-44DD-91F4-0F64B446E320}" type="datetimeFigureOut">
              <a:rPr lang="pl-PL" smtClean="0"/>
              <a:t>2015-09-21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35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1043"/>
            <a:ext cx="2944283" cy="495935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21043"/>
            <a:ext cx="2944283" cy="495935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6ED87ED6-472E-4C6A-B1BC-B53E82A3A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05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1A9B6-3E3C-47D3-9C88-C7E2D2EA639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59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1CE4-8A02-4C81-A5E3-B982B2C3CD3B}" type="datetime1">
              <a:rPr lang="pl-PL" smtClean="0"/>
              <a:t>2015-09-21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77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524F-C9FB-4656-8C5B-18AD35C3B538}" type="datetime1">
              <a:rPr lang="pl-PL" smtClean="0"/>
              <a:t>2015-09-21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72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DF8E-7F71-487A-8531-0F533B151767}" type="datetime1">
              <a:rPr lang="pl-PL" smtClean="0"/>
              <a:t>2015-09-21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9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952F-D8AB-4AAE-B061-AD9BE32F86C3}" type="datetime1">
              <a:rPr lang="pl-PL" smtClean="0"/>
              <a:t>2015-09-21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5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6BF4-E34F-4761-86D3-5FB971DFD79B}" type="datetime1">
              <a:rPr lang="pl-PL" smtClean="0"/>
              <a:t>2015-09-21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63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02D6-C3EE-461B-BCF0-D26C388FEE41}" type="datetime1">
              <a:rPr lang="pl-PL" smtClean="0"/>
              <a:t>2015-09-21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32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585-778C-455F-AB8E-958FD25DF848}" type="datetime1">
              <a:rPr lang="pl-PL" smtClean="0"/>
              <a:t>2015-09-21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91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42F9-2097-4903-BE4D-07E97ADB5057}" type="datetime1">
              <a:rPr lang="pl-PL" smtClean="0"/>
              <a:t>2015-09-21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6A9-96B4-4C89-8863-D72BE4ECCAAE}" type="datetime1">
              <a:rPr lang="pl-PL" smtClean="0"/>
              <a:t>2015-09-21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76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7E6C-7D90-4679-BB31-A9C49F1639BA}" type="datetime1">
              <a:rPr lang="pl-PL" smtClean="0"/>
              <a:t>2015-09-21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4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CC69-5A8C-44FE-9259-995518F7CA58}" type="datetime1">
              <a:rPr lang="pl-PL" smtClean="0"/>
              <a:t>2015-09-21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2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EAF5-B16B-434F-B945-A97D0E5DF3DE}" type="datetime1">
              <a:rPr lang="pl-PL" smtClean="0"/>
              <a:t>2015-09-21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148F0-FCFB-42C5-AC5C-1E9F74C90C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01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1555"/>
          </a:xfrm>
        </p:spPr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DIAGNOZA SPOŁECZNA 2015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2964" y="4396501"/>
            <a:ext cx="1613941" cy="59164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7465" y="4377309"/>
            <a:ext cx="1962033" cy="6108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8406" y="4191697"/>
            <a:ext cx="1325810" cy="88303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593298" y="3886997"/>
            <a:ext cx="655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sponsorzy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477718" y="5336498"/>
            <a:ext cx="494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patroni medialni</a:t>
            </a:r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68989" y="6054185"/>
            <a:ext cx="7377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Tygodnik </a:t>
            </a:r>
            <a:endParaRPr kumimoji="0" lang="pl-P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6690" y="5967597"/>
            <a:ext cx="1570775" cy="332809"/>
          </a:xfrm>
          <a:prstGeom prst="rect">
            <a:avLst/>
          </a:prstGeom>
        </p:spPr>
      </p:pic>
      <p:pic>
        <p:nvPicPr>
          <p:cNvPr id="1029" name="Picture 5" descr="Tok F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17" y="5890411"/>
            <a:ext cx="1436175" cy="4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7" descr="Wyświetlanie logo DG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73921" y="5922445"/>
            <a:ext cx="2210940" cy="36881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716306" y="2806828"/>
            <a:ext cx="6097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Konferencja prasowa</a:t>
            </a:r>
          </a:p>
          <a:p>
            <a:pPr algn="ctr"/>
            <a:r>
              <a:rPr lang="pl-PL" dirty="0" smtClean="0"/>
              <a:t>PAP</a:t>
            </a:r>
          </a:p>
          <a:p>
            <a:pPr algn="ctr"/>
            <a:r>
              <a:rPr lang="pl-PL" dirty="0" smtClean="0"/>
              <a:t>16 września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Zasięg ubóstwa (proc. gospodarstw domowych poniżej minimum egzystencji)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10</a:t>
            </a:fld>
            <a:endParaRPr lang="pl-PL"/>
          </a:p>
        </p:txBody>
      </p:sp>
      <p:graphicFrame>
        <p:nvGraphicFramePr>
          <p:cNvPr id="5" name="Obiekt 343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48092"/>
              </p:ext>
            </p:extLst>
          </p:nvPr>
        </p:nvGraphicFramePr>
        <p:xfrm>
          <a:off x="679939" y="143876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838200" y="5892581"/>
            <a:ext cx="1118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Liczba dzieci w gospodarstwach ubogich -- 350 tys., liczba dzieci w gospodarstwach ubogich, w których brakuje pieniędzy na jedzenie -- 85 tys. (w 2013 r. 120 tys.)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Radzenie sobie gospodarstw domowych przy uzyskiwanych dochodach w latach 2000-2015 w całych próbach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11</a:t>
            </a:fld>
            <a:endParaRPr lang="pl-PL"/>
          </a:p>
        </p:txBody>
      </p:sp>
      <p:graphicFrame>
        <p:nvGraphicFramePr>
          <p:cNvPr id="5" name="Obiekt 297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142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6185" y="365125"/>
            <a:ext cx="11482753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Odsetek gospodarstw domowych deklarujących, że ich stałe dochody nie pozwalają na zaspokojenie bieżących potrzeb w latach 1993-2015 w całych próbach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12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534905"/>
              </p:ext>
            </p:extLst>
          </p:nvPr>
        </p:nvGraphicFramePr>
        <p:xfrm>
          <a:off x="696913" y="20193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1692" y="320675"/>
            <a:ext cx="11002108" cy="1325563"/>
          </a:xfrm>
        </p:spPr>
        <p:txBody>
          <a:bodyPr>
            <a:normAutofit/>
          </a:bodyPr>
          <a:lstStyle/>
          <a:p>
            <a:r>
              <a:rPr lang="pl-PL" sz="2600" b="1" dirty="0"/>
              <a:t>Procent gospodarstw domowych, których nie stać na zakup wystarczających ilości różnych artykułów żywnościowych w latach 2000-2015 r. w całych próbach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13</a:t>
            </a:fld>
            <a:endParaRPr lang="pl-PL"/>
          </a:p>
        </p:txBody>
      </p:sp>
      <p:graphicFrame>
        <p:nvGraphicFramePr>
          <p:cNvPr id="5" name="Obiekt 29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173436"/>
              </p:ext>
            </p:extLst>
          </p:nvPr>
        </p:nvGraphicFramePr>
        <p:xfrm>
          <a:off x="838200" y="1354015"/>
          <a:ext cx="10515600" cy="536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Procent gospodarstw posiadających oszczędności i odsetek gospodarstw z różną wysokością oszczędności wśród wszystkich posiadających oszczędności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14</a:t>
            </a:fld>
            <a:endParaRPr lang="pl-PL"/>
          </a:p>
        </p:txBody>
      </p:sp>
      <p:graphicFrame>
        <p:nvGraphicFramePr>
          <p:cNvPr id="5" name="Obiekt 295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70421"/>
              </p:ext>
            </p:extLst>
          </p:nvPr>
        </p:nvGraphicFramePr>
        <p:xfrm>
          <a:off x="838200" y="1825624"/>
          <a:ext cx="10515600" cy="473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Formy oszczędności gospodarstw domowych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15</a:t>
            </a:fld>
            <a:endParaRPr lang="pl-PL"/>
          </a:p>
        </p:txBody>
      </p:sp>
      <p:graphicFrame>
        <p:nvGraphicFramePr>
          <p:cNvPr id="5" name="Obiekt 3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929245"/>
              </p:ext>
            </p:extLst>
          </p:nvPr>
        </p:nvGraphicFramePr>
        <p:xfrm>
          <a:off x="838200" y="1459524"/>
          <a:ext cx="10515600" cy="511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Odsetek gospodarstw zadłużonych i odsetek gospodarstw o różnej wysokości zadłużenia wśród zadłużonych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16</a:t>
            </a:fld>
            <a:endParaRPr lang="pl-PL"/>
          </a:p>
        </p:txBody>
      </p:sp>
      <p:graphicFrame>
        <p:nvGraphicFramePr>
          <p:cNvPr id="5" name="Obiekt 3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34727"/>
              </p:ext>
            </p:extLst>
          </p:nvPr>
        </p:nvGraphicFramePr>
        <p:xfrm>
          <a:off x="838200" y="1690688"/>
          <a:ext cx="10515600" cy="481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Cele zaciągniętych przez gospodarstwa domowe kredytów i pożyczek wśród gospodarstw zadłużonych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17</a:t>
            </a:fld>
            <a:endParaRPr lang="pl-PL"/>
          </a:p>
        </p:txBody>
      </p:sp>
      <p:graphicFrame>
        <p:nvGraphicFramePr>
          <p:cNvPr id="5" name="Obiekt 3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6204"/>
              </p:ext>
            </p:extLst>
          </p:nvPr>
        </p:nvGraphicFramePr>
        <p:xfrm>
          <a:off x="838200" y="1371600"/>
          <a:ext cx="10515600" cy="534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Odsetek gospodarstw domowych zalegających ze spłatą kredytu mieszkaniowego w latach 2000-2015 w całych próbach w grupie gospodarstw posiadających taki kredyt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18</a:t>
            </a:fld>
            <a:endParaRPr lang="pl-PL"/>
          </a:p>
        </p:txBody>
      </p:sp>
      <p:graphicFrame>
        <p:nvGraphicFramePr>
          <p:cNvPr id="5" name="Obiekt 294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98120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Kiedy Polska powinna przystąpić do strefy </a:t>
            </a:r>
            <a:r>
              <a:rPr lang="pl-PL" sz="2600" b="1" dirty="0" smtClean="0"/>
              <a:t>euro (próba panelowa)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19</a:t>
            </a:fld>
            <a:endParaRPr lang="pl-PL"/>
          </a:p>
        </p:txBody>
      </p:sp>
      <p:graphicFrame>
        <p:nvGraphicFramePr>
          <p:cNvPr id="7" name="Obiekt 294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1959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4832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Merytoryczne opracowanie projektu </a:t>
            </a:r>
            <a:r>
              <a:rPr lang="pl-PL" dirty="0" smtClean="0"/>
              <a:t>badawczego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b="1" cap="small" dirty="0"/>
              <a:t>Rada Monitoringu Społecznego </a:t>
            </a:r>
            <a:r>
              <a:rPr lang="pl-PL" dirty="0"/>
              <a:t>w składzie</a:t>
            </a:r>
            <a:r>
              <a:rPr lang="pl-PL" cap="small" dirty="0"/>
              <a:t>: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dr Dominik Batorski, UW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dr hab. Janusz Czapiński, prof. UW i WSFiZ (przewodniczący)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prof. dr hab. Janusz Grzelak, UW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mgr Teresa Kamińska, Instytut PRO PUBLICO BONO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prof. dr hab. Irena E. Kotowska, SGH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mgr Wiesław Łagodziński, GUS (sekretarz)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prof. dr hab. Tomasz Panek, SGH (wiceprzewodniczący)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prof. dr hab. Antoni Sułek, UW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prof. dr hab. Tadeusz Szumlicz, SGH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Wyposażenie gospodarstw domowych w wybrane dobra trwałego użytku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20</a:t>
            </a:fld>
            <a:endParaRPr lang="pl-PL"/>
          </a:p>
        </p:txBody>
      </p:sp>
      <p:graphicFrame>
        <p:nvGraphicFramePr>
          <p:cNvPr id="5" name="Obiekt 295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282390"/>
              </p:ext>
            </p:extLst>
          </p:nvPr>
        </p:nvGraphicFramePr>
        <p:xfrm>
          <a:off x="838200" y="1354015"/>
          <a:ext cx="10515600" cy="536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Stopa zwrotu z inwestowania w wykształcenie na poziomie doktoratu, magisterium i licencjatu wśród osób aktywnych zawodowo w latach 2009-2015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21</a:t>
            </a:fld>
            <a:endParaRPr lang="pl-PL"/>
          </a:p>
        </p:txBody>
      </p:sp>
      <p:graphicFrame>
        <p:nvGraphicFramePr>
          <p:cNvPr id="5" name="Obiekt 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8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944" y="365125"/>
            <a:ext cx="10658856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Stopa zwrotu z inwestowania w wykształcenie na poziomie doktoratu, magisterium i licencjatu wśród mężczyzn i kobiet aktywnych zawodowo w 2015 r.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22</a:t>
            </a:fld>
            <a:endParaRPr lang="pl-PL"/>
          </a:p>
        </p:txBody>
      </p:sp>
      <p:graphicFrame>
        <p:nvGraphicFramePr>
          <p:cNvPr id="5" name="Obiekt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6776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608" y="365125"/>
            <a:ext cx="11448288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Stopa zwrotu z inwestowania w wykształcenie na poziomie doktoratu, magisterskim i licencjackim wśród kobiet i mężczyzn w zależności od sektora zatrudnienia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23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349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Stopa zwrotu z inwestowania w wykształcenie wyższe na różnych kierunkach studiów wśród osób aktywnych zawodowo w latach, 2009, 2013 i 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24</a:t>
            </a:fld>
            <a:endParaRPr lang="pl-PL"/>
          </a:p>
        </p:txBody>
      </p:sp>
      <p:graphicFrame>
        <p:nvGraphicFramePr>
          <p:cNvPr id="5" name="Obiekt 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0170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Stopa zwrotu z inwestowania w wykształcenie wyższe na różnych kierunkach studiów dla kobiet i mężczyzn aktywnych zawodowo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25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2123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5592" y="12063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accent1"/>
                </a:solidFill>
              </a:rPr>
              <a:t>KULTURA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Czy ktokolwiek z członków gospodarstwa domowego musiał z powodu braku pieniędzy zrezygnować w ostatnim roku z: (dane w całych próbach z lat 2009-2015 w procentach odpowiedzi) 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27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449738"/>
              </p:ext>
            </p:extLst>
          </p:nvPr>
        </p:nvGraphicFramePr>
        <p:xfrm>
          <a:off x="838200" y="1512277"/>
          <a:ext cx="10515600" cy="520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Ile książek Polacy przeczytali (wysłuchali) w ciągu roku?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28</a:t>
            </a:fld>
            <a:endParaRPr lang="pl-PL"/>
          </a:p>
        </p:txBody>
      </p:sp>
      <p:graphicFrame>
        <p:nvGraphicFramePr>
          <p:cNvPr id="5" name="Obiekt 294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238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365125"/>
            <a:ext cx="11869615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Odsetek gospodarstw domowych, które zakupiły w minionym roku określoną liczbę książek innych niż podręczniki i instrukcje w wersji papierowej lub elektronicznej </a:t>
            </a:r>
            <a:endParaRPr lang="en-US" sz="2600" b="1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945154"/>
              </p:ext>
            </p:extLst>
          </p:nvPr>
        </p:nvGraphicFramePr>
        <p:xfrm>
          <a:off x="562709" y="2901463"/>
          <a:ext cx="10322168" cy="2497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202"/>
                <a:gridCol w="1153202"/>
                <a:gridCol w="1433410"/>
                <a:gridCol w="1714629"/>
                <a:gridCol w="1714629"/>
                <a:gridCol w="1578065"/>
                <a:gridCol w="1575031"/>
              </a:tblGrid>
              <a:tr h="61713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Zakupiły książki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R="144145"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Zakupiły określoną liczbę książek wśród tych, które zakupiły książki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5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Powyżej 20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7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7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29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UWAGI METODOLOGICZNE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89185"/>
            <a:ext cx="10515600" cy="522676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Dane pochodzą z czterech badań panelowych: 1991-1992, 1993-1994, 1995-1997 i </a:t>
            </a:r>
            <a:r>
              <a:rPr lang="pl-PL" dirty="0" smtClean="0"/>
              <a:t>2000-2015; większość z lat 2011-2015</a:t>
            </a:r>
            <a:endParaRPr lang="pl-PL" dirty="0"/>
          </a:p>
          <a:p>
            <a:r>
              <a:rPr lang="pl-PL" dirty="0"/>
              <a:t>W badaniach stosowano dwa odrębne kwestionariusze: kwestionariusz gospodarstwa domowego (wywiad z osobą najlepiej zorientowaną w sytuacji gospodarstwa) i kwestionariusz indywidualny wypełniany samodzielnie przez wszystkich dostępnych członków gospodarstwa w wieku 16+ </a:t>
            </a:r>
            <a:r>
              <a:rPr lang="pl-PL" dirty="0" smtClean="0"/>
              <a:t>lat. W 2015 były dwa różne kwestionariusze indywidualne: Diagnozy i Międzynarodowego Programu Badań Społecznych.</a:t>
            </a:r>
            <a:endParaRPr lang="pl-PL" dirty="0"/>
          </a:p>
          <a:p>
            <a:r>
              <a:rPr lang="pl-PL" dirty="0"/>
              <a:t>Wielkości prób zróżnicowane: gospodarstw domowych od 3 tys. do </a:t>
            </a:r>
            <a:r>
              <a:rPr lang="pl-PL" dirty="0" smtClean="0"/>
              <a:t>ponad 11 tys. </a:t>
            </a:r>
            <a:r>
              <a:rPr lang="pl-PL" dirty="0"/>
              <a:t>(</a:t>
            </a:r>
            <a:r>
              <a:rPr lang="pl-PL" dirty="0" smtClean="0"/>
              <a:t>2009,2011,2013, 2015), </a:t>
            </a:r>
            <a:r>
              <a:rPr lang="pl-PL" dirty="0"/>
              <a:t>indywidualnych respondentów od 4 tys. do </a:t>
            </a:r>
            <a:r>
              <a:rPr lang="pl-PL" dirty="0" smtClean="0"/>
              <a:t>ponad 24 </a:t>
            </a:r>
            <a:r>
              <a:rPr lang="pl-PL" dirty="0"/>
              <a:t>tys. (</a:t>
            </a:r>
            <a:r>
              <a:rPr lang="pl-PL" dirty="0" smtClean="0"/>
              <a:t>2009,2011,2013, 2015)</a:t>
            </a:r>
          </a:p>
          <a:p>
            <a:r>
              <a:rPr lang="pl-PL" dirty="0" smtClean="0"/>
              <a:t>Termin realizacji w 2015 r. marzec-połowa czerwca</a:t>
            </a:r>
          </a:p>
          <a:p>
            <a:r>
              <a:rPr lang="pl-PL" dirty="0" smtClean="0"/>
              <a:t>Wykonawca: </a:t>
            </a:r>
            <a:r>
              <a:rPr lang="pl-PL" dirty="0"/>
              <a:t>Biuro Badań i Analiz Statystycznych Polskiego Towarzystwa </a:t>
            </a:r>
            <a:r>
              <a:rPr lang="pl-PL" dirty="0" smtClean="0"/>
              <a:t>Statystycznego, ankieterzy GUS</a:t>
            </a:r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2031" y="365125"/>
            <a:ext cx="10931769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Ile godzin tygodniowo Polacy poświęcają na czytanie prasy (gazet, tygodników, miesięczników)?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30</a:t>
            </a:fld>
            <a:endParaRPr lang="pl-PL"/>
          </a:p>
        </p:txBody>
      </p:sp>
      <p:graphicFrame>
        <p:nvGraphicFramePr>
          <p:cNvPr id="5" name="Obiekt 294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978588"/>
              </p:ext>
            </p:extLst>
          </p:nvPr>
        </p:nvGraphicFramePr>
        <p:xfrm>
          <a:off x="838200" y="1825625"/>
          <a:ext cx="10515600" cy="471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7472" y="365125"/>
            <a:ext cx="11430000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Intensywność oglądania telewizji a poczucie nieszczęścia przy kontroli płci i wieku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31</a:t>
            </a:fld>
            <a:endParaRPr lang="pl-PL"/>
          </a:p>
        </p:txBody>
      </p:sp>
      <p:graphicFrame>
        <p:nvGraphicFramePr>
          <p:cNvPr id="5" name="Obiekt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3184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Intensywność oglądania telewizji a otyłość przy kontroli płci i wieku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32</a:t>
            </a:fld>
            <a:endParaRPr lang="pl-PL"/>
          </a:p>
        </p:txBody>
      </p:sp>
      <p:graphicFrame>
        <p:nvGraphicFramePr>
          <p:cNvPr id="5" name="Obiekt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8426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Intensywność oglądania telewizji a poziom aktywności fizycznej przy kontroli płci i wieku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33</a:t>
            </a:fld>
            <a:endParaRPr lang="pl-PL"/>
          </a:p>
        </p:txBody>
      </p:sp>
      <p:graphicFrame>
        <p:nvGraphicFramePr>
          <p:cNvPr id="5" name="Obiekt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885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23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accent1"/>
                </a:solidFill>
              </a:rPr>
              <a:t>ZDROWIE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93042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Procent gospodarstw domowych, które zrezygnowały z korzystania z wybranych rodzajów świadczeń zdrowotnych z powodu trudności finansowych w latach 2011-2015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35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60416"/>
              </p:ext>
            </p:extLst>
          </p:nvPr>
        </p:nvGraphicFramePr>
        <p:xfrm>
          <a:off x="838200" y="1230923"/>
          <a:ext cx="10515600" cy="562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Procent gospodarstw domowych ponoszących w okresie jednego kwartału wydatki na ochronę zdrowia i przeciętna wysokość tych wydatków w latach 2011-2015 w cenach stałych z 2011 r. w całych próbach</a:t>
            </a:r>
            <a:endParaRPr lang="en-US" sz="26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582648"/>
              </p:ext>
            </p:extLst>
          </p:nvPr>
        </p:nvGraphicFramePr>
        <p:xfrm>
          <a:off x="1213342" y="2708030"/>
          <a:ext cx="9249508" cy="2461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383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  <a:gridCol w="511675"/>
              </a:tblGrid>
              <a:tr h="8321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Leki i artykuły farmaceutyczne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Kupowanie usług w zakresie ambulatoryjnej opieki zdrowotnej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Opłaty nieformalne, tzw. dowody wdzięczności („łapówki”)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Prezenty jako dowody szczerej wdzięczności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Opłaty w szpitalu publicznym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2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Procent gospodarstw ponoszących wydatki danego rodzaju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1,7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2,3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1,9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1,6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2,2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Przeciętna wysokość wydatków w zł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282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249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290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36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446" y="365125"/>
            <a:ext cx="10949354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Procent gospodarstw domowych niezainteresowanych i zainteresowanych wykupieniem dodatkowego ubezpieczenia zdrowotnego w wysokości do 100 i powyżej 100 zł miesięcznie w 2011, 2013 i 2015 r. w próbie panelowej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37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8030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6032" y="365125"/>
            <a:ext cx="11430000" cy="1325563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/>
              <a:t>Przeciętna liczba poważnych symptomów chorobowych doświadczanych w minionym miesiącu przez co najmniej dwa tygodnie i procent zadowolonych ze stanu własnego zdrowia w latach 1996 i 2003-2015 w próbach respondentów w wieku 18+ lat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38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3429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4048" y="365125"/>
            <a:ext cx="11558016" cy="132556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 </a:t>
            </a:r>
            <a:r>
              <a:rPr lang="pl-PL" sz="2600" b="1" dirty="0"/>
              <a:t>Procent mieszkańców wybranych krajów w wieku 18+ lat z I, II i III stopniem otyłości (BMI &gt;= 30)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39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855726"/>
              </p:ext>
            </p:extLst>
          </p:nvPr>
        </p:nvGraphicFramePr>
        <p:xfrm>
          <a:off x="838200" y="1517904"/>
          <a:ext cx="10515600" cy="499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0" y="6509754"/>
            <a:ext cx="1081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Źródło</a:t>
            </a:r>
            <a:r>
              <a:rPr lang="en-US" sz="1200" dirty="0"/>
              <a:t> </a:t>
            </a:r>
            <a:r>
              <a:rPr lang="en-US" sz="1200" dirty="0" err="1"/>
              <a:t>danych</a:t>
            </a:r>
            <a:r>
              <a:rPr lang="en-US" sz="1200" dirty="0"/>
              <a:t>: WHO Global Database on Body Mass Index (</a:t>
            </a:r>
            <a:r>
              <a:rPr lang="en-US" sz="1200" dirty="0" err="1"/>
              <a:t>dla</a:t>
            </a:r>
            <a:r>
              <a:rPr lang="en-US" sz="1200" dirty="0"/>
              <a:t> </a:t>
            </a:r>
            <a:r>
              <a:rPr lang="en-US" sz="1200" dirty="0" err="1"/>
              <a:t>Polski</a:t>
            </a:r>
            <a:r>
              <a:rPr lang="en-US" sz="1200" dirty="0"/>
              <a:t> DS. </a:t>
            </a:r>
            <a:r>
              <a:rPr lang="en-US" sz="1200" dirty="0" err="1"/>
              <a:t>Diagnoza</a:t>
            </a:r>
            <a:r>
              <a:rPr lang="en-US" sz="1200" dirty="0"/>
              <a:t> </a:t>
            </a:r>
            <a:r>
              <a:rPr lang="en-US" sz="1200" dirty="0" err="1"/>
              <a:t>Społeczna</a:t>
            </a:r>
            <a:r>
              <a:rPr lang="en-US" sz="1200" dirty="0"/>
              <a:t> 2015)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0184" y="917256"/>
            <a:ext cx="10515600" cy="164655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MISZ-MASZ</a:t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sz="2400" b="1" dirty="0" smtClean="0"/>
              <a:t>Janusz Czapiński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63811"/>
            <a:ext cx="10515600" cy="3613151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Uwagi metodologiczne</a:t>
            </a:r>
          </a:p>
          <a:p>
            <a:r>
              <a:rPr lang="pl-PL" dirty="0" smtClean="0"/>
              <a:t>Ekonomia</a:t>
            </a:r>
          </a:p>
          <a:p>
            <a:r>
              <a:rPr lang="pl-PL" dirty="0" smtClean="0"/>
              <a:t>Kultura</a:t>
            </a:r>
          </a:p>
          <a:p>
            <a:r>
              <a:rPr lang="pl-PL" dirty="0" smtClean="0"/>
              <a:t>Zdrowie </a:t>
            </a:r>
          </a:p>
          <a:p>
            <a:r>
              <a:rPr lang="pl-PL" dirty="0" smtClean="0"/>
              <a:t>Emigracja</a:t>
            </a:r>
          </a:p>
          <a:p>
            <a:r>
              <a:rPr lang="pl-PL" dirty="0" smtClean="0"/>
              <a:t>Psychologia</a:t>
            </a:r>
          </a:p>
          <a:p>
            <a:r>
              <a:rPr lang="pl-PL" dirty="0" smtClean="0"/>
              <a:t>Kapitał społeczny</a:t>
            </a:r>
          </a:p>
          <a:p>
            <a:r>
              <a:rPr lang="pl-PL" dirty="0" smtClean="0"/>
              <a:t>Miscellanea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1667744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Odsetek palaczy i średnia liczba wypalanych dziennie papierosów w latach 1996-2015 w próbach osób w wieku 18+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40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074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Odsetek palaczy i średnia liczba wypalanych dziennie papierosów w latach 1996-2015 w próbach osób w wieku 18+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41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5544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Przeciętne natężenie stresu życiowego w całych próbach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42</a:t>
            </a:fld>
            <a:endParaRPr lang="pl-PL"/>
          </a:p>
        </p:txBody>
      </p:sp>
      <p:graphicFrame>
        <p:nvGraphicFramePr>
          <p:cNvPr id="5" name="Obiek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1227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Przeciętne natężenie czterech rodzajów stresu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43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715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Przeciętne natężenie czterech rodzajów stresu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44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2183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503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accent1"/>
                </a:solidFill>
              </a:rPr>
              <a:t>EMIGRACJA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45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900" b="1" dirty="0"/>
              <a:t>Procent zamierzających emigrować zarobkowo w ciągu następnych 2 lat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46</a:t>
            </a:fld>
            <a:endParaRPr lang="pl-PL"/>
          </a:p>
        </p:txBody>
      </p:sp>
      <p:graphicFrame>
        <p:nvGraphicFramePr>
          <p:cNvPr id="5" name="Obiekt 294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8709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1992708" cy="672367"/>
          </a:xfrm>
        </p:spPr>
        <p:txBody>
          <a:bodyPr>
            <a:normAutofit/>
          </a:bodyPr>
          <a:lstStyle/>
          <a:p>
            <a:pPr algn="ctr"/>
            <a:r>
              <a:rPr lang="pl-PL" sz="2600" b="1" smtClean="0"/>
              <a:t>Najpopularniejsze kierunki zamierzonych emigracji zarobkowych w latach  2007-2015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47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666847"/>
              </p:ext>
            </p:extLst>
          </p:nvPr>
        </p:nvGraphicFramePr>
        <p:xfrm>
          <a:off x="838200" y="914399"/>
          <a:ext cx="10515600" cy="580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4300728" y="3004423"/>
            <a:ext cx="60960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sz="1200" dirty="0"/>
              <a:t>UWAGI: otwarcie rynków pracy dla Polaków: Wielka Brytania i Irlandia 2004, Holandia 2007, Norwegia 2009, Niemcy 2011</a:t>
            </a:r>
            <a:endParaRPr lang="en-US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01984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Procent respondentów, którzy uznali, że miniony rok należał w ich życiu do udanych w latach 2000-2015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48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226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744" y="365125"/>
            <a:ext cx="11649456" cy="1325563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/>
              <a:t>Od kogo zależało, że miniony rok był w życiu respondenta udany lub nieudany? (procent wskazań na samego siebie, na władze, los i innych ludzi wśród osób oceniających miniony rok jako udany lub nieudany w 2000, 2003, 2009, 2011 i 2015 r.)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49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187771"/>
              </p:ext>
            </p:extLst>
          </p:nvPr>
        </p:nvGraphicFramePr>
        <p:xfrm>
          <a:off x="838200" y="1825625"/>
          <a:ext cx="10515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320" y="13892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accent1"/>
                </a:solidFill>
              </a:rPr>
              <a:t>EKONOMIA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776" y="365125"/>
            <a:ext cx="10860024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Procent respondentów pozytywnie oceniających całe swoje dotychczasowe życie (jako „wspaniałe”, „udane” lub „dosyć dobre”)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50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185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7472" y="365125"/>
            <a:ext cx="11006328" cy="823595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Procent osób pozytywnie oceniających swoje </a:t>
            </a:r>
            <a:r>
              <a:rPr lang="pl-PL" sz="2600" b="1" dirty="0" smtClean="0"/>
              <a:t>życie w 28 krajach Unii Europejskiej wiosną 2014 r. i w Polsce wiosną 2015 r.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51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564908"/>
              </p:ext>
            </p:extLst>
          </p:nvPr>
        </p:nvGraphicFramePr>
        <p:xfrm>
          <a:off x="838200" y="1075132"/>
          <a:ext cx="10515600" cy="54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7536" y="6538912"/>
            <a:ext cx="11996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Źródło</a:t>
            </a:r>
            <a:r>
              <a:rPr lang="en-US" sz="1100" dirty="0"/>
              <a:t> </a:t>
            </a:r>
            <a:r>
              <a:rPr lang="en-US" sz="1100" dirty="0" err="1"/>
              <a:t>danych</a:t>
            </a:r>
            <a:r>
              <a:rPr lang="en-US" sz="1100" dirty="0"/>
              <a:t>: </a:t>
            </a:r>
            <a:r>
              <a:rPr lang="en-US" sz="1100" dirty="0" err="1"/>
              <a:t>Eurobarometr</a:t>
            </a:r>
            <a:r>
              <a:rPr lang="en-US" sz="1100" dirty="0"/>
              <a:t> </a:t>
            </a:r>
            <a:r>
              <a:rPr lang="en-US" sz="1100" dirty="0" err="1"/>
              <a:t>wiosna</a:t>
            </a:r>
            <a:r>
              <a:rPr lang="en-US" sz="1100" dirty="0"/>
              <a:t> 2014 (file:///C:/Users/czapinski/Desktop/eb81_publ_en.pdf)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Diagnoza</a:t>
            </a:r>
            <a:r>
              <a:rPr lang="en-US" sz="1100" dirty="0"/>
              <a:t> </a:t>
            </a:r>
            <a:r>
              <a:rPr lang="en-US" sz="1100" dirty="0" err="1"/>
              <a:t>Społeczna</a:t>
            </a:r>
            <a:r>
              <a:rPr lang="en-US" sz="1100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4437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l-PL" sz="2600" b="1" dirty="0">
                <a:solidFill>
                  <a:prstClr val="black"/>
                </a:solidFill>
              </a:rPr>
              <a:t>Procent osób pozytywnie oceniających swoje życie w 28 krajach Unii Europejskiej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52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68" y="959488"/>
            <a:ext cx="7371583" cy="5805842"/>
          </a:xfrm>
        </p:spPr>
      </p:pic>
    </p:spTree>
    <p:extLst>
      <p:ext uri="{BB962C8B-B14F-4D97-AF65-F5344CB8AC3E}">
        <p14:creationId xmlns:p14="http://schemas.microsoft.com/office/powerpoint/2010/main" val="12520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Procent respondentów bardzo i dosyć szczęśliwych 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53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5047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Przeciętne natężenie symptomów depresji psychicznej 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54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49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1905488" cy="1325563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Procent </a:t>
            </a:r>
            <a:r>
              <a:rPr lang="pl-PL" sz="2900" b="1" dirty="0"/>
              <a:t>osób w wieku 18+ którzy są „bardzo zadowolone” lub „zadowolone” ze stosunków z najbliższymi w rodzinie, ze stosunków z kolegami (</a:t>
            </a:r>
            <a:r>
              <a:rPr lang="pl-PL" sz="2900" b="1" dirty="0" smtClean="0"/>
              <a:t>grupą </a:t>
            </a:r>
            <a:r>
              <a:rPr lang="pl-PL" sz="2900" b="1" dirty="0"/>
              <a:t>przyjaciół), z małżeństwa i z dzieci w latach 1991-2015.</a:t>
            </a:r>
            <a:endParaRPr lang="en-US" sz="29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55</a:t>
            </a:fld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734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b="1" dirty="0"/>
              <a:t>Procent osób w wieku 18+ którzy są „bardzo zadowolone” lub „zadowolone” z własnych osiągnięć, z perspektyw na przyszłość, z własnego wykształcenia i z pracy w latach 1991-2015</a:t>
            </a:r>
            <a:endParaRPr lang="en-US" sz="25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56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854299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503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accent1"/>
                </a:solidFill>
              </a:rPr>
              <a:t>KAPITAŁ SPOŁECZNY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Odsetek osób ufających innym ludziom, działających na rzecz społeczności lokalnej, będących członkami nieobligatoryjnych organizacji i wolontariuszy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58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4971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Procent aktywnie działających w różnych rodzajach organizacji wśród osób należących do jakiejś organizacji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59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59246"/>
              </p:ext>
            </p:extLst>
          </p:nvPr>
        </p:nvGraphicFramePr>
        <p:xfrm>
          <a:off x="838200" y="1825624"/>
          <a:ext cx="10515600" cy="473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7321" y="548680"/>
            <a:ext cx="1152939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/>
              <a:t>Skumulowana procentowa zmiana realnych wartości dochodu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rocznego </a:t>
            </a:r>
            <a:r>
              <a:rPr lang="pl-PL" sz="2800" b="1" dirty="0"/>
              <a:t>gospodarstw domowych na jednostkę ekwiwalentną</a:t>
            </a:r>
            <a:br>
              <a:rPr lang="pl-PL" sz="2800" b="1" dirty="0"/>
            </a:br>
            <a:r>
              <a:rPr lang="pl-PL" sz="2800" b="1" dirty="0"/>
              <a:t> i PKB w okresie od 1999 r. do 2014 r.</a:t>
            </a:r>
            <a:r>
              <a:rPr lang="pl-PL" sz="2800" i="1" dirty="0"/>
              <a:t/>
            </a:r>
            <a:br>
              <a:rPr lang="pl-PL" sz="2800" i="1" dirty="0"/>
            </a:b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1919536" y="6309320"/>
            <a:ext cx="403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Źródło danych: GUS i Diagnoza Społeczna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720762"/>
              </p:ext>
            </p:extLst>
          </p:nvPr>
        </p:nvGraphicFramePr>
        <p:xfrm>
          <a:off x="735495" y="1691680"/>
          <a:ext cx="10455965" cy="46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Intensywność korzystania z telewizji a poziom kapitału społecznego przy kontroli wieku i płci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60</a:t>
            </a:fld>
            <a:endParaRPr lang="pl-PL"/>
          </a:p>
        </p:txBody>
      </p:sp>
      <p:graphicFrame>
        <p:nvGraphicFramePr>
          <p:cNvPr id="5" name="Obiekt 1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158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Intensywność korzystania z </a:t>
            </a:r>
            <a:r>
              <a:rPr lang="pl-PL" sz="2600" b="1" dirty="0" smtClean="0"/>
              <a:t> </a:t>
            </a:r>
            <a:r>
              <a:rPr lang="pl-PL" sz="2600" b="1" dirty="0"/>
              <a:t>internetu a poziom kapitału społecznego przy kontroli wieku i płci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61</a:t>
            </a:fld>
            <a:endParaRPr lang="pl-PL"/>
          </a:p>
        </p:txBody>
      </p:sp>
      <p:graphicFrame>
        <p:nvGraphicFramePr>
          <p:cNvPr id="5" name="Obiekt 1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1748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515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MISCELLANEA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539728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Odsetek osób dorosłych uczestniczących w nabożeństwach i innych uroczystościach religijnych co najmniej 4 razy w miesiącu i modlących się do Boga w trudnych sytuacjach w latach 1992-2015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63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8129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Wartość standaryzowanego wskaźnika religijności w przekroju wojewódzkim </a:t>
            </a:r>
            <a:endParaRPr lang="en-US" sz="26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085107"/>
              </p:ext>
            </p:extLst>
          </p:nvPr>
        </p:nvGraphicFramePr>
        <p:xfrm>
          <a:off x="3145536" y="1554489"/>
          <a:ext cx="5870448" cy="51669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93840"/>
                <a:gridCol w="1171302"/>
                <a:gridCol w="1102653"/>
                <a:gridCol w="1102653"/>
              </a:tblGrid>
              <a:tr h="234845">
                <a:tc rowSpan="2">
                  <a:txBody>
                    <a:bodyPr/>
                    <a:lstStyle/>
                    <a:p>
                      <a:pPr marL="144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Grupa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R="144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Religijność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Ogółem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-,04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Województwo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Podkarpackie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,97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,95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,90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Małopolskie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,64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Opolskie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,51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Lubelskie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,30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Śląskie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,04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,02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Podlaskie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,05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Pomorskie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,11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,14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Świętokrzyskie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-,42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Mazowieckie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Kujawsko-Pomorskie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-,29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-,02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Wielkopolskie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-,31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-,09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Dolnośląskie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-,34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-,36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Lubuskie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-,28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Zachodniopomorskie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-,46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Łódzkie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-,52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61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Warmińsko-Mazurskie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-,62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-,31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64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 smtClean="0"/>
              <a:t>Standaryzowany wskaźnik religijności (częstości praktyk religijnych, modlitwy i wskazania Boga jako wartości kardynalnej)</a:t>
            </a:r>
            <a:endParaRPr lang="en-US" sz="26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65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83" y="1781485"/>
            <a:ext cx="5581833" cy="49399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Odsetek bezrobotnych wśród osób w wieku aktywności zawodowej (kobiety 18-60 lat, mężczyźni 18-65 lat) bez emerytów, rencistów i uczących się w trybie dziennym według różnych kryteriów bezrobocia</a:t>
            </a:r>
            <a:endParaRPr lang="en-US" sz="26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187129"/>
              </p:ext>
            </p:extLst>
          </p:nvPr>
        </p:nvGraphicFramePr>
        <p:xfrm>
          <a:off x="1170430" y="2615185"/>
          <a:ext cx="9089137" cy="3276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8333"/>
                <a:gridCol w="756172"/>
                <a:gridCol w="757115"/>
                <a:gridCol w="757115"/>
                <a:gridCol w="756172"/>
                <a:gridCol w="757115"/>
                <a:gridCol w="757115"/>
              </a:tblGrid>
              <a:tr h="423913">
                <a:tc rowSpan="2">
                  <a:txBody>
                    <a:bodyPr/>
                    <a:lstStyle/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Kryterium bezrobocia</a:t>
                      </a:r>
                      <a:endParaRPr lang="en-US" sz="1400" dirty="0">
                        <a:effectLst/>
                      </a:endParaRPr>
                    </a:p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10795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Stopa bezrobocia wśród osób w wieku aktywności zawodowej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2007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0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Rejestracja w urzędzie pracy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17,6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12,5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9,9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10,9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13,9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9,5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0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Rejestracja + gotowość podjęcia pracy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14,7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8,9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7,2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9,0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0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Rejestracja + gotowość podjęcia pracy + poszukiwanie pracy + niepracowanie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11,9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6,5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5,1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8,6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478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Łącznie z bezrobotnymi niezarejestrowanymi (bierni zawodowo gotowi do podjęcia pracy i poszukujący jej, </a:t>
                      </a:r>
                      <a:r>
                        <a:rPr lang="pl-PL" sz="1400" dirty="0" smtClean="0">
                          <a:effectLst/>
                        </a:rPr>
                        <a:t>N w 2013=278,</a:t>
                      </a:r>
                      <a:r>
                        <a:rPr lang="pl-PL" sz="1400" baseline="0" dirty="0" smtClean="0">
                          <a:effectLst/>
                        </a:rPr>
                        <a:t> w 2015</a:t>
                      </a:r>
                      <a:r>
                        <a:rPr lang="pl-PL" sz="1400" dirty="0" smtClean="0">
                          <a:effectLst/>
                        </a:rPr>
                        <a:t>=214</a:t>
                      </a:r>
                      <a:r>
                        <a:rPr lang="pl-PL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10,3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6,7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66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 smtClean="0"/>
              <a:t>Forma zatrudnienia w latach 2011-2015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67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188679"/>
              </p:ext>
            </p:extLst>
          </p:nvPr>
        </p:nvGraphicFramePr>
        <p:xfrm>
          <a:off x="838200" y="1016000"/>
          <a:ext cx="10515600" cy="550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646057" y="1465943"/>
            <a:ext cx="4151086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umowach „śmieciowych” 6,8%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2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 smtClean="0"/>
              <a:t>Status społeczno-zawodowy osób pracujących na umowach „śmieciowych”</a:t>
            </a:r>
            <a:endParaRPr lang="en-US" sz="2600" b="1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402160"/>
              </p:ext>
            </p:extLst>
          </p:nvPr>
        </p:nvGraphicFramePr>
        <p:xfrm>
          <a:off x="838200" y="1436914"/>
          <a:ext cx="10515600" cy="474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8978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600" b="1" dirty="0"/>
              <a:t>Procentowy rozkład odpowiedzi na pytanie, „Czy Pana(-i) zdaniem, reformy w Polsce po 1989 r. udały się ogólnie czy raczej nie udały?”, w latach 1997-2015 wśród osób w wieku 18+ lat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69</a:t>
            </a:fld>
            <a:endParaRPr lang="pl-PL"/>
          </a:p>
        </p:txBody>
      </p:sp>
      <p:graphicFrame>
        <p:nvGraphicFramePr>
          <p:cNvPr id="5" name="Obiekt 4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5123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805138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Współczynnik </a:t>
            </a:r>
            <a:r>
              <a:rPr lang="pl-PL" sz="2800" b="1" dirty="0" err="1"/>
              <a:t>Giniego</a:t>
            </a:r>
            <a:r>
              <a:rPr lang="pl-PL" sz="2800" b="1" dirty="0"/>
              <a:t> w latach 2005-2015 w Polsce i 27 krajach Unii Europejskiej</a:t>
            </a:r>
            <a:endParaRPr lang="en-US" sz="2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5" name="Obiekt 343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1575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70</a:t>
            </a:fld>
            <a:endParaRPr lang="pl-PL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197836"/>
              </p:ext>
            </p:extLst>
          </p:nvPr>
        </p:nvGraphicFramePr>
        <p:xfrm>
          <a:off x="492443" y="1920240"/>
          <a:ext cx="5560886" cy="404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31581"/>
              </p:ext>
            </p:extLst>
          </p:nvPr>
        </p:nvGraphicFramePr>
        <p:xfrm>
          <a:off x="5730240" y="1920240"/>
          <a:ext cx="5352288" cy="386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600" b="1" smtClean="0"/>
              <a:t>Profile demograficzno-społeczno-psychologiczne elektoratów 4 partii politycznych w latach 2013 i 2015</a:t>
            </a:r>
            <a:endParaRPr lang="en-US" sz="26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27" y="365125"/>
            <a:ext cx="11982893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Która z przyczyn katastrofy polskiego samolotu pod Smoleńskiem 10 IV 2010 r jest </a:t>
            </a:r>
            <a:r>
              <a:rPr lang="pl-PL" sz="2600" b="1" dirty="0" smtClean="0"/>
              <a:t>Pana/Pani </a:t>
            </a:r>
            <a:r>
              <a:rPr lang="pl-PL" sz="2600" b="1" dirty="0"/>
              <a:t>zdaniem najbardziej prawdopodobna? </a:t>
            </a:r>
            <a:r>
              <a:rPr lang="pl-PL" sz="2600" b="1" dirty="0" smtClean="0"/>
              <a:t/>
            </a:r>
            <a:br>
              <a:rPr lang="pl-PL" sz="2600" b="1" dirty="0" smtClean="0"/>
            </a:br>
            <a:r>
              <a:rPr lang="pl-PL" sz="1800" dirty="0" smtClean="0"/>
              <a:t>(</a:t>
            </a:r>
            <a:r>
              <a:rPr lang="pl-PL" sz="1800" dirty="0"/>
              <a:t>proszę zaznaczyć najwyżej dwie z poniższych przyczyn)</a:t>
            </a:r>
            <a:endParaRPr lang="en-US" sz="1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71</a:t>
            </a:fld>
            <a:endParaRPr lang="pl-PL"/>
          </a:p>
        </p:txBody>
      </p:sp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09024"/>
              </p:ext>
            </p:extLst>
          </p:nvPr>
        </p:nvGraphicFramePr>
        <p:xfrm>
          <a:off x="300038" y="1514476"/>
          <a:ext cx="11472862" cy="505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5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263" y="365126"/>
            <a:ext cx="12033738" cy="918552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/>
              <a:t>Współczynnik </a:t>
            </a:r>
            <a:r>
              <a:rPr lang="pl-PL" sz="2600" b="1" dirty="0" err="1"/>
              <a:t>Giniego</a:t>
            </a:r>
            <a:r>
              <a:rPr lang="pl-PL" sz="2600" b="1" dirty="0"/>
              <a:t> w wybranych krajach w roku najbliższym 2015 (zazwyczaj w 2011-2012 r.) wg Banku Światowego  i w Polsce wg Diagnozy Społecznej z 2011 i 2015 r.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8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731047"/>
              </p:ext>
            </p:extLst>
          </p:nvPr>
        </p:nvGraphicFramePr>
        <p:xfrm>
          <a:off x="838200" y="1283678"/>
          <a:ext cx="10515600" cy="543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600" b="1" dirty="0"/>
              <a:t>Procentowa zmiana dochodu gospodarstw domowych na jednostkę ekwiwalentną w cenach stałych z 2011 r. w latach 2011-2015 i 2013-2015. w grupach gospodarstw według decyli dochodu w próbach panelowych</a:t>
            </a:r>
            <a:endParaRPr lang="en-US" sz="2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48F0-FCFB-42C5-AC5C-1E9F74C90CB0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5" name="Obiekt 2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8100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88B8"/>
                </a:solidFill>
              </a:rPr>
              <a:t>DIAGNOZA SPOŁECZNA 2015</a:t>
            </a:r>
            <a:endParaRPr lang="pl-PL" b="1" dirty="0">
              <a:solidFill>
                <a:srgbClr val="008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2221</Words>
  <Application>Microsoft Office PowerPoint</Application>
  <PresentationFormat>Panoramiczny</PresentationFormat>
  <Paragraphs>497</Paragraphs>
  <Slides>71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Times New Roman</vt:lpstr>
      <vt:lpstr>Motyw pakietu Office</vt:lpstr>
      <vt:lpstr>DIAGNOZA SPOŁECZNA 2015</vt:lpstr>
      <vt:lpstr>Prezentacja programu PowerPoint</vt:lpstr>
      <vt:lpstr>UWAGI METODOLOGICZNE</vt:lpstr>
      <vt:lpstr>MISZ-MASZ Janusz Czapiński</vt:lpstr>
      <vt:lpstr>EKONOMIA</vt:lpstr>
      <vt:lpstr>Skumulowana procentowa zmiana realnych wartości dochodu  rocznego gospodarstw domowych na jednostkę ekwiwalentną  i PKB w okresie od 1999 r. do 2014 r. </vt:lpstr>
      <vt:lpstr>Współczynnik Giniego w latach 2005-2015 w Polsce i 27 krajach Unii Europejskiej</vt:lpstr>
      <vt:lpstr>Współczynnik Giniego w wybranych krajach w roku najbliższym 2015 (zazwyczaj w 2011-2012 r.) wg Banku Światowego  i w Polsce wg Diagnozy Społecznej z 2011 i 2015 r.</vt:lpstr>
      <vt:lpstr>Procentowa zmiana dochodu gospodarstw domowych na jednostkę ekwiwalentną w cenach stałych z 2011 r. w latach 2011-2015 i 2013-2015. w grupach gospodarstw według decyli dochodu w próbach panelowych</vt:lpstr>
      <vt:lpstr>Zasięg ubóstwa (proc. gospodarstw domowych poniżej minimum egzystencji)</vt:lpstr>
      <vt:lpstr>Radzenie sobie gospodarstw domowych przy uzyskiwanych dochodach w latach 2000-2015 w całych próbach</vt:lpstr>
      <vt:lpstr>Odsetek gospodarstw domowych deklarujących, że ich stałe dochody nie pozwalają na zaspokojenie bieżących potrzeb w latach 1993-2015 w całych próbach</vt:lpstr>
      <vt:lpstr>Procent gospodarstw domowych, których nie stać na zakup wystarczających ilości różnych artykułów żywnościowych w latach 2000-2015 r. w całych próbach</vt:lpstr>
      <vt:lpstr>Procent gospodarstw posiadających oszczędności i odsetek gospodarstw z różną wysokością oszczędności wśród wszystkich posiadających oszczędności w latach 2000-2015</vt:lpstr>
      <vt:lpstr>Formy oszczędności gospodarstw domowych w latach 2000-2015</vt:lpstr>
      <vt:lpstr>Odsetek gospodarstw zadłużonych i odsetek gospodarstw o różnej wysokości zadłużenia wśród zadłużonych w latach 2000-2015</vt:lpstr>
      <vt:lpstr>Cele zaciągniętych przez gospodarstwa domowe kredytów i pożyczek wśród gospodarstw zadłużonych w latach 2000-2015</vt:lpstr>
      <vt:lpstr>Odsetek gospodarstw domowych zalegających ze spłatą kredytu mieszkaniowego w latach 2000-2015 w całych próbach w grupie gospodarstw posiadających taki kredyt</vt:lpstr>
      <vt:lpstr>Kiedy Polska powinna przystąpić do strefy euro (próba panelowa)</vt:lpstr>
      <vt:lpstr>Wyposażenie gospodarstw domowych w wybrane dobra trwałego użytku w latach 2000-2015</vt:lpstr>
      <vt:lpstr>Stopa zwrotu z inwestowania w wykształcenie na poziomie doktoratu, magisterium i licencjatu wśród osób aktywnych zawodowo w latach 2009-2015</vt:lpstr>
      <vt:lpstr>Stopa zwrotu z inwestowania w wykształcenie na poziomie doktoratu, magisterium i licencjatu wśród mężczyzn i kobiet aktywnych zawodowo w 2015 r.</vt:lpstr>
      <vt:lpstr>Stopa zwrotu z inwestowania w wykształcenie na poziomie doktoratu, magisterskim i licencjackim wśród kobiet i mężczyzn w zależności od sektora zatrudnienia</vt:lpstr>
      <vt:lpstr>Stopa zwrotu z inwestowania w wykształcenie wyższe na różnych kierunkach studiów wśród osób aktywnych zawodowo w latach, 2009, 2013 i 2015</vt:lpstr>
      <vt:lpstr>Stopa zwrotu z inwestowania w wykształcenie wyższe na różnych kierunkach studiów dla kobiet i mężczyzn aktywnych zawodowo</vt:lpstr>
      <vt:lpstr>KULTURA</vt:lpstr>
      <vt:lpstr>Czy ktokolwiek z członków gospodarstwa domowego musiał z powodu braku pieniędzy zrezygnować w ostatnim roku z: (dane w całych próbach z lat 2009-2015 w procentach odpowiedzi) </vt:lpstr>
      <vt:lpstr>Ile książek Polacy przeczytali (wysłuchali) w ciągu roku?</vt:lpstr>
      <vt:lpstr>Odsetek gospodarstw domowych, które zakupiły w minionym roku określoną liczbę książek innych niż podręczniki i instrukcje w wersji papierowej lub elektronicznej </vt:lpstr>
      <vt:lpstr>Ile godzin tygodniowo Polacy poświęcają na czytanie prasy (gazet, tygodników, miesięczników)?</vt:lpstr>
      <vt:lpstr>Intensywność oglądania telewizji a poczucie nieszczęścia przy kontroli płci i wieku</vt:lpstr>
      <vt:lpstr>Intensywność oglądania telewizji a otyłość przy kontroli płci i wieku</vt:lpstr>
      <vt:lpstr>Intensywność oglądania telewizji a poziom aktywności fizycznej przy kontroli płci i wieku</vt:lpstr>
      <vt:lpstr>ZDROWIE</vt:lpstr>
      <vt:lpstr>Procent gospodarstw domowych, które zrezygnowały z korzystania z wybranych rodzajów świadczeń zdrowotnych z powodu trudności finansowych w latach 2011-2015</vt:lpstr>
      <vt:lpstr>Procent gospodarstw domowych ponoszących w okresie jednego kwartału wydatki na ochronę zdrowia i przeciętna wysokość tych wydatków w latach 2011-2015 w cenach stałych z 2011 r. w całych próbach</vt:lpstr>
      <vt:lpstr>Procent gospodarstw domowych niezainteresowanych i zainteresowanych wykupieniem dodatkowego ubezpieczenia zdrowotnego w wysokości do 100 i powyżej 100 zł miesięcznie w 2011, 2013 i 2015 r. w próbie panelowej</vt:lpstr>
      <vt:lpstr>Przeciętna liczba poważnych symptomów chorobowych doświadczanych w minionym miesiącu przez co najmniej dwa tygodnie i procent zadowolonych ze stanu własnego zdrowia w latach 1996 i 2003-2015 w próbach respondentów w wieku 18+ lat</vt:lpstr>
      <vt:lpstr> Procent mieszkańców wybranych krajów w wieku 18+ lat z I, II i III stopniem otyłości (BMI &gt;= 30)</vt:lpstr>
      <vt:lpstr>Odsetek palaczy i średnia liczba wypalanych dziennie papierosów w latach 1996-2015 w próbach osób w wieku 18+</vt:lpstr>
      <vt:lpstr>Odsetek palaczy i średnia liczba wypalanych dziennie papierosów w latach 1996-2015 w próbach osób w wieku 18+</vt:lpstr>
      <vt:lpstr>Przeciętne natężenie stresu życiowego w całych próbach w latach 2000-2015</vt:lpstr>
      <vt:lpstr>Przeciętne natężenie czterech rodzajów stresu w latach 2000-2015</vt:lpstr>
      <vt:lpstr>Przeciętne natężenie czterech rodzajów stresu w latach 2000-2015</vt:lpstr>
      <vt:lpstr>EMIGRACJA</vt:lpstr>
      <vt:lpstr>Procent zamierzających emigrować zarobkowo w ciągu następnych 2 lat </vt:lpstr>
      <vt:lpstr>Najpopularniejsze kierunki zamierzonych emigracji zarobkowych w latach  2007-2015</vt:lpstr>
      <vt:lpstr>Procent respondentów, którzy uznali, że miniony rok należał w ich życiu do udanych w latach 2000-2015</vt:lpstr>
      <vt:lpstr>Od kogo zależało, że miniony rok był w życiu respondenta udany lub nieudany? (procent wskazań na samego siebie, na władze, los i innych ludzi wśród osób oceniających miniony rok jako udany lub nieudany w 2000, 2003, 2009, 2011 i 2015 r.)</vt:lpstr>
      <vt:lpstr>Procent respondentów pozytywnie oceniających całe swoje dotychczasowe życie (jako „wspaniałe”, „udane” lub „dosyć dobre”)</vt:lpstr>
      <vt:lpstr>Procent osób pozytywnie oceniających swoje życie w 28 krajach Unii Europejskiej wiosną 2014 r. i w Polsce wiosną 2015 r.</vt:lpstr>
      <vt:lpstr>Procent osób pozytywnie oceniających swoje życie w 28 krajach Unii Europejskiej</vt:lpstr>
      <vt:lpstr>Procent respondentów bardzo i dosyć szczęśliwych </vt:lpstr>
      <vt:lpstr>Przeciętne natężenie symptomów depresji psychicznej </vt:lpstr>
      <vt:lpstr>Procent osób w wieku 18+ którzy są „bardzo zadowolone” lub „zadowolone” ze stosunków z najbliższymi w rodzinie, ze stosunków z kolegami (grupą przyjaciół), z małżeństwa i z dzieci w latach 1991-2015.</vt:lpstr>
      <vt:lpstr>Procent osób w wieku 18+ którzy są „bardzo zadowolone” lub „zadowolone” z własnych osiągnięć, z perspektyw na przyszłość, z własnego wykształcenia i z pracy w latach 1991-2015</vt:lpstr>
      <vt:lpstr>KAPITAŁ SPOŁECZNY</vt:lpstr>
      <vt:lpstr>Odsetek osób ufających innym ludziom, działających na rzecz społeczności lokalnej, będących członkami nieobligatoryjnych organizacji i wolontariuszy</vt:lpstr>
      <vt:lpstr>Procent aktywnie działających w różnych rodzajach organizacji wśród osób należących do jakiejś organizacji</vt:lpstr>
      <vt:lpstr>Intensywność korzystania z telewizji a poziom kapitału społecznego przy kontroli wieku i płci</vt:lpstr>
      <vt:lpstr>Intensywność korzystania z  internetu a poziom kapitału społecznego przy kontroli wieku i płci</vt:lpstr>
      <vt:lpstr>MISCELLANEA </vt:lpstr>
      <vt:lpstr>Odsetek osób dorosłych uczestniczących w nabożeństwach i innych uroczystościach religijnych co najmniej 4 razy w miesiącu i modlących się do Boga w trudnych sytuacjach w latach 1992-2015</vt:lpstr>
      <vt:lpstr>Wartość standaryzowanego wskaźnika religijności w przekroju wojewódzkim </vt:lpstr>
      <vt:lpstr>Standaryzowany wskaźnik religijności (częstości praktyk religijnych, modlitwy i wskazania Boga jako wartości kardynalnej)</vt:lpstr>
      <vt:lpstr>Odsetek bezrobotnych wśród osób w wieku aktywności zawodowej (kobiety 18-60 lat, mężczyźni 18-65 lat) bez emerytów, rencistów i uczących się w trybie dziennym według różnych kryteriów bezrobocia</vt:lpstr>
      <vt:lpstr>Forma zatrudnienia w latach 2011-2015</vt:lpstr>
      <vt:lpstr>Status społeczno-zawodowy osób pracujących na umowach „śmieciowych”</vt:lpstr>
      <vt:lpstr>Procentowy rozkład odpowiedzi na pytanie, „Czy Pana(-i) zdaniem, reformy w Polsce po 1989 r. udały się ogólnie czy raczej nie udały?”, w latach 1997-2015 wśród osób w wieku 18+ lat</vt:lpstr>
      <vt:lpstr>Prezentacja programu PowerPoint</vt:lpstr>
      <vt:lpstr>Która z przyczyn katastrofy polskiego samolotu pod Smoleńskiem 10 IV 2010 r jest Pana/Pani zdaniem najbardziej prawdopodobna?  (proszę zaznaczyć najwyżej dwie z poniższych przyczyn)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czapinski</dc:creator>
  <cp:lastModifiedBy>Zbigniew Maciąg</cp:lastModifiedBy>
  <cp:revision>199</cp:revision>
  <cp:lastPrinted>2015-09-11T10:15:40Z</cp:lastPrinted>
  <dcterms:created xsi:type="dcterms:W3CDTF">2013-09-25T13:59:30Z</dcterms:created>
  <dcterms:modified xsi:type="dcterms:W3CDTF">2015-09-21T15:20:46Z</dcterms:modified>
</cp:coreProperties>
</file>