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4" r:id="rId3"/>
    <p:sldId id="273" r:id="rId4"/>
    <p:sldId id="276" r:id="rId5"/>
    <p:sldId id="277" r:id="rId6"/>
    <p:sldId id="275" r:id="rId7"/>
  </p:sldIdLst>
  <p:sldSz cx="9144000" cy="6858000" type="screen4x3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2E6"/>
    <a:srgbClr val="48A1FA"/>
    <a:srgbClr val="E12833"/>
    <a:srgbClr val="4A7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18" autoAdjust="0"/>
  </p:normalViewPr>
  <p:slideViewPr>
    <p:cSldViewPr snapToGrid="0" snapToObjects="1"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dministratorka:Downloads:20150910_wykresyIdane_Farmacz2oddzielne%20arkusz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dministratorka:Downloads:20150910_wykresyIdane_Farmacz2oddzielne%20arkusz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'Rys 8'!$K$4</c:f>
              <c:strCache>
                <c:ptCount val="1"/>
                <c:pt idx="0">
                  <c:v>Strata (mln zł)</c:v>
                </c:pt>
              </c:strCache>
            </c:strRef>
          </c:tx>
          <c:spPr>
            <a:ln>
              <a:solidFill>
                <a:srgbClr val="E12833"/>
              </a:solidFill>
            </a:ln>
          </c:spPr>
          <c:marker>
            <c:symbol val="none"/>
          </c:marker>
          <c:cat>
            <c:numRef>
              <c:f>'Rys 8'!$L$3:$AD$3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'Rys 8'!$L$4:$AD$4</c:f>
              <c:numCache>
                <c:formatCode>General</c:formatCode>
                <c:ptCount val="19"/>
                <c:pt idx="0">
                  <c:v>-98</c:v>
                </c:pt>
                <c:pt idx="1">
                  <c:v>-143</c:v>
                </c:pt>
                <c:pt idx="2">
                  <c:v>-272</c:v>
                </c:pt>
                <c:pt idx="3">
                  <c:v>-345</c:v>
                </c:pt>
                <c:pt idx="4">
                  <c:v>-432</c:v>
                </c:pt>
                <c:pt idx="5">
                  <c:v>-519</c:v>
                </c:pt>
                <c:pt idx="6">
                  <c:v>-606</c:v>
                </c:pt>
                <c:pt idx="7">
                  <c:v>-693</c:v>
                </c:pt>
                <c:pt idx="8">
                  <c:v>-780</c:v>
                </c:pt>
                <c:pt idx="9">
                  <c:v>-867</c:v>
                </c:pt>
                <c:pt idx="10">
                  <c:v>-954</c:v>
                </c:pt>
                <c:pt idx="11">
                  <c:v>-1041</c:v>
                </c:pt>
                <c:pt idx="12">
                  <c:v>-1128</c:v>
                </c:pt>
                <c:pt idx="13">
                  <c:v>-1215</c:v>
                </c:pt>
                <c:pt idx="14">
                  <c:v>-1302</c:v>
                </c:pt>
                <c:pt idx="15">
                  <c:v>-1389</c:v>
                </c:pt>
                <c:pt idx="16">
                  <c:v>-1476</c:v>
                </c:pt>
                <c:pt idx="17">
                  <c:v>-1563</c:v>
                </c:pt>
                <c:pt idx="18">
                  <c:v>-1650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79360"/>
        <c:axId val="170078184"/>
      </c:lineChart>
      <c:catAx>
        <c:axId val="170079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170078184"/>
        <c:crosses val="autoZero"/>
        <c:auto val="1"/>
        <c:lblAlgn val="ctr"/>
        <c:lblOffset val="100"/>
        <c:noMultiLvlLbl val="0"/>
      </c:catAx>
      <c:valAx>
        <c:axId val="1700781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mln zł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079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'Rys 9'!$L$4</c:f>
              <c:strCache>
                <c:ptCount val="1"/>
                <c:pt idx="0">
                  <c:v>Linia trendu (wg 2006-11)</c:v>
                </c:pt>
              </c:strCache>
            </c:strRef>
          </c:tx>
          <c:spPr>
            <a:ln>
              <a:solidFill>
                <a:srgbClr val="5B9BD5"/>
              </a:solidFill>
            </a:ln>
          </c:spPr>
          <c:marker>
            <c:symbol val="none"/>
          </c:marker>
          <c:cat>
            <c:numRef>
              <c:f>'Rys 9'!$M$3:$AK$3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'Rys 9'!$M$4:$AK$4</c:f>
              <c:numCache>
                <c:formatCode>General</c:formatCode>
                <c:ptCount val="25"/>
                <c:pt idx="0">
                  <c:v>545.46607716916424</c:v>
                </c:pt>
                <c:pt idx="1">
                  <c:v>557.11409473813342</c:v>
                </c:pt>
                <c:pt idx="2">
                  <c:v>569.01084695617772</c:v>
                </c:pt>
                <c:pt idx="3">
                  <c:v>581.1616453645338</c:v>
                </c:pt>
                <c:pt idx="4">
                  <c:v>593.57191492840525</c:v>
                </c:pt>
                <c:pt idx="5">
                  <c:v>606.24719645904486</c:v>
                </c:pt>
                <c:pt idx="6">
                  <c:v>619.1931490875586</c:v>
                </c:pt>
                <c:pt idx="7">
                  <c:v>632.41555279153886</c:v>
                </c:pt>
                <c:pt idx="8">
                  <c:v>645.92031097564984</c:v>
                </c:pt>
                <c:pt idx="9">
                  <c:v>659.71345310731908</c:v>
                </c:pt>
                <c:pt idx="10">
                  <c:v>673.80113740871366</c:v>
                </c:pt>
                <c:pt idx="11">
                  <c:v>688.18965360620052</c:v>
                </c:pt>
                <c:pt idx="12">
                  <c:v>702.88542573851919</c:v>
                </c:pt>
                <c:pt idx="13">
                  <c:v>717.89501502492146</c:v>
                </c:pt>
                <c:pt idx="14">
                  <c:v>733.22512279456066</c:v>
                </c:pt>
                <c:pt idx="15">
                  <c:v>748.88259347842859</c:v>
                </c:pt>
                <c:pt idx="16">
                  <c:v>764.87441766519055</c:v>
                </c:pt>
                <c:pt idx="17">
                  <c:v>781.20773522227125</c:v>
                </c:pt>
                <c:pt idx="18">
                  <c:v>797.88983848359214</c:v>
                </c:pt>
                <c:pt idx="19">
                  <c:v>814.92817550537654</c:v>
                </c:pt>
                <c:pt idx="20">
                  <c:v>832.33035339148296</c:v>
                </c:pt>
                <c:pt idx="21">
                  <c:v>850.10414168974887</c:v>
                </c:pt>
                <c:pt idx="22">
                  <c:v>868.25747586085754</c:v>
                </c:pt>
                <c:pt idx="23">
                  <c:v>886.79846082128267</c:v>
                </c:pt>
                <c:pt idx="24">
                  <c:v>905.73537456189194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'Rys 9'!$L$5</c:f>
              <c:strCache>
                <c:ptCount val="1"/>
                <c:pt idx="0">
                  <c:v>Inwestycje (mln zł)</c:v>
                </c:pt>
              </c:strCache>
            </c:strRef>
          </c:tx>
          <c:spPr>
            <a:ln>
              <a:solidFill>
                <a:srgbClr val="E12833"/>
              </a:solidFill>
            </a:ln>
          </c:spPr>
          <c:marker>
            <c:symbol val="none"/>
          </c:marker>
          <c:cat>
            <c:numRef>
              <c:f>'Rys 9'!$M$3:$AK$3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'Rys 9'!$M$5:$AK$5</c:f>
              <c:numCache>
                <c:formatCode>General</c:formatCode>
                <c:ptCount val="25"/>
                <c:pt idx="0">
                  <c:v>510.4</c:v>
                </c:pt>
                <c:pt idx="1">
                  <c:v>543.9</c:v>
                </c:pt>
                <c:pt idx="2">
                  <c:v>656.4</c:v>
                </c:pt>
                <c:pt idx="3">
                  <c:v>553.9</c:v>
                </c:pt>
                <c:pt idx="4">
                  <c:v>653.20000000000005</c:v>
                </c:pt>
                <c:pt idx="5">
                  <c:v>548.5</c:v>
                </c:pt>
                <c:pt idx="6">
                  <c:v>448.5</c:v>
                </c:pt>
                <c:pt idx="7">
                  <c:v>350.9</c:v>
                </c:pt>
                <c:pt idx="8">
                  <c:v>376</c:v>
                </c:pt>
                <c:pt idx="9">
                  <c:v>314.7134531073192</c:v>
                </c:pt>
                <c:pt idx="10">
                  <c:v>241.80113740871371</c:v>
                </c:pt>
                <c:pt idx="11">
                  <c:v>169.18965360620041</c:v>
                </c:pt>
                <c:pt idx="12">
                  <c:v>96.885425738519189</c:v>
                </c:pt>
                <c:pt idx="13">
                  <c:v>24.89501502492158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320848"/>
        <c:axId val="171320456"/>
      </c:lineChart>
      <c:catAx>
        <c:axId val="17132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pl-PL"/>
          </a:p>
        </c:txPr>
        <c:crossAx val="171320456"/>
        <c:crosses val="autoZero"/>
        <c:auto val="1"/>
        <c:lblAlgn val="ctr"/>
        <c:lblOffset val="100"/>
        <c:noMultiLvlLbl val="0"/>
      </c:catAx>
      <c:valAx>
        <c:axId val="171320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mln</a:t>
                </a:r>
                <a:r>
                  <a:rPr lang="pl-PL" baseline="0"/>
                  <a:t> zł</a:t>
                </a:r>
                <a:endParaRPr lang="pl-PL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1320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5FDADA8-66E1-0143-944C-E1FAD5FA9BAE}" type="datetime1">
              <a:rPr lang="pl-PL" smtClean="0"/>
              <a:pPr/>
              <a:t>2015-09-22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690CB6F-869F-DB41-9DDA-932CC773F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3199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99A3F2C-5BDA-B84A-8E5A-00A637E9B427}" type="datetime1">
              <a:rPr lang="pl-PL" smtClean="0"/>
              <a:pPr/>
              <a:t>2015-09-22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8830B53-83E6-014D-BA04-186702CAB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2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048401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Picture 6" descr="POWERPOINT_logo_p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8" y="220286"/>
            <a:ext cx="2530932" cy="25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2898"/>
            <a:ext cx="5486400" cy="4044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1983"/>
            <a:ext cx="5486400" cy="4224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97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Picture 10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71" y="5183184"/>
            <a:ext cx="3805881" cy="268793"/>
          </a:xfr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71" y="505360"/>
            <a:ext cx="3805881" cy="453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171" y="5451977"/>
            <a:ext cx="3805881" cy="3531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Picture 10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>
          <a:xfrm>
            <a:off x="4730817" y="505360"/>
            <a:ext cx="3805881" cy="453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817" y="5183184"/>
            <a:ext cx="3805881" cy="268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/>
          </p:nvPr>
        </p:nvSpPr>
        <p:spPr>
          <a:xfrm>
            <a:off x="4730817" y="5451977"/>
            <a:ext cx="3805881" cy="3531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5933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8004" y="440575"/>
            <a:ext cx="3728125" cy="2047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8005" y="2505711"/>
            <a:ext cx="3728124" cy="35318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Picture 10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713614" y="4962909"/>
            <a:ext cx="3728124" cy="4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0"/>
          </p:nvPr>
        </p:nvSpPr>
        <p:spPr>
          <a:xfrm>
            <a:off x="713613" y="440575"/>
            <a:ext cx="3728125" cy="4535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1"/>
          </p:nvPr>
        </p:nvSpPr>
        <p:spPr>
          <a:xfrm>
            <a:off x="713614" y="5377563"/>
            <a:ext cx="3728124" cy="238287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12"/>
          </p:nvPr>
        </p:nvSpPr>
        <p:spPr>
          <a:xfrm>
            <a:off x="4708004" y="3197525"/>
            <a:ext cx="3728125" cy="2047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8005" y="5262661"/>
            <a:ext cx="3728124" cy="35318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269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9200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10" name="Picture 9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"/>
            <a:ext cx="9144000" cy="64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1697"/>
            <a:ext cx="2057400" cy="5416427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1697"/>
            <a:ext cx="6019800" cy="54164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10" name="Picture 9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3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048401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Picture 6" descr="POWERPOINT_logo_p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8" y="220286"/>
            <a:ext cx="2530932" cy="2530932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22314" y="5494175"/>
            <a:ext cx="7772400" cy="82930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Nazwisko</a:t>
            </a:r>
          </a:p>
          <a:p>
            <a:r>
              <a:rPr lang="pl-PL" dirty="0" smtClean="0"/>
              <a:t>Program Społeczny » JOBS &amp; SKILLS FOR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3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header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189" y="2640331"/>
            <a:ext cx="6937076" cy="1321711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2189" y="5455301"/>
            <a:ext cx="6937077" cy="751562"/>
          </a:xfrm>
          <a:noFill/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Nazwisko</a:t>
            </a:r>
          </a:p>
          <a:p>
            <a:r>
              <a:rPr lang="pl-PL" dirty="0" smtClean="0"/>
              <a:t>Program Ekonomiczny | INNOVATION &amp; SMART ECONOMY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182189" y="3962043"/>
            <a:ext cx="6937077" cy="71968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87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192"/>
            <a:ext cx="8229600" cy="1172588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609"/>
            <a:ext cx="8229600" cy="383555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32459" y="6197288"/>
            <a:ext cx="920069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6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4"/>
            <a:ext cx="8229600" cy="111960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259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26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654"/>
            <a:ext cx="8229600" cy="1002983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437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437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13" name="Picture 12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44"/>
            <a:ext cx="8229600" cy="1143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pic>
        <p:nvPicPr>
          <p:cNvPr id="9" name="Picture 8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655"/>
            <a:ext cx="3008313" cy="1020446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4655"/>
            <a:ext cx="5111750" cy="5273890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53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1" name="Picture 10" descr="POWERPOIN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327"/>
            <a:ext cx="9144000" cy="92067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1749" y="6197288"/>
            <a:ext cx="90225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4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3" r:id="rId12"/>
    <p:sldLayoutId id="2147483658" r:id="rId13"/>
    <p:sldLayoutId id="2147483664" r:id="rId14"/>
    <p:sldLayoutId id="214748365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Makroekonomiczne</a:t>
            </a:r>
            <a:r>
              <a:rPr lang="en-US" dirty="0" smtClean="0"/>
              <a:t> </a:t>
            </a:r>
            <a:r>
              <a:rPr lang="en-US" dirty="0" err="1" smtClean="0"/>
              <a:t>aspekty</a:t>
            </a:r>
            <a:r>
              <a:rPr lang="en-US" dirty="0" smtClean="0"/>
              <a:t> </a:t>
            </a:r>
            <a:r>
              <a:rPr lang="en-US" dirty="0" err="1" smtClean="0"/>
              <a:t>znaczenia</a:t>
            </a:r>
            <a:r>
              <a:rPr lang="en-US" dirty="0" smtClean="0"/>
              <a:t> </a:t>
            </a:r>
            <a:r>
              <a:rPr lang="en-US" dirty="0" err="1" smtClean="0"/>
              <a:t>sektora</a:t>
            </a:r>
            <a:r>
              <a:rPr lang="en-US" dirty="0" smtClean="0"/>
              <a:t> </a:t>
            </a:r>
            <a:r>
              <a:rPr lang="en-US" dirty="0" err="1" smtClean="0"/>
              <a:t>farmaceutycznego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polskiej</a:t>
            </a:r>
            <a:r>
              <a:rPr lang="en-US" dirty="0" smtClean="0"/>
              <a:t> </a:t>
            </a:r>
            <a:r>
              <a:rPr lang="en-US" dirty="0" err="1" smtClean="0"/>
              <a:t>gospodarki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0"/>
          </p:nvPr>
        </p:nvSpPr>
        <p:spPr>
          <a:xfrm>
            <a:off x="1182188" y="4681729"/>
            <a:ext cx="6937077" cy="71968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Dr hab. </a:t>
            </a:r>
            <a:r>
              <a:rPr lang="en-US" dirty="0" err="1" smtClean="0"/>
              <a:t>Michał</a:t>
            </a:r>
            <a:r>
              <a:rPr lang="en-US" dirty="0" smtClean="0"/>
              <a:t> </a:t>
            </a:r>
            <a:r>
              <a:rPr lang="en-US" dirty="0" err="1"/>
              <a:t>Przybyliński</a:t>
            </a:r>
            <a:r>
              <a:rPr lang="en-US" dirty="0"/>
              <a:t> </a:t>
            </a:r>
            <a:r>
              <a:rPr lang="pl-PL" dirty="0" smtClean="0"/>
              <a:t>, prof. UŁ</a:t>
            </a:r>
          </a:p>
          <a:p>
            <a:pPr algn="ctr"/>
            <a:r>
              <a:rPr lang="pl-PL" dirty="0"/>
              <a:t>Dr Agnieszka Pugacewicz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39430" y="262490"/>
            <a:ext cx="8229600" cy="589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Sektor farmaceutyczny a budżet państwa</a:t>
            </a:r>
            <a:endParaRPr lang="pl-PL" sz="24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247914" y="5454274"/>
            <a:ext cx="477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6"/>
                </a:solidFill>
              </a:rPr>
              <a:t>Źródło:  Obliczenia  na podstawie </a:t>
            </a:r>
            <a:r>
              <a:rPr lang="pl-PL" sz="1000" dirty="0" smtClean="0">
                <a:solidFill>
                  <a:schemeClr val="accent6"/>
                </a:solidFill>
              </a:rPr>
              <a:t>Bilansu </a:t>
            </a:r>
            <a:r>
              <a:rPr lang="pl-PL" sz="1000" dirty="0">
                <a:solidFill>
                  <a:schemeClr val="accent6"/>
                </a:solidFill>
              </a:rPr>
              <a:t>przepływów międzygałęziowych </a:t>
            </a:r>
            <a:endParaRPr lang="pl-PL" sz="1000" dirty="0" smtClean="0">
              <a:solidFill>
                <a:schemeClr val="accent6"/>
              </a:solidFill>
            </a:endParaRPr>
          </a:p>
          <a:p>
            <a:r>
              <a:rPr lang="pl-PL" sz="1000" dirty="0" smtClean="0">
                <a:solidFill>
                  <a:schemeClr val="accent6"/>
                </a:solidFill>
              </a:rPr>
              <a:t>GUS</a:t>
            </a:r>
            <a:r>
              <a:rPr lang="pl-PL" sz="1000" dirty="0">
                <a:solidFill>
                  <a:schemeClr val="accent6"/>
                </a:solidFill>
              </a:rPr>
              <a:t>, 2010 r. </a:t>
            </a:r>
            <a:r>
              <a:rPr lang="pl-PL" sz="1000" dirty="0" smtClean="0">
                <a:solidFill>
                  <a:schemeClr val="accent6"/>
                </a:solidFill>
              </a:rPr>
              <a:t>W </a:t>
            </a:r>
            <a:r>
              <a:rPr lang="pl-PL" sz="1000" dirty="0">
                <a:solidFill>
                  <a:schemeClr val="accent6"/>
                </a:solidFill>
              </a:rPr>
              <a:t>nawiasach podano wartości dla 2013 r. 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9049986" y="4401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42"/>
            <a:ext cx="8458635" cy="4166661"/>
          </a:xfrm>
          <a:prstGeom prst="rect">
            <a:avLst/>
          </a:prstGeom>
        </p:spPr>
      </p:pic>
      <p:pic>
        <p:nvPicPr>
          <p:cNvPr id="11" name="Picture 2" descr="http://mediad.publicbroadcasting.net/p/wnpr/files/styles/medium/public/201502/High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648" y="4484097"/>
            <a:ext cx="2584794" cy="171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1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3290" y="337659"/>
            <a:ext cx="8229600" cy="636607"/>
          </a:xfrm>
        </p:spPr>
        <p:txBody>
          <a:bodyPr>
            <a:noAutofit/>
          </a:bodyPr>
          <a:lstStyle/>
          <a:p>
            <a:r>
              <a:rPr lang="pl-PL" sz="2400" dirty="0"/>
              <a:t>Wpływ sektora farmaceutycznego na gospodarkę w </a:t>
            </a:r>
            <a:r>
              <a:rPr lang="pl-PL" sz="2400" dirty="0" smtClean="0"/>
              <a:t>2013 </a:t>
            </a:r>
            <a:r>
              <a:rPr lang="pl-PL" sz="2400" dirty="0"/>
              <a:t>r.</a:t>
            </a:r>
            <a:r>
              <a:rPr lang="cs-CZ" sz="2400" dirty="0"/>
              <a:t/>
            </a:r>
            <a:br>
              <a:rPr lang="cs-CZ" sz="2400" dirty="0"/>
            </a:br>
            <a:endParaRPr lang="pl-PL" sz="2400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16869"/>
              </p:ext>
            </p:extLst>
          </p:nvPr>
        </p:nvGraphicFramePr>
        <p:xfrm>
          <a:off x="579223" y="1019175"/>
          <a:ext cx="7986712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kument" r:id="rId4" imgW="5896045" imgH="3272571" progId="Word.Document.12">
                  <p:embed/>
                </p:oleObj>
              </mc:Choice>
              <mc:Fallback>
                <p:oleObj name="Dokument" r:id="rId4" imgW="5896045" imgH="3272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223" y="1019175"/>
                        <a:ext cx="7986712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Tekstowe 5"/>
          <p:cNvSpPr txBox="1"/>
          <p:nvPr/>
        </p:nvSpPr>
        <p:spPr>
          <a:xfrm>
            <a:off x="233222" y="5609104"/>
            <a:ext cx="5594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6"/>
                </a:solidFill>
              </a:rPr>
              <a:t>Źródło:  Obliczenia  na podstawie </a:t>
            </a:r>
            <a:r>
              <a:rPr lang="pl-PL" sz="1000" dirty="0" smtClean="0">
                <a:solidFill>
                  <a:schemeClr val="accent6"/>
                </a:solidFill>
              </a:rPr>
              <a:t>Bilansu </a:t>
            </a:r>
            <a:r>
              <a:rPr lang="pl-PL" sz="1000" dirty="0">
                <a:solidFill>
                  <a:schemeClr val="accent6"/>
                </a:solidFill>
              </a:rPr>
              <a:t>przepływów międzygałęziowych </a:t>
            </a:r>
            <a:r>
              <a:rPr lang="pl-PL" sz="1000" dirty="0" smtClean="0">
                <a:solidFill>
                  <a:schemeClr val="accent6"/>
                </a:solidFill>
              </a:rPr>
              <a:t>GUS</a:t>
            </a:r>
            <a:r>
              <a:rPr lang="pl-PL" sz="1000" dirty="0">
                <a:solidFill>
                  <a:schemeClr val="accent6"/>
                </a:solidFill>
              </a:rPr>
              <a:t>, </a:t>
            </a:r>
            <a:r>
              <a:rPr lang="pl-PL" sz="1000" dirty="0" smtClean="0">
                <a:solidFill>
                  <a:schemeClr val="accent6"/>
                </a:solidFill>
              </a:rPr>
              <a:t>uaktualnione dla 2013 </a:t>
            </a:r>
            <a:r>
              <a:rPr lang="pl-PL" sz="1000" dirty="0">
                <a:solidFill>
                  <a:schemeClr val="accent6"/>
                </a:solidFill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2988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4</a:t>
            </a:fld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67131"/>
              </p:ext>
            </p:extLst>
          </p:nvPr>
        </p:nvGraphicFramePr>
        <p:xfrm>
          <a:off x="420582" y="1062367"/>
          <a:ext cx="8181979" cy="188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9355"/>
              </a:tblGrid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2013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2030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bezpośredni: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-59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-160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-261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-367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-427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-489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-554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-621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-690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-762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-756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-698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-643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-592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-597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-602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bezpośredni + pośredni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-361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-828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-964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-1104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-1250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-1401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-1557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-1719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-1707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-1575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-1451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-1315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-1326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-1337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-1348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-1360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łączny (bezpośredni + pośredni + dochodowy)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-1581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-2573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-3622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-4215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-4829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-5466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-6126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-6810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-7519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-7464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-6889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-6345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-5750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-5799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-5848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-5897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-5947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28177"/>
              </p:ext>
            </p:extLst>
          </p:nvPr>
        </p:nvGraphicFramePr>
        <p:xfrm>
          <a:off x="394870" y="3735393"/>
          <a:ext cx="8181979" cy="188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4272"/>
                <a:gridCol w="459355"/>
              </a:tblGrid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2013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2029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2030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bezpośredni: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bezpośredni + pośredni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-45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-65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-56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 grid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łączny (bezpośredni + pośredni + dochodowy)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-8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-22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-35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-58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-67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-94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-104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-103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-95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-87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-79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-80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-81</a:t>
                      </a:r>
                      <a:endParaRPr lang="pl-PL" sz="110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-82</a:t>
                      </a:r>
                      <a:endParaRPr lang="pl-PL" sz="1100" dirty="0">
                        <a:solidFill>
                          <a:srgbClr val="7B7B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4870" y="427273"/>
            <a:ext cx="8233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Tabela 2. Długookresowy wpływ obniżek cen w latach 2012-2014 na spadek liczby pracujących – symulacja przy założeniu braku znaczących obniżek w 2016 r. i latach późniejszych.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Źródło: Obliczenia własne na podstawie danych GUS.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4870" y="2960648"/>
            <a:ext cx="823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Tabela 3. Długookresowy wpływ obniżek cen w latach 2012-2014 na spadek dochodów budżetu państwa - symulacja przy założeniu braku znaczących obniżek w 2016 r. i latach późniejszych (mln zł)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Źródło: Obliczenia </a:t>
            </a:r>
            <a:r>
              <a:rPr lang="pl-PL" altLang="pl-PL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własne</a:t>
            </a:r>
            <a:r>
              <a:rPr lang="pl-PL" altLang="pl-PL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na podstawie danych GUS</a:t>
            </a:r>
            <a:r>
              <a:rPr lang="pl-PL" alt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l-PL" altLang="pl-PL" sz="3200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87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fld id="{78CC2F42-18EC-4C9E-94F6-2CD093052395}" type="slidenum">
              <a:rPr lang="en-US" b="0" smtClean="0">
                <a:solidFill>
                  <a:schemeClr val="bg1"/>
                </a:solidFill>
              </a:rPr>
              <a:pPr/>
              <a:t>5</a:t>
            </a:fld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732492869"/>
              </p:ext>
            </p:extLst>
          </p:nvPr>
        </p:nvGraphicFramePr>
        <p:xfrm>
          <a:off x="486000" y="397229"/>
          <a:ext cx="4491114" cy="254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546067499"/>
              </p:ext>
            </p:extLst>
          </p:nvPr>
        </p:nvGraphicFramePr>
        <p:xfrm>
          <a:off x="717630" y="3333200"/>
          <a:ext cx="4259485" cy="245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70653" y="532435"/>
            <a:ext cx="3402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W przypadku alternatywnym, polegającym na kontynuacji obniżki cen w skali </a:t>
            </a:r>
            <a:r>
              <a:rPr lang="pl-PL" sz="1200" b="1" dirty="0"/>
              <a:t>prowadzącej do </a:t>
            </a:r>
            <a:r>
              <a:rPr lang="pl-PL" sz="1200" b="1" i="1" dirty="0"/>
              <a:t>pogłębiania się</a:t>
            </a:r>
            <a:r>
              <a:rPr lang="pl-PL" sz="1200" b="1" dirty="0"/>
              <a:t> strat</a:t>
            </a:r>
            <a:r>
              <a:rPr lang="pl-PL" sz="1200" dirty="0"/>
              <a:t> w tempie z lat 2012-2014, długookresowe projekcje wyraźnie wskazują na </a:t>
            </a:r>
            <a:r>
              <a:rPr lang="pl-PL" sz="1200" b="1" dirty="0"/>
              <a:t>stosunkowo szybkie załamanie się sektora farmaceutycznego </a:t>
            </a:r>
            <a:r>
              <a:rPr lang="pl-PL" sz="1200" dirty="0"/>
              <a:t>w Polsce. Rosnąc w dotychczasowym tempie, straty w 2030 roku wyniosłyby </a:t>
            </a:r>
            <a:r>
              <a:rPr lang="pl-PL" sz="1200" b="1" dirty="0"/>
              <a:t>1,65 mld zł</a:t>
            </a:r>
            <a:r>
              <a:rPr lang="pl-PL" sz="1200" dirty="0"/>
              <a:t> Znaczące obniżki następują począwszy od 2016 r., a dalej w 2019, 20122 r. itd., , zgodnie z procedurą składania wniosków refundacyjnych co trzy lata. W wyniku tych obniżek straty firm narastałyby corocznie zgodnie z mechanizmem ujawnionym w latach 2012-14.</a:t>
            </a:r>
          </a:p>
          <a:p>
            <a:pPr algn="just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445888" y="3780955"/>
            <a:ext cx="32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Przy tych założeniach nakłady inwestycyjne szybko spadłyby do </a:t>
            </a:r>
            <a:r>
              <a:rPr lang="pl-PL" sz="1200" dirty="0" smtClean="0"/>
              <a:t>zera. </a:t>
            </a:r>
            <a:r>
              <a:rPr lang="pl-PL" sz="1200" dirty="0"/>
              <a:t>W długim okresie ograniczenie inwestycji powoduje </a:t>
            </a:r>
            <a:r>
              <a:rPr lang="pl-PL" sz="1200" dirty="0" smtClean="0"/>
              <a:t>spadek </a:t>
            </a:r>
            <a:r>
              <a:rPr lang="pl-PL" sz="1200" dirty="0"/>
              <a:t>konkurencyjności i produkcji. Prowadzi to do (4) zmniejszenia eksportu i pogorszenia się pozycji na rynku krajowym wobec importerów. 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22744" y="2789499"/>
            <a:ext cx="369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Obliczenia własne na podstawie danych GUS.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22744" y="5661491"/>
            <a:ext cx="369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Obliczenia własne na podstawie danych GUS.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122744" y="92597"/>
            <a:ext cx="3692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/>
              <a:t>Strata krajowych producentów leków – kontynuacja trendu liniowego z lat 2012-2014 (mln zł)</a:t>
            </a:r>
            <a:endParaRPr lang="pl-PL" sz="1000" dirty="0"/>
          </a:p>
        </p:txBody>
      </p:sp>
      <p:sp>
        <p:nvSpPr>
          <p:cNvPr id="12" name="Prostokąt 11"/>
          <p:cNvSpPr/>
          <p:nvPr/>
        </p:nvSpPr>
        <p:spPr>
          <a:xfrm>
            <a:off x="1122744" y="29673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b="1" dirty="0" smtClean="0"/>
              <a:t>Nakłady </a:t>
            </a:r>
            <a:r>
              <a:rPr lang="pl-PL" sz="1000" b="1" dirty="0"/>
              <a:t>inwestycyjne, wariant narastającej straty, zgodnie z trendem z lat 2012-2014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7472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394" y="1676382"/>
            <a:ext cx="3288890" cy="941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Dr hab. Michał Przybyliński, prof. UŁ</a:t>
            </a:r>
          </a:p>
          <a:p>
            <a:pPr marL="0" indent="0">
              <a:buNone/>
            </a:pPr>
            <a:r>
              <a:rPr lang="pl-PL" sz="1600" dirty="0" smtClean="0"/>
              <a:t>micprz@uni.lodz.pl</a:t>
            </a:r>
          </a:p>
          <a:p>
            <a:pPr marL="0" indent="0">
              <a:buNone/>
            </a:pPr>
            <a:r>
              <a:rPr lang="pl-PL" sz="1600" dirty="0" smtClean="0"/>
              <a:t>Tel. 600 897 260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942489" y="3457307"/>
            <a:ext cx="4009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Ubuntu"/>
              </a:rPr>
              <a:t>DELab UW – Digital </a:t>
            </a:r>
            <a:r>
              <a:rPr lang="pl-PL" dirty="0" err="1">
                <a:solidFill>
                  <a:srgbClr val="000000"/>
                </a:solidFill>
                <a:latin typeface="Ubuntu"/>
              </a:rPr>
              <a:t>Economy</a:t>
            </a:r>
            <a:r>
              <a:rPr lang="pl-PL" dirty="0">
                <a:solidFill>
                  <a:srgbClr val="000000"/>
                </a:solidFill>
                <a:latin typeface="Ubuntu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Ubuntu"/>
              </a:rPr>
              <a:t>Lab </a:t>
            </a:r>
          </a:p>
          <a:p>
            <a:r>
              <a:rPr lang="pl-PL" dirty="0" smtClean="0">
                <a:solidFill>
                  <a:srgbClr val="000000"/>
                </a:solidFill>
                <a:latin typeface="Ubuntu"/>
              </a:rPr>
              <a:t>Uniwersytet Warszawski</a:t>
            </a:r>
          </a:p>
          <a:p>
            <a:endParaRPr lang="pl-PL" sz="500" dirty="0">
              <a:solidFill>
                <a:srgbClr val="000000"/>
              </a:solidFill>
              <a:latin typeface="Ubuntu"/>
            </a:endParaRPr>
          </a:p>
          <a:p>
            <a:r>
              <a:rPr lang="pl-PL" dirty="0">
                <a:solidFill>
                  <a:srgbClr val="000000"/>
                </a:solidFill>
                <a:latin typeface="Ubuntu"/>
              </a:rPr>
              <a:t>ul. Dobra 56/66, 00-312 Warszawa</a:t>
            </a:r>
            <a:br>
              <a:rPr lang="pl-PL" dirty="0">
                <a:solidFill>
                  <a:srgbClr val="000000"/>
                </a:solidFill>
                <a:latin typeface="Ubuntu"/>
              </a:rPr>
            </a:br>
            <a:r>
              <a:rPr lang="pl-PL" dirty="0">
                <a:solidFill>
                  <a:srgbClr val="000000"/>
                </a:solidFill>
                <a:latin typeface="Ubuntu"/>
              </a:rPr>
              <a:t>tel. 22 552 70 01</a:t>
            </a:r>
            <a:br>
              <a:rPr lang="pl-PL" dirty="0">
                <a:solidFill>
                  <a:srgbClr val="000000"/>
                </a:solidFill>
                <a:latin typeface="Ubuntu"/>
              </a:rPr>
            </a:br>
            <a:r>
              <a:rPr lang="pl-PL" dirty="0" smtClean="0">
                <a:solidFill>
                  <a:srgbClr val="000000"/>
                </a:solidFill>
                <a:latin typeface="Ubuntu"/>
              </a:rPr>
              <a:t>delab@uw.edu.pl</a:t>
            </a:r>
            <a:endParaRPr lang="pl-PL" dirty="0">
              <a:solidFill>
                <a:srgbClr val="000000"/>
              </a:solidFill>
              <a:latin typeface="Ubuntu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Ubuntu"/>
              </a:rPr>
              <a:t>www.delab.uw.edu.pl</a:t>
            </a:r>
            <a:endParaRPr lang="pl-PL" dirty="0">
              <a:solidFill>
                <a:srgbClr val="000000"/>
              </a:solidFill>
              <a:latin typeface="Ubuntu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238321" y="1688468"/>
            <a:ext cx="3288890" cy="941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/>
              <a:t>Dr Agnieszka Pugacewicz</a:t>
            </a:r>
          </a:p>
          <a:p>
            <a:pPr marL="0" indent="0">
              <a:buNone/>
            </a:pPr>
            <a:r>
              <a:rPr lang="pl-PL" sz="1600" dirty="0"/>
              <a:t>agnieszka.pugacewicz@uw.edu.pl</a:t>
            </a:r>
          </a:p>
          <a:p>
            <a:pPr marL="0" indent="0">
              <a:buNone/>
            </a:pPr>
            <a:r>
              <a:rPr lang="pl-PL" sz="1600" dirty="0"/>
              <a:t>Tel. 504 019 817</a:t>
            </a:r>
          </a:p>
        </p:txBody>
      </p:sp>
    </p:spTree>
    <p:extLst>
      <p:ext uri="{BB962C8B-B14F-4D97-AF65-F5344CB8AC3E}">
        <p14:creationId xmlns:p14="http://schemas.microsoft.com/office/powerpoint/2010/main" val="34133740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-Layout-DELabTALKS">
  <a:themeElements>
    <a:clrScheme name="Dela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A1FA"/>
      </a:accent1>
      <a:accent2>
        <a:srgbClr val="FC6C14"/>
      </a:accent2>
      <a:accent3>
        <a:srgbClr val="B5C0CF"/>
      </a:accent3>
      <a:accent4>
        <a:srgbClr val="EE0017"/>
      </a:accent4>
      <a:accent5>
        <a:srgbClr val="4472C4"/>
      </a:accent5>
      <a:accent6>
        <a:srgbClr val="495C73"/>
      </a:accent6>
      <a:hlink>
        <a:srgbClr val="2F5496"/>
      </a:hlink>
      <a:folHlink>
        <a:srgbClr val="EE0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POWERP-Layout-DELabTALKS.potx</Template>
  <TotalTime>1450</TotalTime>
  <Words>660</Words>
  <Application>Microsoft Office PowerPoint</Application>
  <PresentationFormat>Pokaz na ekranie (4:3)</PresentationFormat>
  <Paragraphs>185</Paragraphs>
  <Slides>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Ubuntu</vt:lpstr>
      <vt:lpstr>POWERP-Layout-DELabTALKS</vt:lpstr>
      <vt:lpstr>Dokument</vt:lpstr>
      <vt:lpstr>Makroekonomiczne aspekty znaczenia sektora farmaceutycznego  dla polskiej gospodarki</vt:lpstr>
      <vt:lpstr>Prezentacja programu PowerPoint</vt:lpstr>
      <vt:lpstr>Wpływ sektora farmaceutycznego na gospodarkę w 2013 r. </vt:lpstr>
      <vt:lpstr>Prezentacja programu PowerPoint</vt:lpstr>
      <vt:lpstr>Prezentacja programu PowerPoint</vt:lpstr>
      <vt:lpstr>Prezentacja programu PowerPoint</vt:lpstr>
    </vt:vector>
  </TitlesOfParts>
  <Company>majacumulus@gmail.com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Chmura</dc:creator>
  <cp:lastModifiedBy>Zbigniew Maciąg</cp:lastModifiedBy>
  <cp:revision>109</cp:revision>
  <cp:lastPrinted>2015-06-09T22:45:51Z</cp:lastPrinted>
  <dcterms:created xsi:type="dcterms:W3CDTF">2015-02-07T12:58:25Z</dcterms:created>
  <dcterms:modified xsi:type="dcterms:W3CDTF">2015-09-22T09:47:26Z</dcterms:modified>
</cp:coreProperties>
</file>