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0" r:id="rId4"/>
    <p:sldId id="261" r:id="rId5"/>
    <p:sldId id="263" r:id="rId6"/>
    <p:sldId id="264" r:id="rId7"/>
    <p:sldId id="259" r:id="rId8"/>
    <p:sldId id="265" r:id="rId9"/>
    <p:sldId id="262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9/28/2015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9/28/2015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9/28/2015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9/28/2015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9/28/2015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9/28/2015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9/28/2015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9/28/2015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9/28/2015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9/28/2015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9/28/2015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9/28/2015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00051" y="758952"/>
            <a:ext cx="10058400" cy="3566160"/>
          </a:xfrm>
        </p:spPr>
        <p:txBody>
          <a:bodyPr/>
          <a:lstStyle/>
          <a:p>
            <a:r>
              <a:rPr lang="pl-PL" dirty="0" smtClean="0"/>
              <a:t>Handel w polskiej polityce przemysłowej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Dr M A Faliński</a:t>
            </a:r>
            <a:endParaRPr lang="pl-PL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838" y="255690"/>
            <a:ext cx="3328337" cy="851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12114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Podyskutujmy…!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pl-PL" dirty="0" smtClean="0"/>
          </a:p>
          <a:p>
            <a:r>
              <a:rPr lang="pl-PL" sz="3600" dirty="0" smtClean="0">
                <a:solidFill>
                  <a:srgbClr val="FF0000"/>
                </a:solidFill>
              </a:rPr>
              <a:t>1. jak zachowają się formaty handlowe? – dostawy, praca/płaca, ceny.</a:t>
            </a:r>
          </a:p>
          <a:p>
            <a:r>
              <a:rPr lang="pl-PL" sz="3600" dirty="0" smtClean="0">
                <a:solidFill>
                  <a:srgbClr val="FF0000"/>
                </a:solidFill>
              </a:rPr>
              <a:t>2. co to znaczy dla dostawców? – produkcja, eksport, gama dostaw</a:t>
            </a:r>
          </a:p>
          <a:p>
            <a:r>
              <a:rPr lang="pl-PL" sz="3600" dirty="0" smtClean="0">
                <a:solidFill>
                  <a:srgbClr val="FF0000"/>
                </a:solidFill>
              </a:rPr>
              <a:t>3. Jak zareaguje PKB? – struktura, wielkość,</a:t>
            </a:r>
          </a:p>
          <a:p>
            <a:r>
              <a:rPr lang="pl-PL" sz="3600" dirty="0" smtClean="0">
                <a:solidFill>
                  <a:srgbClr val="FF0000"/>
                </a:solidFill>
              </a:rPr>
              <a:t>3. Czy ograniczanie handlu to jakaś alternatywa rozwojowa dla Polski?</a:t>
            </a:r>
            <a:endParaRPr lang="pl-PL" sz="3600" dirty="0">
              <a:solidFill>
                <a:srgbClr val="FF0000"/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67" y="178230"/>
            <a:ext cx="1876425" cy="5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4554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</a:t>
            </a:r>
            <a:r>
              <a:rPr lang="pl-PL" dirty="0"/>
              <a:t>P</a:t>
            </a:r>
            <a:r>
              <a:rPr lang="pl-PL" dirty="0" smtClean="0"/>
              <a:t>rzełom  - 1989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1661375" y="2593997"/>
            <a:ext cx="3400022" cy="312589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3200" dirty="0" smtClean="0">
                <a:solidFill>
                  <a:srgbClr val="FF0000"/>
                </a:solidFill>
              </a:rPr>
              <a:t>EKONOMIA BEZ RYNKU</a:t>
            </a:r>
            <a:endParaRPr lang="pl-PL" sz="3200" dirty="0">
              <a:solidFill>
                <a:srgbClr val="FF0000"/>
              </a:solidFill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7225048" y="2593997"/>
            <a:ext cx="3335628" cy="312589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600" dirty="0" smtClean="0">
                <a:solidFill>
                  <a:srgbClr val="002060"/>
                </a:solidFill>
              </a:rPr>
              <a:t>BAZAR</a:t>
            </a:r>
            <a:endParaRPr lang="pl-PL" sz="3600" dirty="0">
              <a:solidFill>
                <a:srgbClr val="002060"/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 flipH="1">
            <a:off x="3065172" y="5869094"/>
            <a:ext cx="5962918" cy="51515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 smtClean="0">
                <a:solidFill>
                  <a:srgbClr val="FFFF00"/>
                </a:solidFill>
              </a:rPr>
              <a:t>MAJĄTEK DO PRYWATYZACJI</a:t>
            </a:r>
            <a:endParaRPr lang="pl-PL" sz="2800" dirty="0">
              <a:solidFill>
                <a:srgbClr val="FFFF00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4346619" y="1755677"/>
            <a:ext cx="3593206" cy="6398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 smtClean="0">
                <a:solidFill>
                  <a:srgbClr val="00B050"/>
                </a:solidFill>
              </a:rPr>
              <a:t>ASPIRACJE</a:t>
            </a:r>
            <a:endParaRPr lang="pl-PL" sz="2800" dirty="0">
              <a:solidFill>
                <a:srgbClr val="00B050"/>
              </a:solidFill>
            </a:endParaRPr>
          </a:p>
        </p:txBody>
      </p:sp>
      <p:sp>
        <p:nvSpPr>
          <p:cNvPr id="9" name="Strzałka w cztery strony 8"/>
          <p:cNvSpPr/>
          <p:nvPr/>
        </p:nvSpPr>
        <p:spPr>
          <a:xfrm>
            <a:off x="5061397" y="3258355"/>
            <a:ext cx="2163651" cy="2335680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67" y="178229"/>
            <a:ext cx="1876425" cy="5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366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Stawka na rynek wewnętrzny: </a:t>
            </a:r>
            <a:r>
              <a:rPr lang="pl-PL" dirty="0"/>
              <a:t>ź</a:t>
            </a:r>
            <a:r>
              <a:rPr lang="pl-PL" dirty="0" smtClean="0"/>
              <a:t>ródła modernizacji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86012" y="1737360"/>
            <a:ext cx="10058400" cy="4599045"/>
          </a:xfrm>
        </p:spPr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4" name="Prostokąt zaokrąglony 3"/>
          <p:cNvSpPr/>
          <p:nvPr/>
        </p:nvSpPr>
        <p:spPr>
          <a:xfrm rot="10800000" flipH="1" flipV="1">
            <a:off x="1097280" y="3258355"/>
            <a:ext cx="4075521" cy="1815922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800" dirty="0" smtClean="0"/>
              <a:t>Inwestycje </a:t>
            </a:r>
            <a:r>
              <a:rPr lang="pl-PL" sz="2800" dirty="0" err="1" smtClean="0"/>
              <a:t>zewnętrzne+import</a:t>
            </a:r>
            <a:endParaRPr lang="pl-PL" sz="2800" dirty="0"/>
          </a:p>
        </p:txBody>
      </p:sp>
      <p:sp>
        <p:nvSpPr>
          <p:cNvPr id="5" name="Prostokąt zaokrąglony 4"/>
          <p:cNvSpPr/>
          <p:nvPr/>
        </p:nvSpPr>
        <p:spPr>
          <a:xfrm>
            <a:off x="7057623" y="3258355"/>
            <a:ext cx="4098057" cy="181592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dirty="0" smtClean="0"/>
              <a:t>Przedsiębiorczość </a:t>
            </a:r>
            <a:endParaRPr lang="pl-PL" sz="3200" dirty="0"/>
          </a:p>
        </p:txBody>
      </p:sp>
      <p:sp>
        <p:nvSpPr>
          <p:cNvPr id="8" name="Trójkąt równoramienny 7"/>
          <p:cNvSpPr/>
          <p:nvPr/>
        </p:nvSpPr>
        <p:spPr>
          <a:xfrm>
            <a:off x="3915176" y="2614411"/>
            <a:ext cx="4468970" cy="3631843"/>
          </a:xfrm>
          <a:prstGeom prst="triangle">
            <a:avLst>
              <a:gd name="adj" fmla="val 48414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3200" dirty="0" smtClean="0"/>
          </a:p>
          <a:p>
            <a:pPr algn="ctr"/>
            <a:r>
              <a:rPr lang="pl-PL" sz="3200" dirty="0" smtClean="0"/>
              <a:t>Hurt</a:t>
            </a:r>
          </a:p>
          <a:p>
            <a:pPr algn="ctr"/>
            <a:r>
              <a:rPr lang="pl-PL" sz="3200" dirty="0" err="1" smtClean="0"/>
              <a:t>Spódzielcy</a:t>
            </a:r>
            <a:endParaRPr lang="pl-PL" sz="3200" dirty="0" smtClean="0"/>
          </a:p>
          <a:p>
            <a:pPr algn="ctr"/>
            <a:r>
              <a:rPr lang="pl-PL" sz="3200" dirty="0" smtClean="0"/>
              <a:t>Kupcy</a:t>
            </a:r>
          </a:p>
          <a:p>
            <a:pPr algn="ctr"/>
            <a:r>
              <a:rPr lang="pl-PL" sz="3200" dirty="0" smtClean="0"/>
              <a:t>Sieci</a:t>
            </a:r>
          </a:p>
          <a:p>
            <a:pPr algn="ctr"/>
            <a:r>
              <a:rPr lang="pl-PL" sz="3200" dirty="0" smtClean="0">
                <a:solidFill>
                  <a:srgbClr val="FF0000"/>
                </a:solidFill>
              </a:rPr>
              <a:t>Efekt:  konkurencja</a:t>
            </a:r>
          </a:p>
          <a:p>
            <a:pPr algn="ctr"/>
            <a:endParaRPr lang="pl-PL" sz="3200" dirty="0"/>
          </a:p>
          <a:p>
            <a:pPr algn="ctr"/>
            <a:endParaRPr lang="pl-PL" sz="3200" dirty="0"/>
          </a:p>
          <a:p>
            <a:pPr algn="ctr"/>
            <a:endParaRPr lang="pl-PL" sz="3200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66" y="62120"/>
            <a:ext cx="1876425" cy="5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0383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/>
        </p:nvSpPr>
        <p:spPr>
          <a:xfrm>
            <a:off x="875764" y="0"/>
            <a:ext cx="9664138" cy="632885"/>
          </a:xfrm>
          <a:prstGeom prst="rect">
            <a:avLst/>
          </a:prstGeom>
        </p:spPr>
        <p:txBody>
          <a:bodyPr lIns="91440" tIns="45720" rIns="91440" bIns="45720"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l-PL" sz="3200" dirty="0" smtClean="0"/>
              <a:t>        Modele równoległe modernizacji sektora dystrybucji</a:t>
            </a:r>
            <a:endParaRPr lang="pl-PL" sz="3200" dirty="0"/>
          </a:p>
        </p:txBody>
      </p:sp>
      <p:sp>
        <p:nvSpPr>
          <p:cNvPr id="14339" name="Symbol zastępczy zawartości 4"/>
          <p:cNvSpPr>
            <a:spLocks noGrp="1"/>
          </p:cNvSpPr>
          <p:nvPr/>
        </p:nvSpPr>
        <p:spPr bwMode="auto">
          <a:xfrm>
            <a:off x="1744135" y="636588"/>
            <a:ext cx="4320116" cy="6736290"/>
          </a:xfrm>
          <a:prstGeom prst="rect">
            <a:avLst/>
          </a:prstGeom>
          <a:noFill/>
          <a:ln>
            <a:noFill/>
          </a:ln>
          <a:extLst/>
        </p:spPr>
        <p:txBody>
          <a:bodyPr lIns="91440" tIns="45720" rIns="91440" bIns="45720"/>
          <a:lstStyle/>
          <a:p>
            <a:pPr marL="342891" indent="-342891">
              <a:spcBef>
                <a:spcPct val="20000"/>
              </a:spcBef>
              <a:defRPr/>
            </a:pPr>
            <a:r>
              <a:rPr lang="pl-PL" sz="2800" dirty="0">
                <a:solidFill>
                  <a:schemeClr val="accent1">
                    <a:lumMod val="50000"/>
                  </a:schemeClr>
                </a:solidFill>
                <a:latin typeface="Constantia" pitchFamily="18" charset="0"/>
              </a:rPr>
              <a:t>M-1 „</a:t>
            </a:r>
            <a:r>
              <a:rPr lang="pl-PL" sz="2800" dirty="0" err="1" smtClean="0">
                <a:solidFill>
                  <a:schemeClr val="accent1">
                    <a:lumMod val="50000"/>
                  </a:schemeClr>
                </a:solidFill>
                <a:latin typeface="Constantia" pitchFamily="18" charset="0"/>
              </a:rPr>
              <a:t>imported</a:t>
            </a:r>
            <a:r>
              <a:rPr lang="pl-PL" sz="2800" dirty="0" smtClean="0">
                <a:solidFill>
                  <a:schemeClr val="accent1">
                    <a:lumMod val="50000"/>
                  </a:schemeClr>
                </a:solidFill>
                <a:latin typeface="Constantia" pitchFamily="18" charset="0"/>
              </a:rPr>
              <a:t>” </a:t>
            </a:r>
            <a:endParaRPr lang="pl-PL" sz="2800" dirty="0">
              <a:solidFill>
                <a:schemeClr val="accent1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14340" name="Symbol zastępczy zawartości 5"/>
          <p:cNvSpPr>
            <a:spLocks noGrp="1"/>
          </p:cNvSpPr>
          <p:nvPr/>
        </p:nvSpPr>
        <p:spPr bwMode="auto">
          <a:xfrm>
            <a:off x="6085417" y="632885"/>
            <a:ext cx="4038600" cy="6153147"/>
          </a:xfrm>
          <a:prstGeom prst="rect">
            <a:avLst/>
          </a:prstGeom>
          <a:noFill/>
          <a:ln>
            <a:noFill/>
          </a:ln>
          <a:extLst/>
        </p:spPr>
        <p:txBody>
          <a:bodyPr lIns="91440" tIns="45720" rIns="91440" bIns="45720"/>
          <a:lstStyle/>
          <a:p>
            <a:pPr marL="342891" indent="-342891">
              <a:spcBef>
                <a:spcPct val="20000"/>
              </a:spcBef>
              <a:defRPr/>
            </a:pPr>
            <a:r>
              <a:rPr lang="pl-PL" sz="2800" dirty="0">
                <a:latin typeface="Constantia" pitchFamily="18" charset="0"/>
              </a:rPr>
              <a:t>              </a:t>
            </a:r>
            <a:r>
              <a:rPr lang="pl-PL" sz="2800" dirty="0" smtClean="0">
                <a:latin typeface="Constantia" pitchFamily="18" charset="0"/>
              </a:rPr>
              <a:t>  </a:t>
            </a:r>
            <a:r>
              <a:rPr lang="pl-PL" sz="2800" dirty="0">
                <a:solidFill>
                  <a:schemeClr val="accent1">
                    <a:lumMod val="50000"/>
                  </a:schemeClr>
                </a:solidFill>
                <a:latin typeface="Constantia" pitchFamily="18" charset="0"/>
              </a:rPr>
              <a:t>M-2 </a:t>
            </a:r>
            <a:r>
              <a:rPr lang="pl-PL" sz="2800" dirty="0" smtClean="0">
                <a:solidFill>
                  <a:schemeClr val="accent1">
                    <a:lumMod val="50000"/>
                  </a:schemeClr>
                </a:solidFill>
                <a:latin typeface="Constantia" pitchFamily="18" charset="0"/>
              </a:rPr>
              <a:t>„</a:t>
            </a:r>
            <a:r>
              <a:rPr lang="pl-PL" sz="2800" dirty="0" err="1" smtClean="0">
                <a:solidFill>
                  <a:schemeClr val="accent1">
                    <a:lumMod val="50000"/>
                  </a:schemeClr>
                </a:solidFill>
                <a:latin typeface="Constantia" pitchFamily="18" charset="0"/>
              </a:rPr>
              <a:t>domestic</a:t>
            </a:r>
            <a:r>
              <a:rPr lang="pl-PL" sz="2800" dirty="0" smtClean="0">
                <a:solidFill>
                  <a:schemeClr val="accent1">
                    <a:lumMod val="50000"/>
                  </a:schemeClr>
                </a:solidFill>
                <a:latin typeface="Constantia" pitchFamily="18" charset="0"/>
              </a:rPr>
              <a:t>”</a:t>
            </a:r>
            <a:endParaRPr lang="pl-PL" sz="2800" dirty="0">
              <a:solidFill>
                <a:schemeClr val="accent1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1938867" y="1701801"/>
            <a:ext cx="2857500" cy="101388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l-PL" sz="1600" dirty="0" smtClean="0"/>
              <a:t>Wysokokapitałowe inwestycje zewnętrzne </a:t>
            </a:r>
            <a:endParaRPr lang="pl-PL" sz="1600" dirty="0"/>
          </a:p>
        </p:txBody>
      </p:sp>
      <p:sp>
        <p:nvSpPr>
          <p:cNvPr id="8" name="Strzałka w dół 7"/>
          <p:cNvSpPr/>
          <p:nvPr/>
        </p:nvSpPr>
        <p:spPr>
          <a:xfrm flipH="1">
            <a:off x="3503084" y="2840567"/>
            <a:ext cx="285749" cy="357717"/>
          </a:xfrm>
          <a:prstGeom prst="downArrow">
            <a:avLst>
              <a:gd name="adj1" fmla="val 50000"/>
              <a:gd name="adj2" fmla="val 40986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pl-PL" sz="2400"/>
          </a:p>
        </p:txBody>
      </p:sp>
      <p:sp>
        <p:nvSpPr>
          <p:cNvPr id="9" name="Prostokąt 8"/>
          <p:cNvSpPr/>
          <p:nvPr/>
        </p:nvSpPr>
        <p:spPr>
          <a:xfrm>
            <a:off x="2159000" y="3287184"/>
            <a:ext cx="2209800" cy="71754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l-PL" sz="1600" dirty="0" smtClean="0"/>
              <a:t>Jednorodne własnościowo sieci handlowe</a:t>
            </a:r>
            <a:endParaRPr lang="pl-PL" sz="1600" dirty="0"/>
          </a:p>
        </p:txBody>
      </p:sp>
      <p:sp>
        <p:nvSpPr>
          <p:cNvPr id="10" name="Prostokąt 9"/>
          <p:cNvSpPr/>
          <p:nvPr/>
        </p:nvSpPr>
        <p:spPr>
          <a:xfrm>
            <a:off x="1384302" y="4743978"/>
            <a:ext cx="774698" cy="118480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l-PL" sz="1867" dirty="0" smtClean="0"/>
              <a:t>Hiper</a:t>
            </a:r>
          </a:p>
          <a:p>
            <a:pPr algn="ctr">
              <a:defRPr/>
            </a:pPr>
            <a:r>
              <a:rPr lang="pl-PL" sz="1867" dirty="0" smtClean="0"/>
              <a:t>market</a:t>
            </a:r>
            <a:endParaRPr lang="pl-PL" sz="1867" dirty="0"/>
          </a:p>
        </p:txBody>
      </p:sp>
      <p:sp>
        <p:nvSpPr>
          <p:cNvPr id="11" name="Prostokąt 10"/>
          <p:cNvSpPr/>
          <p:nvPr/>
        </p:nvSpPr>
        <p:spPr>
          <a:xfrm>
            <a:off x="2328764" y="4714875"/>
            <a:ext cx="647701" cy="121390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l-PL" sz="1600" dirty="0" smtClean="0"/>
              <a:t>supermarket</a:t>
            </a:r>
            <a:endParaRPr lang="pl-PL" sz="2400" dirty="0"/>
          </a:p>
        </p:txBody>
      </p:sp>
      <p:sp>
        <p:nvSpPr>
          <p:cNvPr id="12" name="Prostokąt 11"/>
          <p:cNvSpPr/>
          <p:nvPr/>
        </p:nvSpPr>
        <p:spPr>
          <a:xfrm>
            <a:off x="3108128" y="4714875"/>
            <a:ext cx="507138" cy="118480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l-PL" sz="1600" dirty="0" err="1" smtClean="0"/>
              <a:t>discounters</a:t>
            </a:r>
            <a:endParaRPr lang="pl-PL" sz="2400" dirty="0"/>
          </a:p>
        </p:txBody>
      </p:sp>
      <p:sp>
        <p:nvSpPr>
          <p:cNvPr id="13" name="Prostokąt 12"/>
          <p:cNvSpPr/>
          <p:nvPr/>
        </p:nvSpPr>
        <p:spPr>
          <a:xfrm>
            <a:off x="3790952" y="4714875"/>
            <a:ext cx="385233" cy="121391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l-PL" sz="1600" dirty="0" err="1"/>
              <a:t>C&amp;C</a:t>
            </a:r>
            <a:endParaRPr lang="pl-PL" sz="1600" dirty="0"/>
          </a:p>
        </p:txBody>
      </p:sp>
      <p:sp>
        <p:nvSpPr>
          <p:cNvPr id="14" name="Strzałka w dół 13"/>
          <p:cNvSpPr/>
          <p:nvPr/>
        </p:nvSpPr>
        <p:spPr>
          <a:xfrm>
            <a:off x="3024717" y="4292601"/>
            <a:ext cx="482600" cy="285751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pl-PL" sz="2400"/>
          </a:p>
        </p:txBody>
      </p:sp>
      <p:sp>
        <p:nvSpPr>
          <p:cNvPr id="16" name="Prostokąt 15"/>
          <p:cNvSpPr/>
          <p:nvPr/>
        </p:nvSpPr>
        <p:spPr>
          <a:xfrm>
            <a:off x="4946650" y="4991138"/>
            <a:ext cx="1443567" cy="75873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l-PL" sz="1600" dirty="0" smtClean="0"/>
              <a:t>Kurczące się sklepy niezależne </a:t>
            </a:r>
            <a:endParaRPr lang="pl-PL" sz="1600" dirty="0"/>
          </a:p>
        </p:txBody>
      </p:sp>
      <p:sp>
        <p:nvSpPr>
          <p:cNvPr id="17" name="Prostokąt 16"/>
          <p:cNvSpPr/>
          <p:nvPr/>
        </p:nvSpPr>
        <p:spPr>
          <a:xfrm>
            <a:off x="7224185" y="1797051"/>
            <a:ext cx="3001433" cy="77470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l-PL" sz="1600" dirty="0" err="1" smtClean="0"/>
              <a:t>Niskokapitałowe</a:t>
            </a:r>
            <a:r>
              <a:rPr lang="pl-PL" sz="1600" dirty="0" smtClean="0"/>
              <a:t> inwestycje w hurt i integrację pionową sklepów kupiecko-spółdzielczych</a:t>
            </a:r>
            <a:endParaRPr lang="pl-PL" sz="1600" dirty="0"/>
          </a:p>
        </p:txBody>
      </p:sp>
      <p:sp>
        <p:nvSpPr>
          <p:cNvPr id="18" name="Strzałka w dół 17"/>
          <p:cNvSpPr/>
          <p:nvPr/>
        </p:nvSpPr>
        <p:spPr>
          <a:xfrm>
            <a:off x="8511118" y="2715684"/>
            <a:ext cx="368300" cy="3556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pl-PL" sz="2400"/>
          </a:p>
        </p:txBody>
      </p:sp>
      <p:sp>
        <p:nvSpPr>
          <p:cNvPr id="19" name="Prostokąt 18"/>
          <p:cNvSpPr/>
          <p:nvPr/>
        </p:nvSpPr>
        <p:spPr>
          <a:xfrm>
            <a:off x="7744885" y="3179234"/>
            <a:ext cx="2000249" cy="1284816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l-PL" sz="1600" dirty="0" smtClean="0"/>
              <a:t>Modernizacja starego hurtu i rozproszonego handlu</a:t>
            </a:r>
            <a:endParaRPr lang="pl-PL" sz="1600" dirty="0"/>
          </a:p>
        </p:txBody>
      </p:sp>
      <p:sp>
        <p:nvSpPr>
          <p:cNvPr id="20" name="Strzałka w dół 19"/>
          <p:cNvSpPr/>
          <p:nvPr/>
        </p:nvSpPr>
        <p:spPr>
          <a:xfrm>
            <a:off x="8367185" y="4572001"/>
            <a:ext cx="501649" cy="285751"/>
          </a:xfrm>
          <a:prstGeom prst="downArrow">
            <a:avLst>
              <a:gd name="adj1" fmla="val 50000"/>
              <a:gd name="adj2" fmla="val 70031"/>
            </a:avLst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pl-PL" sz="2400"/>
          </a:p>
        </p:txBody>
      </p:sp>
      <p:sp>
        <p:nvSpPr>
          <p:cNvPr id="21" name="Prostokąt 20"/>
          <p:cNvSpPr/>
          <p:nvPr/>
        </p:nvSpPr>
        <p:spPr>
          <a:xfrm>
            <a:off x="6959602" y="4833538"/>
            <a:ext cx="1248832" cy="1952494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l-PL" sz="1600" dirty="0" smtClean="0"/>
              <a:t>Sieci franczyzowe sieci hurtowych</a:t>
            </a:r>
            <a:endParaRPr lang="pl-PL" sz="1600" dirty="0"/>
          </a:p>
        </p:txBody>
      </p:sp>
      <p:sp>
        <p:nvSpPr>
          <p:cNvPr id="22" name="Prostokąt 21"/>
          <p:cNvSpPr/>
          <p:nvPr/>
        </p:nvSpPr>
        <p:spPr>
          <a:xfrm>
            <a:off x="8303684" y="4929718"/>
            <a:ext cx="1344083" cy="1856316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l-PL" sz="1600" dirty="0" smtClean="0"/>
              <a:t>Integracje przez producentów</a:t>
            </a:r>
            <a:endParaRPr lang="pl-PL" sz="1600" dirty="0"/>
          </a:p>
        </p:txBody>
      </p:sp>
      <p:sp>
        <p:nvSpPr>
          <p:cNvPr id="23" name="Prostokąt 22"/>
          <p:cNvSpPr/>
          <p:nvPr/>
        </p:nvSpPr>
        <p:spPr>
          <a:xfrm>
            <a:off x="9745134" y="4965700"/>
            <a:ext cx="1919817" cy="1820333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l-PL" sz="1600" dirty="0" smtClean="0"/>
              <a:t>Różnorodne integracje horyzontalne</a:t>
            </a:r>
            <a:endParaRPr lang="pl-PL" sz="1600" dirty="0"/>
          </a:p>
        </p:txBody>
      </p:sp>
      <p:sp>
        <p:nvSpPr>
          <p:cNvPr id="5" name="Strzałka w prawo 4"/>
          <p:cNvSpPr/>
          <p:nvPr/>
        </p:nvSpPr>
        <p:spPr>
          <a:xfrm>
            <a:off x="6266081" y="526524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Strzałka w lewo 5"/>
          <p:cNvSpPr/>
          <p:nvPr/>
        </p:nvSpPr>
        <p:spPr>
          <a:xfrm>
            <a:off x="3997876" y="526524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76621"/>
            <a:ext cx="1744134" cy="45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859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Nowy duch – nowy czynnik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55098" y="5653927"/>
            <a:ext cx="8946541" cy="6857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800" dirty="0" err="1" smtClean="0"/>
              <a:t>Change</a:t>
            </a:r>
            <a:r>
              <a:rPr lang="pl-PL" sz="2800" dirty="0" smtClean="0"/>
              <a:t> of the major </a:t>
            </a:r>
            <a:r>
              <a:rPr lang="pl-PL" sz="2800" dirty="0" err="1" smtClean="0"/>
              <a:t>economy</a:t>
            </a:r>
            <a:r>
              <a:rPr lang="pl-PL" sz="2800" dirty="0" smtClean="0"/>
              <a:t> </a:t>
            </a:r>
            <a:r>
              <a:rPr lang="pl-PL" sz="2800" dirty="0" err="1" smtClean="0"/>
              <a:t>drivers</a:t>
            </a:r>
            <a:endParaRPr lang="en-US" sz="2800" dirty="0"/>
          </a:p>
        </p:txBody>
      </p:sp>
      <p:sp>
        <p:nvSpPr>
          <p:cNvPr id="5" name="Elipsa 4"/>
          <p:cNvSpPr/>
          <p:nvPr/>
        </p:nvSpPr>
        <p:spPr>
          <a:xfrm>
            <a:off x="6028369" y="1466766"/>
            <a:ext cx="3352799" cy="3352799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smtClean="0"/>
              <a:t>Wzrost nowego napędu gospodarki:</a:t>
            </a:r>
          </a:p>
          <a:p>
            <a:pPr algn="ctr"/>
            <a:r>
              <a:rPr lang="pl-PL" sz="2400" b="1" dirty="0" smtClean="0"/>
              <a:t>handel</a:t>
            </a:r>
            <a:endParaRPr lang="en-US" sz="2400" b="1" dirty="0"/>
          </a:p>
        </p:txBody>
      </p:sp>
      <p:sp>
        <p:nvSpPr>
          <p:cNvPr id="6" name="Trójkąt równoramienny 5"/>
          <p:cNvSpPr/>
          <p:nvPr/>
        </p:nvSpPr>
        <p:spPr>
          <a:xfrm rot="4752511">
            <a:off x="5171070" y="2697398"/>
            <a:ext cx="661481" cy="1718439"/>
          </a:xfrm>
          <a:prstGeom prst="triangle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Elipsa 3"/>
          <p:cNvSpPr/>
          <p:nvPr/>
        </p:nvSpPr>
        <p:spPr>
          <a:xfrm>
            <a:off x="2092144" y="2595900"/>
            <a:ext cx="2503715" cy="25037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/>
              <a:t>Zapaść starego przemysłu </a:t>
            </a:r>
          </a:p>
          <a:p>
            <a:pPr algn="ctr"/>
            <a:r>
              <a:rPr lang="pl-PL" sz="2400" dirty="0" smtClean="0"/>
              <a:t>I sektora</a:t>
            </a:r>
            <a:endParaRPr lang="en-US" sz="2400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67" y="160559"/>
            <a:ext cx="1876425" cy="5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487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To działa…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/>
          </p:nvPr>
        </p:nvGraphicFramePr>
        <p:xfrm>
          <a:off x="1096963" y="2150773"/>
          <a:ext cx="10058400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/>
                <a:gridCol w="1117600"/>
                <a:gridCol w="1117600"/>
                <a:gridCol w="1117600"/>
                <a:gridCol w="1117600"/>
                <a:gridCol w="1117600"/>
                <a:gridCol w="1117600"/>
                <a:gridCol w="1117600"/>
                <a:gridCol w="1117600"/>
              </a:tblGrid>
              <a:tr h="497118">
                <a:tc>
                  <a:txBody>
                    <a:bodyPr/>
                    <a:lstStyle/>
                    <a:p>
                      <a:endParaRPr lang="pl-P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dirty="0" smtClean="0"/>
                        <a:t>2015</a:t>
                      </a:r>
                      <a:endParaRPr lang="pl-P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dirty="0" smtClean="0"/>
                        <a:t>2014</a:t>
                      </a:r>
                      <a:endParaRPr lang="pl-P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dirty="0" smtClean="0"/>
                        <a:t>2013</a:t>
                      </a:r>
                      <a:endParaRPr lang="pl-P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dirty="0" smtClean="0"/>
                        <a:t>2012</a:t>
                      </a:r>
                      <a:endParaRPr lang="pl-P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dirty="0" smtClean="0"/>
                        <a:t>2011</a:t>
                      </a:r>
                      <a:endParaRPr lang="pl-P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dirty="0" smtClean="0"/>
                        <a:t>2010</a:t>
                      </a:r>
                      <a:endParaRPr lang="pl-P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dirty="0" smtClean="0"/>
                        <a:t>2009</a:t>
                      </a:r>
                      <a:endParaRPr lang="pl-P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dirty="0" smtClean="0"/>
                        <a:t>2008</a:t>
                      </a:r>
                      <a:endParaRPr lang="pl-PL" sz="2800" dirty="0"/>
                    </a:p>
                  </a:txBody>
                  <a:tcPr/>
                </a:tc>
              </a:tr>
              <a:tr h="858041">
                <a:tc>
                  <a:txBody>
                    <a:bodyPr/>
                    <a:lstStyle/>
                    <a:p>
                      <a:r>
                        <a:rPr lang="pl-PL" sz="2800" dirty="0" smtClean="0">
                          <a:solidFill>
                            <a:srgbClr val="7030A0"/>
                          </a:solidFill>
                        </a:rPr>
                        <a:t>GDP </a:t>
                      </a:r>
                    </a:p>
                    <a:p>
                      <a:r>
                        <a:rPr lang="pl-PL" sz="2800" dirty="0" smtClean="0">
                          <a:solidFill>
                            <a:srgbClr val="7030A0"/>
                          </a:solidFill>
                        </a:rPr>
                        <a:t>(IV Q y/y)</a:t>
                      </a:r>
                      <a:endParaRPr lang="pl-PL" sz="28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dirty="0" smtClean="0">
                          <a:solidFill>
                            <a:srgbClr val="7030A0"/>
                          </a:solidFill>
                        </a:rPr>
                        <a:t>3,6%</a:t>
                      </a:r>
                      <a:endParaRPr lang="pl-PL" sz="28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dirty="0" smtClean="0">
                          <a:solidFill>
                            <a:srgbClr val="7030A0"/>
                          </a:solidFill>
                        </a:rPr>
                        <a:t>3,3%</a:t>
                      </a:r>
                      <a:endParaRPr lang="pl-PL" sz="28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dirty="0" smtClean="0">
                          <a:solidFill>
                            <a:srgbClr val="7030A0"/>
                          </a:solidFill>
                        </a:rPr>
                        <a:t>3,0%</a:t>
                      </a:r>
                      <a:endParaRPr lang="pl-PL" sz="28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dirty="0" smtClean="0">
                          <a:solidFill>
                            <a:srgbClr val="7030A0"/>
                          </a:solidFill>
                        </a:rPr>
                        <a:t>0,2%</a:t>
                      </a:r>
                      <a:endParaRPr lang="pl-PL" sz="28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dirty="0" smtClean="0">
                          <a:solidFill>
                            <a:srgbClr val="7030A0"/>
                          </a:solidFill>
                        </a:rPr>
                        <a:t>4,6%</a:t>
                      </a:r>
                      <a:endParaRPr lang="pl-PL" sz="28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dirty="0" smtClean="0">
                          <a:solidFill>
                            <a:srgbClr val="7030A0"/>
                          </a:solidFill>
                        </a:rPr>
                        <a:t>4,7%</a:t>
                      </a:r>
                      <a:endParaRPr lang="pl-PL" sz="28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dirty="0" smtClean="0">
                          <a:solidFill>
                            <a:srgbClr val="7030A0"/>
                          </a:solidFill>
                        </a:rPr>
                        <a:t>3,2%</a:t>
                      </a:r>
                      <a:endParaRPr lang="pl-PL" sz="28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dirty="0" smtClean="0">
                          <a:solidFill>
                            <a:srgbClr val="7030A0"/>
                          </a:solidFill>
                        </a:rPr>
                        <a:t>3,2%</a:t>
                      </a:r>
                      <a:endParaRPr lang="pl-PL" sz="28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497118">
                <a:tc>
                  <a:txBody>
                    <a:bodyPr/>
                    <a:lstStyle/>
                    <a:p>
                      <a:endParaRPr lang="pl-PL" sz="280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28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280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280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280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280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280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280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28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1225772">
                <a:tc>
                  <a:txBody>
                    <a:bodyPr/>
                    <a:lstStyle/>
                    <a:p>
                      <a:r>
                        <a:rPr lang="pl-PL" sz="2800" dirty="0" smtClean="0">
                          <a:solidFill>
                            <a:srgbClr val="7030A0"/>
                          </a:solidFill>
                        </a:rPr>
                        <a:t>Sales </a:t>
                      </a:r>
                    </a:p>
                    <a:p>
                      <a:r>
                        <a:rPr lang="pl-PL" sz="2800" dirty="0" smtClean="0">
                          <a:solidFill>
                            <a:srgbClr val="7030A0"/>
                          </a:solidFill>
                        </a:rPr>
                        <a:t>(VII m y/y)</a:t>
                      </a:r>
                      <a:endParaRPr lang="pl-PL" sz="28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dirty="0" smtClean="0">
                          <a:solidFill>
                            <a:srgbClr val="7030A0"/>
                          </a:solidFill>
                        </a:rPr>
                        <a:t>2,2%</a:t>
                      </a:r>
                      <a:endParaRPr lang="pl-PL" sz="28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dirty="0" smtClean="0">
                          <a:solidFill>
                            <a:srgbClr val="7030A0"/>
                          </a:solidFill>
                        </a:rPr>
                        <a:t>5,2%</a:t>
                      </a:r>
                      <a:endParaRPr lang="pl-PL" sz="28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dirty="0" smtClean="0">
                          <a:solidFill>
                            <a:srgbClr val="7030A0"/>
                          </a:solidFill>
                        </a:rPr>
                        <a:t>3,8%</a:t>
                      </a:r>
                      <a:endParaRPr lang="pl-PL" sz="28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dirty="0" smtClean="0">
                          <a:solidFill>
                            <a:srgbClr val="7030A0"/>
                          </a:solidFill>
                        </a:rPr>
                        <a:t>2,2%</a:t>
                      </a:r>
                      <a:endParaRPr lang="pl-PL" sz="28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dirty="0" smtClean="0">
                          <a:solidFill>
                            <a:srgbClr val="7030A0"/>
                          </a:solidFill>
                        </a:rPr>
                        <a:t>1,3%</a:t>
                      </a:r>
                      <a:endParaRPr lang="pl-PL" sz="28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dirty="0" smtClean="0">
                          <a:solidFill>
                            <a:srgbClr val="7030A0"/>
                          </a:solidFill>
                        </a:rPr>
                        <a:t>3,6%</a:t>
                      </a:r>
                      <a:endParaRPr lang="pl-PL" sz="28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dirty="0" smtClean="0">
                          <a:solidFill>
                            <a:srgbClr val="7030A0"/>
                          </a:solidFill>
                        </a:rPr>
                        <a:t>5,6%</a:t>
                      </a:r>
                      <a:endParaRPr lang="pl-PL" sz="28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dirty="0" smtClean="0">
                          <a:solidFill>
                            <a:srgbClr val="7030A0"/>
                          </a:solidFill>
                        </a:rPr>
                        <a:t>2,1%</a:t>
                      </a:r>
                      <a:endParaRPr lang="pl-PL" sz="28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" y="173437"/>
            <a:ext cx="1876425" cy="5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1907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46975" y="286604"/>
            <a:ext cx="11075831" cy="846737"/>
          </a:xfrm>
        </p:spPr>
        <p:txBody>
          <a:bodyPr>
            <a:normAutofit/>
          </a:bodyPr>
          <a:lstStyle/>
          <a:p>
            <a:r>
              <a:rPr lang="pl-PL" sz="4000" dirty="0" smtClean="0"/>
              <a:t>Przez rynek wewnętrzny do Unii: absorpcja wyzwania 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97280" y="1384973"/>
            <a:ext cx="10058400" cy="5473027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pl-PL" sz="3200" dirty="0" smtClean="0"/>
              <a:t> Rola główna: wiązanie innych branż i strukturalizacja  popytu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3200" dirty="0"/>
              <a:t> K</a:t>
            </a:r>
            <a:r>
              <a:rPr lang="pl-PL" sz="3200" dirty="0" smtClean="0"/>
              <a:t>onkurencja/wymogi: jakość i cena, stąd… produktywność sektora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3200" dirty="0"/>
              <a:t> W</a:t>
            </a:r>
            <a:r>
              <a:rPr lang="pl-PL" sz="3200" dirty="0" smtClean="0"/>
              <a:t>ymagania i konkurencja to sukces w eksporcie i właściwa  </a:t>
            </a:r>
          </a:p>
          <a:p>
            <a:pPr marL="0" indent="0">
              <a:buNone/>
            </a:pPr>
            <a:r>
              <a:rPr lang="pl-PL" sz="3200" dirty="0" smtClean="0"/>
              <a:t>   „selekcja” importu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3200" dirty="0"/>
              <a:t> E</a:t>
            </a:r>
            <a:r>
              <a:rPr lang="pl-PL" sz="3200" dirty="0" smtClean="0"/>
              <a:t>fekty mnożnikowe w łańcuchach dostawy: inwestycje, </a:t>
            </a:r>
          </a:p>
          <a:p>
            <a:pPr marL="0" indent="0">
              <a:buNone/>
            </a:pPr>
            <a:r>
              <a:rPr lang="pl-PL" sz="3200" dirty="0"/>
              <a:t> </a:t>
            </a:r>
            <a:r>
              <a:rPr lang="pl-PL" sz="3200" dirty="0" smtClean="0"/>
              <a:t>  redukcja kosztów, technologie, praca, …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3200" dirty="0" smtClean="0"/>
              <a:t> Powołanie do </a:t>
            </a:r>
            <a:r>
              <a:rPr lang="pl-PL" sz="3200" dirty="0"/>
              <a:t>ż</a:t>
            </a:r>
            <a:r>
              <a:rPr lang="pl-PL" sz="3200" dirty="0" smtClean="0"/>
              <a:t>ycia branż sukcesu produkcyjnego</a:t>
            </a:r>
          </a:p>
          <a:p>
            <a:endParaRPr lang="pl-PL" sz="3200" dirty="0" smtClean="0"/>
          </a:p>
          <a:p>
            <a:r>
              <a:rPr lang="pl-PL" sz="3200" dirty="0" smtClean="0"/>
              <a:t>PKB  </a:t>
            </a:r>
            <a:r>
              <a:rPr lang="pl-PL" sz="3200" dirty="0"/>
              <a:t>56% generowane w kraju, </a:t>
            </a:r>
            <a:r>
              <a:rPr lang="pl-PL" sz="3200" dirty="0" smtClean="0"/>
              <a:t>w </a:t>
            </a:r>
            <a:r>
              <a:rPr lang="pl-PL" sz="3200" dirty="0"/>
              <a:t>tym 18% handel i naprawy</a:t>
            </a:r>
            <a:r>
              <a:rPr lang="pl-PL" sz="3200" dirty="0" smtClean="0"/>
              <a:t>,</a:t>
            </a:r>
          </a:p>
          <a:p>
            <a:endParaRPr lang="pl-PL" sz="3200" dirty="0"/>
          </a:p>
          <a:p>
            <a:r>
              <a:rPr lang="pl-PL" sz="3200" dirty="0" smtClean="0"/>
              <a:t> </a:t>
            </a:r>
            <a:endParaRPr lang="pl-PL" sz="3200" dirty="0"/>
          </a:p>
          <a:p>
            <a:pPr>
              <a:buFont typeface="Wingdings" panose="05000000000000000000" pitchFamily="2" charset="2"/>
              <a:buChar char="§"/>
            </a:pPr>
            <a:r>
              <a:rPr lang="pl-PL" sz="3200" dirty="0" smtClean="0">
                <a:solidFill>
                  <a:srgbClr val="FF0000"/>
                </a:solidFill>
              </a:rPr>
              <a:t>Silny rynek wewnętrzny to odporność na recesje generowane na zewnątrz</a:t>
            </a:r>
          </a:p>
          <a:p>
            <a:endParaRPr lang="pl-PL" sz="40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67" y="34972"/>
            <a:ext cx="1876425" cy="5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1515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35492" y="286603"/>
            <a:ext cx="9120188" cy="975527"/>
          </a:xfrm>
        </p:spPr>
        <p:txBody>
          <a:bodyPr/>
          <a:lstStyle/>
          <a:p>
            <a:r>
              <a:rPr lang="pl-PL" dirty="0" smtClean="0">
                <a:solidFill>
                  <a:srgbClr val="00B050"/>
                </a:solidFill>
              </a:rPr>
              <a:t>Poszukujemy innowacji…</a:t>
            </a:r>
            <a:endParaRPr lang="pl-PL" dirty="0">
              <a:solidFill>
                <a:srgbClr val="00B05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97280" y="1584101"/>
            <a:ext cx="10058400" cy="473942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pl-PL" sz="11200" dirty="0" smtClean="0"/>
              <a:t>Nowoczesny handel to: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sz="11200" dirty="0" smtClean="0"/>
              <a:t>Innowacja systemowa: magnes innych innowacji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sz="11200" dirty="0" smtClean="0"/>
              <a:t>Popyt na innowacje produktowe i organizacyjne (póki co tańsze są </a:t>
            </a:r>
          </a:p>
          <a:p>
            <a:pPr marL="0" indent="0">
              <a:buNone/>
            </a:pPr>
            <a:r>
              <a:rPr lang="pl-PL" sz="11200" dirty="0"/>
              <a:t> </a:t>
            </a:r>
            <a:r>
              <a:rPr lang="pl-PL" sz="11200" dirty="0" smtClean="0"/>
              <a:t>   wnoszone z zewnątrz)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sz="11200" dirty="0" smtClean="0"/>
              <a:t>Platforma dla inwestycji wnoszonych i generowanych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sz="11200" dirty="0" smtClean="0"/>
              <a:t>„Kontrola” nad produktywnością gospodarki, czyli systemowym </a:t>
            </a:r>
          </a:p>
          <a:p>
            <a:pPr marL="0" indent="0">
              <a:buNone/>
            </a:pPr>
            <a:r>
              <a:rPr lang="pl-PL" sz="11200" dirty="0"/>
              <a:t> </a:t>
            </a:r>
            <a:r>
              <a:rPr lang="pl-PL" sz="11200" dirty="0" smtClean="0"/>
              <a:t>   wykorzystaniem zasobów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sz="11200" dirty="0" err="1" smtClean="0"/>
              <a:t>Uefektywnienie</a:t>
            </a:r>
            <a:r>
              <a:rPr lang="pl-PL" sz="11200" dirty="0" smtClean="0"/>
              <a:t> korzystania z czynników produkcji: pracy, kapitału, zasobów, know-how,…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sz="11200" dirty="0" smtClean="0"/>
              <a:t>Konkurencyjność rynku wewnętrznego i eksportu</a:t>
            </a:r>
          </a:p>
          <a:p>
            <a:pPr>
              <a:buFontTx/>
              <a:buChar char="-"/>
            </a:pPr>
            <a:endParaRPr lang="pl-PL" sz="2400" dirty="0"/>
          </a:p>
          <a:p>
            <a:pPr marL="0" indent="0">
              <a:buNone/>
            </a:pPr>
            <a:r>
              <a:rPr lang="pl-PL" sz="14400" dirty="0" smtClean="0">
                <a:solidFill>
                  <a:srgbClr val="FF0000"/>
                </a:solidFill>
              </a:rPr>
              <a:t>PERŁA W KORONIE POLSKIEJ TRANSFORMACJI?</a:t>
            </a:r>
          </a:p>
          <a:p>
            <a:pPr>
              <a:buFontTx/>
              <a:buChar char="-"/>
            </a:pPr>
            <a:endParaRPr lang="pl-PL" dirty="0" smtClean="0"/>
          </a:p>
          <a:p>
            <a:pPr>
              <a:buFontTx/>
              <a:buChar char="-"/>
            </a:pPr>
            <a:endParaRPr lang="pl-PL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67" y="178230"/>
            <a:ext cx="1876425" cy="5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1126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04097" y="238357"/>
            <a:ext cx="10058400" cy="998016"/>
          </a:xfrm>
        </p:spPr>
        <p:txBody>
          <a:bodyPr>
            <a:normAutofit fontScale="90000"/>
          </a:bodyPr>
          <a:lstStyle/>
          <a:p>
            <a:r>
              <a:rPr lang="pl-PL" sz="4000" b="1" dirty="0" smtClean="0"/>
              <a:t>Co będzie, gdy handel obejmą dyskryminujące podatki </a:t>
            </a:r>
            <a:r>
              <a:rPr lang="pl-PL" sz="4000" b="1" dirty="0" err="1" smtClean="0"/>
              <a:t>itp</a:t>
            </a:r>
            <a:r>
              <a:rPr lang="pl-PL" sz="4000" b="1" dirty="0" smtClean="0"/>
              <a:t>…?</a:t>
            </a:r>
            <a:r>
              <a:rPr lang="pl-PL" b="1" dirty="0" smtClean="0"/>
              <a:t>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97280" y="1120462"/>
            <a:ext cx="10058400" cy="517730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2400" dirty="0">
                <a:solidFill>
                  <a:srgbClr val="FF0000"/>
                </a:solidFill>
              </a:rPr>
              <a:t> </a:t>
            </a:r>
            <a:r>
              <a:rPr lang="pl-PL" sz="2400" dirty="0" smtClean="0">
                <a:solidFill>
                  <a:srgbClr val="FF0000"/>
                </a:solidFill>
              </a:rPr>
              <a:t> Co z rynkiem produktów krajowych, np. z żywnością, AGD, meblami…?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400" dirty="0" smtClean="0">
                <a:solidFill>
                  <a:srgbClr val="FF0000"/>
                </a:solidFill>
              </a:rPr>
              <a:t> Czy </a:t>
            </a:r>
            <a:r>
              <a:rPr lang="pl-PL" sz="2400" dirty="0" err="1" smtClean="0">
                <a:solidFill>
                  <a:srgbClr val="FF0000"/>
                </a:solidFill>
              </a:rPr>
              <a:t>SMEs</a:t>
            </a:r>
            <a:r>
              <a:rPr lang="pl-PL" sz="2400" dirty="0" smtClean="0">
                <a:solidFill>
                  <a:srgbClr val="FF0000"/>
                </a:solidFill>
              </a:rPr>
              <a:t> się ucieszą? Kto bierze odpowiedzialność za ryzyko najsłabszych?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400" dirty="0" smtClean="0">
                <a:solidFill>
                  <a:srgbClr val="FF0000"/>
                </a:solidFill>
              </a:rPr>
              <a:t> Co z eksportem? A może i z importem? Co z cenami „polskimi” na świecie</a:t>
            </a:r>
            <a:r>
              <a:rPr lang="pl-PL" sz="2400" dirty="0">
                <a:solidFill>
                  <a:srgbClr val="FF0000"/>
                </a:solidFill>
              </a:rPr>
              <a:t>? Jak promować?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400" dirty="0" smtClean="0">
                <a:solidFill>
                  <a:srgbClr val="FF0000"/>
                </a:solidFill>
              </a:rPr>
              <a:t> Co z rentownością w łańcuchach dostaw, np. w produkcji?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400" dirty="0" smtClean="0">
                <a:solidFill>
                  <a:srgbClr val="FF0000"/>
                </a:solidFill>
              </a:rPr>
              <a:t> Co zaboli bardziej: inflacja, czy deflacja, bo obie wystąpią w pewnej kolejności…?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400" dirty="0" smtClean="0">
                <a:solidFill>
                  <a:srgbClr val="FF0000"/>
                </a:solidFill>
              </a:rPr>
              <a:t>  </a:t>
            </a:r>
            <a:r>
              <a:rPr lang="pl-PL" sz="2400" dirty="0">
                <a:solidFill>
                  <a:srgbClr val="FF0000"/>
                </a:solidFill>
              </a:rPr>
              <a:t>C</a:t>
            </a:r>
            <a:r>
              <a:rPr lang="pl-PL" sz="2400" dirty="0" smtClean="0">
                <a:solidFill>
                  <a:srgbClr val="FF0000"/>
                </a:solidFill>
              </a:rPr>
              <a:t>zy wystąpi spadek inwestycji i ucieczka kapitałów? Co z kooperacją na rynku europejskiej produkcji przemysłowej, np. w samochodówce?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400" dirty="0">
                <a:solidFill>
                  <a:srgbClr val="FF0000"/>
                </a:solidFill>
              </a:rPr>
              <a:t> K</a:t>
            </a:r>
            <a:r>
              <a:rPr lang="pl-PL" sz="2400" dirty="0" smtClean="0">
                <a:solidFill>
                  <a:srgbClr val="FF0000"/>
                </a:solidFill>
              </a:rPr>
              <a:t>to straci pracę? A kto wręcz przeciwnie?</a:t>
            </a:r>
            <a:r>
              <a:rPr lang="pl-PL" sz="2400" dirty="0">
                <a:solidFill>
                  <a:srgbClr val="FF0000"/>
                </a:solidFill>
              </a:rPr>
              <a:t> Co z płacami?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400" dirty="0" smtClean="0">
                <a:solidFill>
                  <a:srgbClr val="FF0000"/>
                </a:solidFill>
              </a:rPr>
              <a:t>Na koniec: z kim biznes ma rozmawiać? – gdy wszyscy o handlu wszystko wiedzą lepiej od </a:t>
            </a:r>
            <a:r>
              <a:rPr lang="pl-PL" sz="2400" dirty="0" err="1" smtClean="0">
                <a:solidFill>
                  <a:srgbClr val="FF0000"/>
                </a:solidFill>
              </a:rPr>
              <a:t>handllowców</a:t>
            </a:r>
            <a:r>
              <a:rPr lang="pl-PL" sz="2400" dirty="0" smtClean="0">
                <a:solidFill>
                  <a:srgbClr val="FF0000"/>
                </a:solidFill>
              </a:rPr>
              <a:t>… ? Kto weźmie odpowiedzialność?</a:t>
            </a:r>
          </a:p>
          <a:p>
            <a:pPr marL="0" indent="0">
              <a:buNone/>
            </a:pPr>
            <a:endParaRPr lang="pl-PL" sz="3200" dirty="0">
              <a:solidFill>
                <a:srgbClr val="002060"/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097280" cy="347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631231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cja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126</TotalTime>
  <Words>547</Words>
  <Application>Microsoft Office PowerPoint</Application>
  <PresentationFormat>Panoramiczny</PresentationFormat>
  <Paragraphs>109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5" baseType="lpstr">
      <vt:lpstr>Calibri</vt:lpstr>
      <vt:lpstr>Calibri Light</vt:lpstr>
      <vt:lpstr>Constantia</vt:lpstr>
      <vt:lpstr>Wingdings</vt:lpstr>
      <vt:lpstr>Retrospekcja</vt:lpstr>
      <vt:lpstr>Handel w polskiej polityce przemysłowej</vt:lpstr>
      <vt:lpstr> Przełom  - 1989</vt:lpstr>
      <vt:lpstr>Stawka na rynek wewnętrzny: źródła modernizacji</vt:lpstr>
      <vt:lpstr>Prezentacja programu PowerPoint</vt:lpstr>
      <vt:lpstr>Nowy duch – nowy czynnik</vt:lpstr>
      <vt:lpstr>To działa…</vt:lpstr>
      <vt:lpstr>Przez rynek wewnętrzny do Unii: absorpcja wyzwania </vt:lpstr>
      <vt:lpstr>Poszukujemy innowacji…</vt:lpstr>
      <vt:lpstr>Co będzie, gdy handel obejmą dyskryminujące podatki itp…? </vt:lpstr>
      <vt:lpstr>Podyskutujmy…!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Handel w polskiej polityce przemysłowej</dc:title>
  <dc:creator>Andrzej Faliński</dc:creator>
  <cp:lastModifiedBy>Zbigniew Maciąg</cp:lastModifiedBy>
  <cp:revision>16</cp:revision>
  <dcterms:created xsi:type="dcterms:W3CDTF">2015-09-20T18:48:05Z</dcterms:created>
  <dcterms:modified xsi:type="dcterms:W3CDTF">2015-09-28T06:57:04Z</dcterms:modified>
</cp:coreProperties>
</file>