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notesMasterIdLst>
    <p:notesMasterId r:id="rId23"/>
  </p:notesMasterIdLst>
  <p:handoutMasterIdLst>
    <p:handoutMasterId r:id="rId24"/>
  </p:handoutMasterIdLst>
  <p:sldIdLst>
    <p:sldId id="357" r:id="rId2"/>
    <p:sldId id="327" r:id="rId3"/>
    <p:sldId id="340" r:id="rId4"/>
    <p:sldId id="290" r:id="rId5"/>
    <p:sldId id="366" r:id="rId6"/>
    <p:sldId id="372" r:id="rId7"/>
    <p:sldId id="380" r:id="rId8"/>
    <p:sldId id="333" r:id="rId9"/>
    <p:sldId id="389" r:id="rId10"/>
    <p:sldId id="390" r:id="rId11"/>
    <p:sldId id="391" r:id="rId12"/>
    <p:sldId id="385" r:id="rId13"/>
    <p:sldId id="388" r:id="rId14"/>
    <p:sldId id="387" r:id="rId15"/>
    <p:sldId id="373" r:id="rId16"/>
    <p:sldId id="377" r:id="rId17"/>
    <p:sldId id="378" r:id="rId18"/>
    <p:sldId id="374" r:id="rId19"/>
    <p:sldId id="348" r:id="rId20"/>
    <p:sldId id="354" r:id="rId21"/>
    <p:sldId id="279" r:id="rId2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BB46"/>
    <a:srgbClr val="2E3092"/>
    <a:srgbClr val="F6CDCA"/>
    <a:srgbClr val="EA5816"/>
    <a:srgbClr val="ED968F"/>
    <a:srgbClr val="A02C20"/>
    <a:srgbClr val="D4D74D"/>
    <a:srgbClr val="D4DC88"/>
    <a:srgbClr val="EC1429"/>
    <a:srgbClr val="F43E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09" autoAdjust="0"/>
    <p:restoredTop sz="87862" autoAdjust="0"/>
  </p:normalViewPr>
  <p:slideViewPr>
    <p:cSldViewPr snapToGrid="0">
      <p:cViewPr varScale="1">
        <p:scale>
          <a:sx n="99" d="100"/>
          <a:sy n="99" d="100"/>
        </p:scale>
        <p:origin x="1170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B0D5A9-F292-4E5B-9B83-9048D57CE965}" type="datetimeFigureOut">
              <a:rPr lang="pl-PL" smtClean="0"/>
              <a:pPr/>
              <a:t>2015-03-09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E90591-4D00-4689-9FF7-E917C139C94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50761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3C8EED-CE89-429B-AF19-9F390B089D86}" type="datetimeFigureOut">
              <a:rPr lang="en-GB" smtClean="0"/>
              <a:pPr/>
              <a:t>09/03/2015</a:t>
            </a:fld>
            <a:endParaRPr lang="en-GB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D32262-043F-4FB0-86AD-793628F4D2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0607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Pierwszy</a:t>
            </a:r>
            <a:r>
              <a:rPr lang="pl-PL" baseline="0" dirty="0" smtClean="0"/>
              <a:t> odnotowany w historii przypadek handlu kontraktami </a:t>
            </a:r>
            <a:r>
              <a:rPr lang="pl-PL" baseline="0" dirty="0" err="1" smtClean="0"/>
              <a:t>futures</a:t>
            </a:r>
            <a:r>
              <a:rPr lang="pl-PL" baseline="0" dirty="0" smtClean="0"/>
              <a:t> dotyczy Japonii lat 30. XVIII wieku. Instrumentem bazowym był oczywiście ryż. Pierwsze wystandaryzowane kontrakty dostępne poprzez giełdę pojawiły się w USA w 1864 roku. </a:t>
            </a:r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32262-043F-4FB0-86AD-793628F4D278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084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 smtClean="0"/>
              <a:t>Kontrakty </a:t>
            </a:r>
            <a:r>
              <a:rPr lang="pl-PL" sz="1200" dirty="0" err="1" smtClean="0"/>
              <a:t>futures</a:t>
            </a:r>
            <a:r>
              <a:rPr lang="pl-PL" sz="1200" dirty="0" smtClean="0"/>
              <a:t> zostały stworzone z myślą o tym, by je sprzedawano, a nie kupowano. Typowym sprzedawcą kontraktu był rolnik, który kompensował sobie za jego pomocą utratę dochodów spowodowaną spadkiem cen swoich produktów.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32262-043F-4FB0-86AD-793628F4D278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503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Na czym zarabia sprzedawca</a:t>
            </a:r>
            <a:r>
              <a:rPr lang="pl-PL" baseline="0" dirty="0" smtClean="0"/>
              <a:t> kontraktu CFD? Na czterech rzeczach:</a:t>
            </a:r>
          </a:p>
          <a:p>
            <a:pPr marL="171450" indent="-171450">
              <a:buFontTx/>
              <a:buChar char="-"/>
            </a:pPr>
            <a:r>
              <a:rPr lang="pl-PL" baseline="0" dirty="0" smtClean="0"/>
              <a:t>Spread bid/</a:t>
            </a:r>
            <a:r>
              <a:rPr lang="pl-PL" baseline="0" dirty="0" err="1" smtClean="0"/>
              <a:t>offer</a:t>
            </a:r>
            <a:endParaRPr lang="pl-PL" baseline="0" dirty="0" smtClean="0"/>
          </a:p>
          <a:p>
            <a:pPr marL="171450" indent="-171450">
              <a:buFontTx/>
              <a:buChar char="-"/>
            </a:pPr>
            <a:r>
              <a:rPr lang="pl-PL" baseline="0" dirty="0" smtClean="0"/>
              <a:t>Marża kredytowa doliczana do udzielanego implicite kredytu przy przenoszeniu pozycji na kolejny dzień</a:t>
            </a:r>
          </a:p>
          <a:p>
            <a:pPr marL="171450" indent="-171450">
              <a:buFontTx/>
              <a:buChar char="-"/>
            </a:pPr>
            <a:r>
              <a:rPr lang="pl-PL" baseline="0" dirty="0" smtClean="0"/>
              <a:t>Prowizja za zawarcie transakcji</a:t>
            </a:r>
          </a:p>
          <a:p>
            <a:pPr marL="171450" indent="-171450">
              <a:buFontTx/>
              <a:buChar char="-"/>
            </a:pPr>
            <a:r>
              <a:rPr lang="pl-PL" baseline="0" dirty="0" smtClean="0"/>
              <a:t>Opłaty za prowadzenie rachunku (w tym za brak aktywności lub za aktualność notowań)</a:t>
            </a:r>
          </a:p>
          <a:p>
            <a:pPr marL="171450" indent="-171450">
              <a:buFontTx/>
              <a:buChar char="-"/>
            </a:pPr>
            <a:endParaRPr lang="pl-PL" baseline="0" dirty="0" smtClean="0"/>
          </a:p>
          <a:p>
            <a:pPr marL="171450" indent="-171450">
              <a:buFontTx/>
              <a:buChar char="-"/>
            </a:pPr>
            <a:endParaRPr lang="pl-PL" baseline="0" dirty="0" smtClean="0"/>
          </a:p>
          <a:p>
            <a:pPr marL="171450" indent="-171450">
              <a:buFontTx/>
              <a:buChar char="-"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32262-043F-4FB0-86AD-793628F4D278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603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32262-043F-4FB0-86AD-793628F4D278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719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32262-043F-4FB0-86AD-793628F4D278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925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32262-043F-4FB0-86AD-793628F4D278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287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32262-043F-4FB0-86AD-793628F4D278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4044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32262-043F-4FB0-86AD-793628F4D278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501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 userDrawn="1"/>
        </p:nvPicPr>
        <p:blipFill rotWithShape="1">
          <a:blip r:embed="rId2" cstate="print"/>
          <a:srcRect l="5507" t="46366" r="54476" b="16139"/>
          <a:stretch/>
        </p:blipFill>
        <p:spPr>
          <a:xfrm>
            <a:off x="6984000" y="0"/>
            <a:ext cx="2160000" cy="20290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8097" y="2464520"/>
            <a:ext cx="6196767" cy="1499295"/>
          </a:xfrm>
        </p:spPr>
        <p:txBody>
          <a:bodyPr anchor="ctr">
            <a:normAutofit/>
          </a:bodyPr>
          <a:lstStyle>
            <a:lvl1pPr algn="l">
              <a:defRPr sz="4400" spc="200" baseline="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39528" y="5617630"/>
            <a:ext cx="5718722" cy="791634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pl-PL" dirty="0" smtClean="0"/>
              <a:t>Kliknij, aby edytować styl wzorca podtytułu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7958-E084-4980-84DF-25D071BE30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Prostokąt 11"/>
          <p:cNvSpPr/>
          <p:nvPr userDrawn="1"/>
        </p:nvSpPr>
        <p:spPr>
          <a:xfrm>
            <a:off x="478671" y="6453413"/>
            <a:ext cx="23895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 smtClean="0">
                <a:solidFill>
                  <a:srgbClr val="60BB4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www.</a:t>
            </a:r>
            <a:r>
              <a:rPr lang="pl-PL" sz="1600" b="1" dirty="0" smtClean="0">
                <a:solidFill>
                  <a:srgbClr val="2E309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wise-institute</a:t>
            </a:r>
            <a:r>
              <a:rPr lang="pl-PL" sz="1600" b="1" dirty="0" smtClean="0">
                <a:solidFill>
                  <a:srgbClr val="60BB4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.org.pl</a:t>
            </a:r>
            <a:endParaRPr lang="en-GB" sz="1600" dirty="0">
              <a:solidFill>
                <a:srgbClr val="60BB46"/>
              </a:solidFill>
            </a:endParaRPr>
          </a:p>
        </p:txBody>
      </p:sp>
      <p:cxnSp>
        <p:nvCxnSpPr>
          <p:cNvPr id="14" name="Łącznik prosty 13"/>
          <p:cNvCxnSpPr/>
          <p:nvPr userDrawn="1"/>
        </p:nvCxnSpPr>
        <p:spPr>
          <a:xfrm flipH="1">
            <a:off x="478671" y="5390236"/>
            <a:ext cx="8319254" cy="6630"/>
          </a:xfrm>
          <a:prstGeom prst="line">
            <a:avLst/>
          </a:prstGeom>
          <a:ln w="12700">
            <a:solidFill>
              <a:srgbClr val="2E30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/>
          <p:cNvPicPr>
            <a:picLocks noChangeAspect="1"/>
          </p:cNvPicPr>
          <p:nvPr userDrawn="1"/>
        </p:nvPicPr>
        <p:blipFill rotWithShape="1">
          <a:blip r:embed="rId3"/>
          <a:srcRect l="3168" t="7608" r="32352" b="27281"/>
          <a:stretch/>
        </p:blipFill>
        <p:spPr>
          <a:xfrm>
            <a:off x="544409" y="5617630"/>
            <a:ext cx="2029457" cy="74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083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7958-E084-4980-84DF-25D071BE30B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049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7958-E084-4980-84DF-25D071BE30B4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6416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7958-E084-4980-84DF-25D071BE30B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64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solidFill>
            <a:srgbClr val="2E3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1709" y="5032670"/>
            <a:ext cx="7466541" cy="1393977"/>
          </a:xfrm>
        </p:spPr>
        <p:txBody>
          <a:bodyPr anchor="ctr">
            <a:normAutofit/>
          </a:bodyPr>
          <a:lstStyle>
            <a:lvl1pPr algn="l">
              <a:defRPr sz="4400" b="1" spc="200" baseline="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7958-E084-4980-84DF-25D071BE30B4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0" name="Straight Connector 6"/>
          <p:cNvCxnSpPr/>
          <p:nvPr userDrawn="1"/>
        </p:nvCxnSpPr>
        <p:spPr>
          <a:xfrm flipV="1">
            <a:off x="1171575" y="5253410"/>
            <a:ext cx="0" cy="864000"/>
          </a:xfrm>
          <a:prstGeom prst="line">
            <a:avLst/>
          </a:prstGeom>
          <a:ln w="38100">
            <a:solidFill>
              <a:srgbClr val="2E30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ymbol zastępczy tekstu 19"/>
          <p:cNvSpPr>
            <a:spLocks noGrp="1"/>
          </p:cNvSpPr>
          <p:nvPr>
            <p:ph type="body" sz="quarter" idx="13" hasCustomPrompt="1"/>
          </p:nvPr>
        </p:nvSpPr>
        <p:spPr>
          <a:xfrm>
            <a:off x="241300" y="5253410"/>
            <a:ext cx="930275" cy="982290"/>
          </a:xfrm>
        </p:spPr>
        <p:txBody>
          <a:bodyPr>
            <a:normAutofit/>
          </a:bodyPr>
          <a:lstStyle>
            <a:lvl1pPr marL="0" indent="0" algn="ctr">
              <a:buNone/>
              <a:defRPr sz="6000" b="1">
                <a:solidFill>
                  <a:srgbClr val="60BB46"/>
                </a:solidFill>
              </a:defRPr>
            </a:lvl1pPr>
          </a:lstStyle>
          <a:p>
            <a:pPr lvl="0"/>
            <a:r>
              <a:rPr lang="pl-PL" dirty="0" smtClean="0"/>
              <a:t>nr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4068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047346"/>
            <a:ext cx="3566160" cy="4023360"/>
          </a:xfr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047346"/>
            <a:ext cx="3566160" cy="402336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7958-E084-4980-84DF-25D071BE30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1496" y="585216"/>
            <a:ext cx="7290054" cy="1031917"/>
          </a:xfrm>
        </p:spPr>
        <p:txBody>
          <a:bodyPr/>
          <a:lstStyle/>
          <a:p>
            <a:r>
              <a:rPr lang="pl-PL" dirty="0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580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16024" y="582039"/>
            <a:ext cx="7290054" cy="100651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18494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637588"/>
            <a:ext cx="3566160" cy="334157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18494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637588"/>
            <a:ext cx="3566160" cy="334157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7958-E084-4980-84DF-25D071BE30B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71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7958-E084-4980-84DF-25D071BE30B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301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7958-E084-4980-84DF-25D071BE30B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 rotWithShape="1">
          <a:blip r:embed="rId2"/>
          <a:srcRect l="3168" t="7608" r="32352" b="27281"/>
          <a:stretch/>
        </p:blipFill>
        <p:spPr>
          <a:xfrm>
            <a:off x="7444745" y="111045"/>
            <a:ext cx="1620000" cy="598681"/>
          </a:xfrm>
          <a:prstGeom prst="rect">
            <a:avLst/>
          </a:prstGeom>
        </p:spPr>
      </p:pic>
      <p:sp>
        <p:nvSpPr>
          <p:cNvPr id="9" name="Prostokąt 8"/>
          <p:cNvSpPr/>
          <p:nvPr userDrawn="1"/>
        </p:nvSpPr>
        <p:spPr>
          <a:xfrm>
            <a:off x="100214" y="6484190"/>
            <a:ext cx="21199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b="1" dirty="0" smtClean="0">
                <a:solidFill>
                  <a:srgbClr val="33CC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www.</a:t>
            </a:r>
            <a:r>
              <a:rPr lang="pl-PL" sz="1400" b="1" dirty="0" smtClean="0">
                <a:solidFill>
                  <a:srgbClr val="2C27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wise-institute</a:t>
            </a:r>
            <a:r>
              <a:rPr lang="pl-PL" sz="1400" b="1" dirty="0" smtClean="0">
                <a:solidFill>
                  <a:srgbClr val="33CC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.org.pl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136688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7958-E084-4980-84DF-25D071BE30B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818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7958-E084-4980-84DF-25D071BE30B4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6235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4765" y="568369"/>
            <a:ext cx="6676649" cy="10148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1434" y="1963601"/>
            <a:ext cx="8005233" cy="4115466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0717" y="6500919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05077958-E084-4980-84DF-25D071BE30B4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61434" y="568369"/>
            <a:ext cx="0" cy="914400"/>
          </a:xfrm>
          <a:prstGeom prst="line">
            <a:avLst/>
          </a:prstGeom>
          <a:ln w="19050">
            <a:solidFill>
              <a:srgbClr val="2E30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rostokąt 7"/>
          <p:cNvSpPr/>
          <p:nvPr userDrawn="1"/>
        </p:nvSpPr>
        <p:spPr>
          <a:xfrm>
            <a:off x="100214" y="6484190"/>
            <a:ext cx="21199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b="1" dirty="0" smtClean="0">
                <a:solidFill>
                  <a:srgbClr val="60BB4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www.</a:t>
            </a:r>
            <a:r>
              <a:rPr lang="pl-PL" sz="1400" b="1" dirty="0" smtClean="0">
                <a:solidFill>
                  <a:srgbClr val="2E309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wise-institute</a:t>
            </a:r>
            <a:r>
              <a:rPr lang="pl-PL" sz="1400" b="1" dirty="0" smtClean="0">
                <a:solidFill>
                  <a:srgbClr val="60BB4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.org.pl</a:t>
            </a:r>
            <a:endParaRPr lang="en-GB" sz="1400" dirty="0">
              <a:solidFill>
                <a:srgbClr val="60BB46"/>
              </a:solidFill>
            </a:endParaRPr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 rotWithShape="1">
          <a:blip r:embed="rId13"/>
          <a:srcRect l="3168" t="7608" r="32352" b="27281"/>
          <a:stretch/>
        </p:blipFill>
        <p:spPr>
          <a:xfrm>
            <a:off x="7444745" y="111045"/>
            <a:ext cx="1620000" cy="59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69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3600" b="1" kern="1200" cap="all" spc="100" baseline="0">
          <a:solidFill>
            <a:schemeClr val="tx1">
              <a:lumMod val="90000"/>
              <a:lumOff val="10000"/>
            </a:schemeClr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91440" indent="-9144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>
              <a:lumMod val="85000"/>
              <a:lumOff val="15000"/>
            </a:schemeClr>
          </a:solidFill>
          <a:latin typeface="Calibri Light" panose="020F0302020204030204" pitchFamily="34" charset="0"/>
          <a:ea typeface="+mn-ea"/>
          <a:cs typeface="+mn-cs"/>
        </a:defRPr>
      </a:lvl1pPr>
      <a:lvl2pPr marL="26517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60BB46"/>
        </a:buClr>
        <a:buFont typeface="Wingdings 3" pitchFamily="18" charset="2"/>
        <a:buChar char=""/>
        <a:defRPr sz="1600" kern="1200">
          <a:solidFill>
            <a:schemeClr val="tx1">
              <a:lumMod val="85000"/>
              <a:lumOff val="15000"/>
            </a:schemeClr>
          </a:solidFill>
          <a:latin typeface="Calibri Light" panose="020F0302020204030204" pitchFamily="34" charset="0"/>
          <a:ea typeface="+mn-ea"/>
          <a:cs typeface="+mn-cs"/>
        </a:defRPr>
      </a:lvl2pPr>
      <a:lvl3pPr marL="4480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60BB46"/>
        </a:buClr>
        <a:buFont typeface="Wingdings 3" pitchFamily="18" charset="2"/>
        <a:buChar char=""/>
        <a:defRPr sz="1200" kern="1200">
          <a:solidFill>
            <a:schemeClr val="tx1">
              <a:lumMod val="85000"/>
              <a:lumOff val="15000"/>
            </a:schemeClr>
          </a:solidFill>
          <a:latin typeface="Calibri Light" panose="020F0302020204030204" pitchFamily="34" charset="0"/>
          <a:ea typeface="+mn-ea"/>
          <a:cs typeface="+mn-cs"/>
        </a:defRPr>
      </a:lvl3pPr>
      <a:lvl4pPr marL="59436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60BB46"/>
        </a:buClr>
        <a:buFont typeface="Wingdings 3" pitchFamily="18" charset="2"/>
        <a:buChar char=""/>
        <a:defRPr sz="1200" kern="1200">
          <a:solidFill>
            <a:schemeClr val="tx1">
              <a:lumMod val="85000"/>
              <a:lumOff val="15000"/>
            </a:schemeClr>
          </a:solidFill>
          <a:latin typeface="Calibri Light" panose="020F0302020204030204" pitchFamily="34" charset="0"/>
          <a:ea typeface="+mn-ea"/>
          <a:cs typeface="+mn-cs"/>
        </a:defRPr>
      </a:lvl4pPr>
      <a:lvl5pPr marL="77724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60BB46"/>
        </a:buClr>
        <a:buFont typeface="Wingdings 3" pitchFamily="18" charset="2"/>
        <a:buChar char=""/>
        <a:defRPr sz="1200" kern="1200">
          <a:solidFill>
            <a:schemeClr val="tx1">
              <a:lumMod val="85000"/>
              <a:lumOff val="15000"/>
            </a:schemeClr>
          </a:solidFill>
          <a:latin typeface="Calibri Light" panose="020F0302020204030204" pitchFamily="34" charset="0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2263" y="1698267"/>
            <a:ext cx="8611737" cy="2816905"/>
          </a:xfrm>
        </p:spPr>
        <p:txBody>
          <a:bodyPr>
            <a:noAutofit/>
          </a:bodyPr>
          <a:lstStyle/>
          <a:p>
            <a:r>
              <a:rPr lang="pl-PL" sz="4000" dirty="0" smtClean="0"/>
              <a:t>Kontrakty różnicowe:</a:t>
            </a:r>
            <a:br>
              <a:rPr lang="pl-PL" sz="4000" dirty="0" smtClean="0"/>
            </a:br>
            <a:r>
              <a:rPr lang="pl-PL" sz="4000" dirty="0" smtClean="0"/>
              <a:t>spojrzenie ekonomiczne</a:t>
            </a:r>
            <a:endParaRPr lang="pl-PL" sz="40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186112" y="5402943"/>
            <a:ext cx="5712228" cy="1455057"/>
          </a:xfrm>
        </p:spPr>
        <p:txBody>
          <a:bodyPr>
            <a:normAutofit/>
          </a:bodyPr>
          <a:lstStyle/>
          <a:p>
            <a:pPr algn="ctr"/>
            <a:r>
              <a:rPr lang="pl-PL" sz="2000" b="1" dirty="0" smtClean="0"/>
              <a:t>Maciej Bukowski</a:t>
            </a:r>
          </a:p>
          <a:p>
            <a:pPr algn="ctr"/>
            <a:r>
              <a:rPr lang="pl-PL" sz="2000" dirty="0" smtClean="0"/>
              <a:t>Warszawski Instytut Studiów Ekonomicznych</a:t>
            </a:r>
            <a:endParaRPr lang="en-GB" sz="2000" dirty="0"/>
          </a:p>
        </p:txBody>
      </p:sp>
      <p:sp>
        <p:nvSpPr>
          <p:cNvPr id="4" name="Podtytuł 2"/>
          <p:cNvSpPr txBox="1">
            <a:spLocks/>
          </p:cNvSpPr>
          <p:nvPr/>
        </p:nvSpPr>
        <p:spPr>
          <a:xfrm>
            <a:off x="3186112" y="4390931"/>
            <a:ext cx="5712228" cy="1116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None/>
              <a:defRPr sz="2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l-PL" sz="2000" dirty="0" smtClean="0">
                <a:latin typeface="Calibri Light" panose="020F0302020204030204" pitchFamily="34" charset="0"/>
              </a:rPr>
              <a:t>04.03.2015</a:t>
            </a:r>
          </a:p>
          <a:p>
            <a:pPr algn="r"/>
            <a:r>
              <a:rPr lang="pl-PL" sz="2000" dirty="0" smtClean="0">
                <a:latin typeface="Calibri Light" panose="020F0302020204030204" pitchFamily="34" charset="0"/>
              </a:rPr>
              <a:t>Warszawa</a:t>
            </a:r>
            <a:endParaRPr lang="en-GB" sz="20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74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Dlaczego w energetyce Gwarantuje się ceny producentom? (2)	</a:t>
            </a:r>
            <a:endParaRPr lang="pl-PL" sz="2800" dirty="0"/>
          </a:p>
        </p:txBody>
      </p:sp>
      <p:sp>
        <p:nvSpPr>
          <p:cNvPr id="13" name="Symbol zastępczy zawartości 2"/>
          <p:cNvSpPr>
            <a:spLocks noGrp="1"/>
          </p:cNvSpPr>
          <p:nvPr>
            <p:ph idx="1"/>
          </p:nvPr>
        </p:nvSpPr>
        <p:spPr>
          <a:xfrm>
            <a:off x="391886" y="1751218"/>
            <a:ext cx="8621485" cy="4877372"/>
          </a:xfrm>
        </p:spPr>
        <p:txBody>
          <a:bodyPr>
            <a:noAutofit/>
          </a:bodyPr>
          <a:lstStyle/>
          <a:p>
            <a:pPr marL="271463" indent="-185738">
              <a:buFont typeface="Wingdings" panose="05000000000000000000" pitchFamily="2" charset="2"/>
              <a:buChar char="§"/>
            </a:pPr>
            <a:r>
              <a:rPr lang="pl-PL" sz="2400" b="1" dirty="0">
                <a:solidFill>
                  <a:srgbClr val="2E3092"/>
                </a:solidFill>
              </a:rPr>
              <a:t>Zmniejszenie ryzyka cenowego </a:t>
            </a:r>
            <a:r>
              <a:rPr lang="pl-PL" sz="2400" dirty="0"/>
              <a:t>przez jakąś formę gwarancji cenowej udzielanej przez rząd </a:t>
            </a:r>
            <a:r>
              <a:rPr lang="pl-PL" sz="2400" b="1" dirty="0">
                <a:solidFill>
                  <a:srgbClr val="2E3092"/>
                </a:solidFill>
              </a:rPr>
              <a:t>może potencjalnie obniżyć koszt kapitału</a:t>
            </a:r>
            <a:r>
              <a:rPr lang="pl-PL" sz="2400" dirty="0"/>
              <a:t>, a tą drogą zmniejszyć całkowity koszt wytworzenia </a:t>
            </a:r>
            <a:r>
              <a:rPr lang="pl-PL" sz="2400" dirty="0" smtClean="0"/>
              <a:t>energii w danej technologii </a:t>
            </a:r>
            <a:r>
              <a:rPr lang="pl-PL" sz="2400" dirty="0"/>
              <a:t>i jej cenę hurtową.</a:t>
            </a:r>
          </a:p>
          <a:p>
            <a:pPr marL="271463" indent="-185738">
              <a:buFont typeface="Wingdings" panose="05000000000000000000" pitchFamily="2" charset="2"/>
              <a:buChar char="§"/>
            </a:pPr>
            <a:r>
              <a:rPr lang="pl-PL" sz="2400" b="1" dirty="0">
                <a:solidFill>
                  <a:srgbClr val="60BB46"/>
                </a:solidFill>
              </a:rPr>
              <a:t>Taka gwarancja jednak kosztuje podatnika </a:t>
            </a:r>
            <a:r>
              <a:rPr lang="pl-PL" sz="2400" dirty="0" smtClean="0">
                <a:solidFill>
                  <a:schemeClr val="tx1"/>
                </a:solidFill>
              </a:rPr>
              <a:t>– </a:t>
            </a:r>
            <a:r>
              <a:rPr lang="pl-PL" sz="2400" dirty="0"/>
              <a:t>pytanie jak wiele, czy niższy koszt energii równoważy dotację i czy inwestorzy nie otrzymują nieproporcjonalnych korzyści? </a:t>
            </a:r>
            <a:endParaRPr lang="pl-PL" sz="2400" dirty="0" smtClean="0"/>
          </a:p>
          <a:p>
            <a:pPr marL="271463" indent="-185738">
              <a:buFont typeface="Wingdings" panose="05000000000000000000" pitchFamily="2" charset="2"/>
              <a:buChar char="§"/>
            </a:pPr>
            <a:r>
              <a:rPr lang="pl-PL" sz="2400" dirty="0"/>
              <a:t>Taryfy gwarantowane spotykane w </a:t>
            </a:r>
            <a:r>
              <a:rPr lang="pl-PL" sz="2400" dirty="0" smtClean="0"/>
              <a:t>energetyce:</a:t>
            </a:r>
          </a:p>
          <a:p>
            <a:pPr marL="445199" lvl="1" indent="-185738">
              <a:buFont typeface="Wingdings" panose="05000000000000000000" pitchFamily="2" charset="2"/>
              <a:buChar char="§"/>
            </a:pPr>
            <a:r>
              <a:rPr lang="pl-PL" sz="2000" dirty="0" err="1" smtClean="0"/>
              <a:t>Feed</a:t>
            </a:r>
            <a:r>
              <a:rPr lang="pl-PL" sz="2000" dirty="0" smtClean="0"/>
              <a:t>-in </a:t>
            </a:r>
            <a:r>
              <a:rPr lang="pl-PL" sz="2000" dirty="0" err="1" smtClean="0"/>
              <a:t>tariff</a:t>
            </a:r>
            <a:r>
              <a:rPr lang="pl-PL" sz="2000" dirty="0" smtClean="0"/>
              <a:t> (</a:t>
            </a:r>
            <a:r>
              <a:rPr lang="pl-PL" sz="2000" dirty="0" err="1" smtClean="0"/>
              <a:t>FiT</a:t>
            </a:r>
            <a:r>
              <a:rPr lang="pl-PL" sz="2000" dirty="0" smtClean="0"/>
              <a:t>)</a:t>
            </a:r>
          </a:p>
          <a:p>
            <a:pPr marL="445199" lvl="1" indent="-185738">
              <a:buFont typeface="Wingdings" panose="05000000000000000000" pitchFamily="2" charset="2"/>
              <a:buChar char="§"/>
            </a:pPr>
            <a:r>
              <a:rPr lang="pl-PL" sz="2000" dirty="0" err="1" smtClean="0"/>
              <a:t>Feed</a:t>
            </a:r>
            <a:r>
              <a:rPr lang="pl-PL" sz="2000" dirty="0" smtClean="0"/>
              <a:t> – in </a:t>
            </a:r>
            <a:r>
              <a:rPr lang="pl-PL" sz="2000" dirty="0" err="1" smtClean="0"/>
              <a:t>premium</a:t>
            </a:r>
            <a:r>
              <a:rPr lang="pl-PL" sz="2000" dirty="0" smtClean="0"/>
              <a:t> (</a:t>
            </a:r>
            <a:r>
              <a:rPr lang="pl-PL" sz="2000" dirty="0" err="1" smtClean="0"/>
              <a:t>FiP</a:t>
            </a:r>
            <a:r>
              <a:rPr lang="pl-PL" sz="2000" dirty="0" smtClean="0"/>
              <a:t>)</a:t>
            </a:r>
          </a:p>
          <a:p>
            <a:pPr marL="445199" lvl="1" indent="-185738">
              <a:buFont typeface="Wingdings" panose="05000000000000000000" pitchFamily="2" charset="2"/>
              <a:buChar char="§"/>
            </a:pPr>
            <a:r>
              <a:rPr lang="pl-PL" sz="2000" dirty="0" err="1" smtClean="0"/>
              <a:t>Contract</a:t>
            </a:r>
            <a:r>
              <a:rPr lang="pl-PL" sz="2000" dirty="0" smtClean="0"/>
              <a:t> </a:t>
            </a:r>
            <a:r>
              <a:rPr lang="pl-PL" sz="2000" dirty="0"/>
              <a:t>for </a:t>
            </a:r>
            <a:r>
              <a:rPr lang="pl-PL" sz="2000" dirty="0" err="1"/>
              <a:t>Difference</a:t>
            </a:r>
            <a:r>
              <a:rPr lang="pl-PL" sz="2000" dirty="0"/>
              <a:t> (</a:t>
            </a:r>
            <a:r>
              <a:rPr lang="pl-PL" sz="2000" dirty="0" smtClean="0"/>
              <a:t>CFD</a:t>
            </a:r>
            <a:r>
              <a:rPr lang="pl-PL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6539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Kto ponosi koszty gwarancji?</a:t>
            </a:r>
            <a:endParaRPr lang="pl-PL" sz="3200" dirty="0"/>
          </a:p>
        </p:txBody>
      </p:sp>
      <p:sp>
        <p:nvSpPr>
          <p:cNvPr id="13" name="Symbol zastępczy zawartości 2"/>
          <p:cNvSpPr>
            <a:spLocks noGrp="1"/>
          </p:cNvSpPr>
          <p:nvPr>
            <p:ph idx="1"/>
          </p:nvPr>
        </p:nvSpPr>
        <p:spPr>
          <a:xfrm>
            <a:off x="479366" y="1704812"/>
            <a:ext cx="8261678" cy="4742767"/>
          </a:xfrm>
        </p:spPr>
        <p:txBody>
          <a:bodyPr>
            <a:noAutofit/>
          </a:bodyPr>
          <a:lstStyle/>
          <a:p>
            <a:pPr marL="271463" indent="-185738">
              <a:buFont typeface="Wingdings" panose="05000000000000000000" pitchFamily="2" charset="2"/>
              <a:buChar char="§"/>
            </a:pPr>
            <a:r>
              <a:rPr lang="pl-PL" sz="2200" dirty="0" smtClean="0">
                <a:solidFill>
                  <a:schemeClr val="tx1"/>
                </a:solidFill>
              </a:rPr>
              <a:t>Udzielana przez </a:t>
            </a:r>
            <a:r>
              <a:rPr lang="pl-PL" sz="2200" b="1" dirty="0" smtClean="0">
                <a:solidFill>
                  <a:srgbClr val="2E3092"/>
                </a:solidFill>
              </a:rPr>
              <a:t>rząd gwarancja cenowa </a:t>
            </a:r>
            <a:r>
              <a:rPr lang="pl-PL" sz="2200" dirty="0" smtClean="0">
                <a:solidFill>
                  <a:schemeClr val="tx1"/>
                </a:solidFill>
              </a:rPr>
              <a:t>może wiązać się koniecznością uzupełniania producentowi w niektórych okresach różnicy między ceną rynkową a ceną gwarantowaną</a:t>
            </a:r>
          </a:p>
          <a:p>
            <a:pPr marL="271463" indent="-185738">
              <a:buFont typeface="Wingdings" panose="05000000000000000000" pitchFamily="2" charset="2"/>
              <a:buChar char="§"/>
            </a:pPr>
            <a:r>
              <a:rPr lang="pl-PL" sz="2200" dirty="0" smtClean="0">
                <a:solidFill>
                  <a:schemeClr val="tx1"/>
                </a:solidFill>
              </a:rPr>
              <a:t>Koszt ten może hipotetycznie ponosić:</a:t>
            </a:r>
          </a:p>
          <a:p>
            <a:pPr marL="445199" lvl="1" indent="-185738">
              <a:buFont typeface="Wingdings" panose="05000000000000000000" pitchFamily="2" charset="2"/>
              <a:buChar char="§"/>
            </a:pPr>
            <a:r>
              <a:rPr lang="pl-PL" sz="2000" b="1" dirty="0" smtClean="0">
                <a:solidFill>
                  <a:srgbClr val="2E3092"/>
                </a:solidFill>
              </a:rPr>
              <a:t>Podatnik</a:t>
            </a:r>
            <a:r>
              <a:rPr lang="pl-PL" sz="2000" dirty="0" smtClean="0">
                <a:solidFill>
                  <a:schemeClr val="tx1"/>
                </a:solidFill>
              </a:rPr>
              <a:t> z podatków ogólnych</a:t>
            </a:r>
          </a:p>
          <a:p>
            <a:pPr marL="445199" lvl="1" indent="-185738">
              <a:buFont typeface="Wingdings" panose="05000000000000000000" pitchFamily="2" charset="2"/>
              <a:buChar char="§"/>
            </a:pPr>
            <a:r>
              <a:rPr lang="pl-PL" sz="2000" b="1" dirty="0" smtClean="0">
                <a:solidFill>
                  <a:srgbClr val="60BB46"/>
                </a:solidFill>
              </a:rPr>
              <a:t>Konsument energii </a:t>
            </a:r>
            <a:r>
              <a:rPr lang="pl-PL" sz="2000" dirty="0" smtClean="0">
                <a:solidFill>
                  <a:schemeClr val="tx1"/>
                </a:solidFill>
              </a:rPr>
              <a:t>z opłat / podatków nałożonych na energię</a:t>
            </a:r>
          </a:p>
          <a:p>
            <a:pPr marL="445199" lvl="1" indent="-185738">
              <a:buFont typeface="Wingdings" panose="05000000000000000000" pitchFamily="2" charset="2"/>
              <a:buChar char="§"/>
            </a:pPr>
            <a:r>
              <a:rPr lang="pl-PL" sz="2000" b="1" dirty="0" smtClean="0">
                <a:solidFill>
                  <a:srgbClr val="2E3092"/>
                </a:solidFill>
              </a:rPr>
              <a:t>Specjalny, gwarantowany przez rząd, fundusz </a:t>
            </a:r>
            <a:r>
              <a:rPr lang="pl-PL" sz="2000" dirty="0" smtClean="0">
                <a:solidFill>
                  <a:schemeClr val="tx1"/>
                </a:solidFill>
              </a:rPr>
              <a:t>ze swojego kapitału, sfinansowanego początkowo wkładem publicznym lub przez producentów energii, a potem uzupełnianym z wpłat dwustronnych zgodnie z logiką kontraktu</a:t>
            </a:r>
          </a:p>
          <a:p>
            <a:pPr marL="271463" indent="-185738">
              <a:buFont typeface="Wingdings" panose="05000000000000000000" pitchFamily="2" charset="2"/>
              <a:buChar char="§"/>
            </a:pPr>
            <a:r>
              <a:rPr lang="pl-PL" sz="2200" dirty="0" smtClean="0">
                <a:solidFill>
                  <a:schemeClr val="tx1"/>
                </a:solidFill>
              </a:rPr>
              <a:t>Szczegóły powołania i funkcjonowania tego funduszu są z punktu widzenia </a:t>
            </a:r>
            <a:r>
              <a:rPr lang="pl-PL" sz="2200" b="1" dirty="0" smtClean="0">
                <a:solidFill>
                  <a:srgbClr val="60BB46"/>
                </a:solidFill>
              </a:rPr>
              <a:t>makroekonomicznego</a:t>
            </a:r>
            <a:r>
              <a:rPr lang="pl-PL" sz="2200" dirty="0" smtClean="0">
                <a:solidFill>
                  <a:schemeClr val="tx1"/>
                </a:solidFill>
              </a:rPr>
              <a:t> mniej istotne, jednak z punktu widzenia </a:t>
            </a:r>
            <a:r>
              <a:rPr lang="pl-PL" sz="2200" b="1" dirty="0" smtClean="0">
                <a:solidFill>
                  <a:srgbClr val="60BB46"/>
                </a:solidFill>
              </a:rPr>
              <a:t>praktycznego</a:t>
            </a:r>
            <a:r>
              <a:rPr lang="pl-PL" sz="2200" dirty="0" smtClean="0">
                <a:solidFill>
                  <a:schemeClr val="tx1"/>
                </a:solidFill>
              </a:rPr>
              <a:t> (w tym zasad pomocy publicznej, reguł długu publicznego, deficytu itp.) są one bardzo ważne</a:t>
            </a:r>
            <a:endParaRPr lang="pl-PL" sz="2200" dirty="0">
              <a:solidFill>
                <a:schemeClr val="tx1"/>
              </a:solidFill>
            </a:endParaRPr>
          </a:p>
          <a:p>
            <a:pPr marL="445199" lvl="1" indent="-185738">
              <a:buFont typeface="Wingdings" panose="05000000000000000000" pitchFamily="2" charset="2"/>
              <a:buChar char="§"/>
            </a:pPr>
            <a:endParaRPr lang="pl-PL" b="1" dirty="0" smtClean="0">
              <a:solidFill>
                <a:srgbClr val="2E3092"/>
              </a:solidFill>
            </a:endParaRPr>
          </a:p>
          <a:p>
            <a:pPr marL="271463" indent="-185738">
              <a:buFont typeface="Wingdings" panose="05000000000000000000" pitchFamily="2" charset="2"/>
              <a:buChar char="§"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15751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FEED–</a:t>
            </a:r>
            <a:r>
              <a:rPr lang="pl-PL" sz="3200" dirty="0" err="1" smtClean="0"/>
              <a:t>iN</a:t>
            </a:r>
            <a:r>
              <a:rPr lang="pl-PL" sz="3200" dirty="0" smtClean="0"/>
              <a:t> TARIFF (FIXED FIT)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3771" y="1699051"/>
            <a:ext cx="8005233" cy="4115466"/>
          </a:xfrm>
        </p:spPr>
        <p:txBody>
          <a:bodyPr>
            <a:normAutofit/>
          </a:bodyPr>
          <a:lstStyle/>
          <a:p>
            <a:pPr marL="271463" indent="-185738">
              <a:buFont typeface="Wingdings" panose="05000000000000000000" pitchFamily="2" charset="2"/>
              <a:buChar char="§"/>
            </a:pPr>
            <a:r>
              <a:rPr lang="pl-PL" dirty="0" smtClean="0"/>
              <a:t>Kontrakt typu </a:t>
            </a:r>
            <a:r>
              <a:rPr lang="pl-PL" b="1" dirty="0" err="1" smtClean="0">
                <a:solidFill>
                  <a:srgbClr val="2E3092"/>
                </a:solidFill>
              </a:rPr>
              <a:t>Fixed</a:t>
            </a:r>
            <a:r>
              <a:rPr lang="pl-PL" b="1" dirty="0" smtClean="0">
                <a:solidFill>
                  <a:srgbClr val="2E3092"/>
                </a:solidFill>
              </a:rPr>
              <a:t> </a:t>
            </a:r>
            <a:r>
              <a:rPr lang="pl-PL" b="1" dirty="0" err="1" smtClean="0">
                <a:solidFill>
                  <a:srgbClr val="2E3092"/>
                </a:solidFill>
              </a:rPr>
              <a:t>FiT</a:t>
            </a:r>
            <a:r>
              <a:rPr lang="pl-PL" b="1" dirty="0" smtClean="0">
                <a:solidFill>
                  <a:srgbClr val="2E3092"/>
                </a:solidFill>
              </a:rPr>
              <a:t> </a:t>
            </a:r>
            <a:r>
              <a:rPr lang="pl-PL" dirty="0" smtClean="0"/>
              <a:t>to udzielana przez </a:t>
            </a:r>
            <a:r>
              <a:rPr lang="pl-PL" dirty="0"/>
              <a:t>rząd producentowi energii </a:t>
            </a:r>
            <a:r>
              <a:rPr lang="pl-PL" dirty="0" smtClean="0"/>
              <a:t>gwarancja, że osiągnie on </a:t>
            </a:r>
            <a:r>
              <a:rPr lang="pl-PL" b="1" dirty="0" smtClean="0">
                <a:solidFill>
                  <a:srgbClr val="2E3092"/>
                </a:solidFill>
              </a:rPr>
              <a:t>określony przychód ze sprzedaży jednostki energii</a:t>
            </a:r>
            <a:r>
              <a:rPr lang="pl-PL" dirty="0" smtClean="0"/>
              <a:t> niezależnie od  tego jak będzie kształtowała się jej cena rynkowa </a:t>
            </a:r>
          </a:p>
          <a:p>
            <a:pPr marL="271463" indent="-185738">
              <a:buFont typeface="Wingdings" panose="05000000000000000000" pitchFamily="2" charset="2"/>
              <a:buChar char="§"/>
            </a:pPr>
            <a:r>
              <a:rPr lang="pl-PL" b="1" dirty="0" smtClean="0">
                <a:solidFill>
                  <a:srgbClr val="60BB46"/>
                </a:solidFill>
              </a:rPr>
              <a:t>Jest asymetryczny</a:t>
            </a:r>
            <a:r>
              <a:rPr lang="pl-PL" dirty="0" smtClean="0"/>
              <a:t>. Uniezależnia on producenta od niskich cen rynkowych, zostawiając w jego kieszeni całość zysków z ich wzrostu ponad poziom gwarantowany. Taka gwarancja jest </a:t>
            </a:r>
            <a:r>
              <a:rPr lang="pl-PL" b="1" dirty="0" smtClean="0">
                <a:solidFill>
                  <a:srgbClr val="60BB46"/>
                </a:solidFill>
              </a:rPr>
              <a:t>kosztowna dla rządu</a:t>
            </a:r>
            <a:r>
              <a:rPr lang="pl-PL" dirty="0" smtClean="0"/>
              <a:t>, nie może być więc ustalana na zbyt wysokim poziomie.</a:t>
            </a:r>
          </a:p>
          <a:p>
            <a:pPr marL="271463" indent="-185738">
              <a:buFont typeface="Wingdings" panose="05000000000000000000" pitchFamily="2" charset="2"/>
              <a:buChar char="§"/>
            </a:pPr>
            <a:endParaRPr lang="pl-PL" dirty="0" smtClean="0"/>
          </a:p>
          <a:p>
            <a:pPr marL="271463" indent="-185738">
              <a:buFont typeface="Wingdings" panose="05000000000000000000" pitchFamily="2" charset="2"/>
              <a:buChar char="§"/>
            </a:pPr>
            <a:endParaRPr lang="pl-PL" dirty="0"/>
          </a:p>
        </p:txBody>
      </p:sp>
      <p:grpSp>
        <p:nvGrpSpPr>
          <p:cNvPr id="49" name="Grupa 48"/>
          <p:cNvGrpSpPr/>
          <p:nvPr/>
        </p:nvGrpSpPr>
        <p:grpSpPr>
          <a:xfrm>
            <a:off x="614765" y="4095256"/>
            <a:ext cx="8433329" cy="1966091"/>
            <a:chOff x="617157" y="4240399"/>
            <a:chExt cx="8433329" cy="1966091"/>
          </a:xfrm>
        </p:grpSpPr>
        <p:grpSp>
          <p:nvGrpSpPr>
            <p:cNvPr id="39" name="Grupa 38"/>
            <p:cNvGrpSpPr/>
            <p:nvPr/>
          </p:nvGrpSpPr>
          <p:grpSpPr>
            <a:xfrm>
              <a:off x="617157" y="4240399"/>
              <a:ext cx="8433329" cy="1966091"/>
              <a:chOff x="646329" y="4221450"/>
              <a:chExt cx="7508936" cy="1750584"/>
            </a:xfrm>
          </p:grpSpPr>
          <p:cxnSp>
            <p:nvCxnSpPr>
              <p:cNvPr id="20" name="Łącznik prosty 19"/>
              <p:cNvCxnSpPr/>
              <p:nvPr/>
            </p:nvCxnSpPr>
            <p:spPr>
              <a:xfrm flipH="1">
                <a:off x="5190450" y="5151594"/>
                <a:ext cx="764273" cy="562756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Łącznik prosty 20"/>
              <p:cNvCxnSpPr/>
              <p:nvPr/>
            </p:nvCxnSpPr>
            <p:spPr>
              <a:xfrm flipH="1" flipV="1">
                <a:off x="1647992" y="4972654"/>
                <a:ext cx="786674" cy="210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Łącznik prosty ze strzałką 21"/>
              <p:cNvCxnSpPr/>
              <p:nvPr/>
            </p:nvCxnSpPr>
            <p:spPr>
              <a:xfrm>
                <a:off x="1650659" y="5118786"/>
                <a:ext cx="1555312" cy="655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Łącznik prosty ze strzałką 22"/>
              <p:cNvCxnSpPr/>
              <p:nvPr/>
            </p:nvCxnSpPr>
            <p:spPr>
              <a:xfrm flipV="1">
                <a:off x="1650659" y="4222693"/>
                <a:ext cx="0" cy="896093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Łącznik prosty 23"/>
              <p:cNvCxnSpPr/>
              <p:nvPr/>
            </p:nvCxnSpPr>
            <p:spPr>
              <a:xfrm>
                <a:off x="2438476" y="5039583"/>
                <a:ext cx="3301" cy="158407"/>
              </a:xfrm>
              <a:prstGeom prst="line">
                <a:avLst/>
              </a:prstGeom>
              <a:ln w="28575">
                <a:solidFill>
                  <a:srgbClr val="2E309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Łącznik prosty ze strzałką 24"/>
              <p:cNvCxnSpPr/>
              <p:nvPr/>
            </p:nvCxnSpPr>
            <p:spPr>
              <a:xfrm flipH="1">
                <a:off x="1647675" y="5093520"/>
                <a:ext cx="8253" cy="878514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Łącznik prosty 25"/>
              <p:cNvCxnSpPr/>
              <p:nvPr/>
            </p:nvCxnSpPr>
            <p:spPr>
              <a:xfrm flipH="1">
                <a:off x="2428315" y="4355865"/>
                <a:ext cx="873595" cy="61869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Łącznik prosty 27"/>
              <p:cNvCxnSpPr/>
              <p:nvPr/>
            </p:nvCxnSpPr>
            <p:spPr>
              <a:xfrm flipH="1" flipV="1">
                <a:off x="5932243" y="5142446"/>
                <a:ext cx="683190" cy="101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Łącznik prosty ze strzałką 28"/>
              <p:cNvCxnSpPr/>
              <p:nvPr/>
            </p:nvCxnSpPr>
            <p:spPr>
              <a:xfrm>
                <a:off x="5161763" y="5117543"/>
                <a:ext cx="1555312" cy="655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Łącznik prosty ze strzałką 29"/>
              <p:cNvCxnSpPr/>
              <p:nvPr/>
            </p:nvCxnSpPr>
            <p:spPr>
              <a:xfrm flipV="1">
                <a:off x="5161763" y="4221450"/>
                <a:ext cx="0" cy="896093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Łącznik prosty 30"/>
              <p:cNvCxnSpPr/>
              <p:nvPr/>
            </p:nvCxnSpPr>
            <p:spPr>
              <a:xfrm>
                <a:off x="5949580" y="5038340"/>
                <a:ext cx="3301" cy="158407"/>
              </a:xfrm>
              <a:prstGeom prst="line">
                <a:avLst/>
              </a:prstGeom>
              <a:ln w="28575">
                <a:solidFill>
                  <a:srgbClr val="2E309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pole tekstowe 31"/>
              <p:cNvSpPr txBox="1"/>
              <p:nvPr/>
            </p:nvSpPr>
            <p:spPr>
              <a:xfrm>
                <a:off x="3185049" y="4942179"/>
                <a:ext cx="13454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1400" b="1" dirty="0" smtClean="0">
                    <a:solidFill>
                      <a:srgbClr val="60BB46"/>
                    </a:solidFill>
                    <a:latin typeface="Calibri Light" panose="020F0302020204030204" pitchFamily="34" charset="0"/>
                  </a:rPr>
                  <a:t>Cena rynkowa</a:t>
                </a:r>
                <a:endParaRPr lang="pl-PL" sz="1400" b="1" dirty="0">
                  <a:solidFill>
                    <a:srgbClr val="60BB46"/>
                  </a:solidFill>
                  <a:latin typeface="Calibri Light" panose="020F0302020204030204" pitchFamily="34" charset="0"/>
                </a:endParaRPr>
              </a:p>
            </p:txBody>
          </p:sp>
          <p:cxnSp>
            <p:nvCxnSpPr>
              <p:cNvPr id="33" name="Łącznik prosty ze strzałką 32"/>
              <p:cNvCxnSpPr/>
              <p:nvPr/>
            </p:nvCxnSpPr>
            <p:spPr>
              <a:xfrm flipH="1">
                <a:off x="5158779" y="5092277"/>
                <a:ext cx="8253" cy="878514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pole tekstowe 33"/>
              <p:cNvSpPr txBox="1"/>
              <p:nvPr/>
            </p:nvSpPr>
            <p:spPr>
              <a:xfrm>
                <a:off x="4433365" y="4346967"/>
                <a:ext cx="1084146" cy="465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1400" b="1" dirty="0" smtClean="0">
                    <a:solidFill>
                      <a:srgbClr val="60BB46"/>
                    </a:solidFill>
                    <a:latin typeface="Calibri Light" panose="020F0302020204030204" pitchFamily="34" charset="0"/>
                  </a:rPr>
                  <a:t>Efekt</a:t>
                </a:r>
              </a:p>
              <a:p>
                <a:r>
                  <a:rPr lang="pl-PL" sz="1400" b="1" dirty="0" smtClean="0">
                    <a:solidFill>
                      <a:srgbClr val="60BB46"/>
                    </a:solidFill>
                    <a:latin typeface="Calibri Light" panose="020F0302020204030204" pitchFamily="34" charset="0"/>
                  </a:rPr>
                  <a:t>fiskalny</a:t>
                </a:r>
                <a:endParaRPr lang="pl-PL" sz="1400" b="1" dirty="0">
                  <a:solidFill>
                    <a:srgbClr val="60BB46"/>
                  </a:solidFill>
                  <a:latin typeface="Calibri Light" panose="020F0302020204030204" pitchFamily="34" charset="0"/>
                </a:endParaRPr>
              </a:p>
            </p:txBody>
          </p:sp>
          <p:sp>
            <p:nvSpPr>
              <p:cNvPr id="35" name="pole tekstowe 34"/>
              <p:cNvSpPr txBox="1"/>
              <p:nvPr/>
            </p:nvSpPr>
            <p:spPr>
              <a:xfrm>
                <a:off x="6809851" y="4967256"/>
                <a:ext cx="13454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1400" b="1" dirty="0" smtClean="0">
                    <a:solidFill>
                      <a:srgbClr val="60BB46"/>
                    </a:solidFill>
                    <a:latin typeface="Calibri Light" panose="020F0302020204030204" pitchFamily="34" charset="0"/>
                  </a:rPr>
                  <a:t>Cena rynkowa</a:t>
                </a:r>
                <a:endParaRPr lang="pl-PL" sz="1400" b="1" dirty="0">
                  <a:solidFill>
                    <a:srgbClr val="60BB46"/>
                  </a:solidFill>
                  <a:latin typeface="Calibri Light" panose="020F0302020204030204" pitchFamily="34" charset="0"/>
                </a:endParaRPr>
              </a:p>
            </p:txBody>
          </p:sp>
          <p:sp>
            <p:nvSpPr>
              <p:cNvPr id="37" name="pole tekstowe 36"/>
              <p:cNvSpPr txBox="1"/>
              <p:nvPr/>
            </p:nvSpPr>
            <p:spPr>
              <a:xfrm>
                <a:off x="646329" y="4266193"/>
                <a:ext cx="1345414" cy="6576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1400" b="1" dirty="0" smtClean="0">
                    <a:solidFill>
                      <a:srgbClr val="60BB46"/>
                    </a:solidFill>
                    <a:latin typeface="Calibri Light" panose="020F0302020204030204" pitchFamily="34" charset="0"/>
                  </a:rPr>
                  <a:t>Zysk/strata nabywcy </a:t>
                </a:r>
              </a:p>
              <a:p>
                <a:r>
                  <a:rPr lang="pl-PL" sz="1400" b="1" dirty="0" smtClean="0">
                    <a:solidFill>
                      <a:srgbClr val="60BB46"/>
                    </a:solidFill>
                    <a:latin typeface="Calibri Light" panose="020F0302020204030204" pitchFamily="34" charset="0"/>
                  </a:rPr>
                  <a:t>kontraktu</a:t>
                </a:r>
                <a:endParaRPr lang="pl-PL" sz="1400" b="1" dirty="0">
                  <a:solidFill>
                    <a:srgbClr val="60BB46"/>
                  </a:solidFill>
                  <a:latin typeface="Calibri Light" panose="020F0302020204030204" pitchFamily="34" charset="0"/>
                </a:endParaRPr>
              </a:p>
            </p:txBody>
          </p:sp>
        </p:grpSp>
        <p:cxnSp>
          <p:nvCxnSpPr>
            <p:cNvPr id="40" name="Łącznik prosty 39"/>
            <p:cNvCxnSpPr/>
            <p:nvPr/>
          </p:nvCxnSpPr>
          <p:spPr>
            <a:xfrm>
              <a:off x="2601700" y="4381368"/>
              <a:ext cx="0" cy="1823726"/>
            </a:xfrm>
            <a:prstGeom prst="line">
              <a:avLst/>
            </a:prstGeom>
            <a:ln w="12700">
              <a:solidFill>
                <a:srgbClr val="2E309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Łącznik prosty 40"/>
            <p:cNvCxnSpPr/>
            <p:nvPr/>
          </p:nvCxnSpPr>
          <p:spPr>
            <a:xfrm>
              <a:off x="6573269" y="4316241"/>
              <a:ext cx="0" cy="1888853"/>
            </a:xfrm>
            <a:prstGeom prst="line">
              <a:avLst/>
            </a:prstGeom>
            <a:ln w="12700">
              <a:solidFill>
                <a:srgbClr val="2E309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pole tekstowe 44"/>
            <p:cNvSpPr txBox="1"/>
            <p:nvPr/>
          </p:nvSpPr>
          <p:spPr>
            <a:xfrm>
              <a:off x="6718631" y="5666354"/>
              <a:ext cx="13640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400" b="1" dirty="0" smtClean="0">
                  <a:solidFill>
                    <a:srgbClr val="2E3092"/>
                  </a:solidFill>
                  <a:latin typeface="Calibri Light" panose="020F0302020204030204" pitchFamily="34" charset="0"/>
                </a:rPr>
                <a:t>Cena gwarantowana</a:t>
              </a:r>
              <a:endParaRPr lang="pl-PL" sz="1400" b="1" dirty="0">
                <a:solidFill>
                  <a:srgbClr val="2E3092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46" name="pole tekstowe 45"/>
            <p:cNvSpPr txBox="1"/>
            <p:nvPr/>
          </p:nvSpPr>
          <p:spPr>
            <a:xfrm>
              <a:off x="2804464" y="5669487"/>
              <a:ext cx="13640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400" b="1" dirty="0" smtClean="0">
                  <a:solidFill>
                    <a:srgbClr val="2E3092"/>
                  </a:solidFill>
                  <a:latin typeface="Calibri Light" panose="020F0302020204030204" pitchFamily="34" charset="0"/>
                </a:rPr>
                <a:t>Cena gwarantowana</a:t>
              </a:r>
              <a:endParaRPr lang="pl-PL" sz="1400" b="1" dirty="0">
                <a:solidFill>
                  <a:srgbClr val="2E3092"/>
                </a:solidFill>
                <a:latin typeface="Calibri Light" panose="020F0302020204030204" pitchFamily="34" charset="0"/>
              </a:endParaRPr>
            </a:p>
          </p:txBody>
        </p:sp>
      </p:grpSp>
      <p:sp>
        <p:nvSpPr>
          <p:cNvPr id="50" name="pole tekstowe 49"/>
          <p:cNvSpPr txBox="1"/>
          <p:nvPr/>
        </p:nvSpPr>
        <p:spPr>
          <a:xfrm>
            <a:off x="1525387" y="6142742"/>
            <a:ext cx="201411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Producent</a:t>
            </a:r>
            <a:endParaRPr lang="pl-PL" dirty="0"/>
          </a:p>
        </p:txBody>
      </p:sp>
      <p:sp>
        <p:nvSpPr>
          <p:cNvPr id="51" name="pole tekstowe 50"/>
          <p:cNvSpPr txBox="1"/>
          <p:nvPr/>
        </p:nvSpPr>
        <p:spPr>
          <a:xfrm>
            <a:off x="5563820" y="6125413"/>
            <a:ext cx="201411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Rząd</a:t>
            </a:r>
            <a:endParaRPr lang="pl-PL" dirty="0"/>
          </a:p>
        </p:txBody>
      </p:sp>
      <p:sp>
        <p:nvSpPr>
          <p:cNvPr id="52" name="pole tekstowe 51"/>
          <p:cNvSpPr txBox="1"/>
          <p:nvPr/>
        </p:nvSpPr>
        <p:spPr>
          <a:xfrm>
            <a:off x="5139695" y="6524257"/>
            <a:ext cx="38879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Źródło: opracowanie własne</a:t>
            </a:r>
            <a:endParaRPr lang="pl-PL" sz="1200" i="1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4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err="1" smtClean="0"/>
              <a:t>Feed</a:t>
            </a:r>
            <a:r>
              <a:rPr lang="pl-PL" sz="3200" dirty="0" smtClean="0"/>
              <a:t>-in Premium (Premium FIT)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3771" y="1699051"/>
            <a:ext cx="8005233" cy="4115466"/>
          </a:xfrm>
        </p:spPr>
        <p:txBody>
          <a:bodyPr>
            <a:normAutofit/>
          </a:bodyPr>
          <a:lstStyle/>
          <a:p>
            <a:pPr marL="271463" indent="-185738">
              <a:buFont typeface="Wingdings" panose="05000000000000000000" pitchFamily="2" charset="2"/>
              <a:buChar char="§"/>
            </a:pPr>
            <a:r>
              <a:rPr lang="pl-PL" dirty="0" smtClean="0"/>
              <a:t>Kontrakt </a:t>
            </a:r>
            <a:r>
              <a:rPr lang="pl-PL" b="1" dirty="0" err="1" smtClean="0">
                <a:solidFill>
                  <a:srgbClr val="2E3092"/>
                </a:solidFill>
              </a:rPr>
              <a:t>premium</a:t>
            </a:r>
            <a:r>
              <a:rPr lang="pl-PL" b="1" dirty="0" smtClean="0">
                <a:solidFill>
                  <a:srgbClr val="2E3092"/>
                </a:solidFill>
              </a:rPr>
              <a:t> </a:t>
            </a:r>
            <a:r>
              <a:rPr lang="pl-PL" b="1" dirty="0" err="1">
                <a:solidFill>
                  <a:srgbClr val="2E3092"/>
                </a:solidFill>
              </a:rPr>
              <a:t>FiT</a:t>
            </a:r>
            <a:r>
              <a:rPr lang="pl-PL" b="1" dirty="0">
                <a:solidFill>
                  <a:srgbClr val="2E3092"/>
                </a:solidFill>
              </a:rPr>
              <a:t> </a:t>
            </a:r>
            <a:r>
              <a:rPr lang="pl-PL" dirty="0" smtClean="0"/>
              <a:t>to po prostu stała dotacja do ceny energii niezależna od tego jak kształtuje się cena – czy jest niska, czy wysoka. Jest to </a:t>
            </a:r>
            <a:r>
              <a:rPr lang="pl-PL" b="1" dirty="0" smtClean="0">
                <a:solidFill>
                  <a:srgbClr val="2E3092"/>
                </a:solidFill>
              </a:rPr>
              <a:t>premia </a:t>
            </a:r>
            <a:r>
              <a:rPr lang="pl-PL" dirty="0" smtClean="0"/>
              <a:t>płacona przez rząd </a:t>
            </a:r>
            <a:r>
              <a:rPr lang="pl-PL" b="1" dirty="0" smtClean="0">
                <a:solidFill>
                  <a:srgbClr val="2E3092"/>
                </a:solidFill>
              </a:rPr>
              <a:t>ponad cenę rynkową energii</a:t>
            </a:r>
            <a:r>
              <a:rPr lang="pl-PL" dirty="0" smtClean="0"/>
              <a:t>.</a:t>
            </a:r>
          </a:p>
          <a:p>
            <a:pPr marL="271463" indent="-185738">
              <a:buFont typeface="Wingdings" panose="05000000000000000000" pitchFamily="2" charset="2"/>
              <a:buChar char="§"/>
            </a:pPr>
            <a:r>
              <a:rPr lang="pl-PL" dirty="0" smtClean="0"/>
              <a:t>Zostawia on </a:t>
            </a:r>
            <a:r>
              <a:rPr lang="pl-PL" b="1" dirty="0" smtClean="0">
                <a:solidFill>
                  <a:srgbClr val="60BB46"/>
                </a:solidFill>
              </a:rPr>
              <a:t>przy producentach </a:t>
            </a:r>
            <a:r>
              <a:rPr lang="pl-PL" b="1" dirty="0">
                <a:solidFill>
                  <a:srgbClr val="60BB46"/>
                </a:solidFill>
              </a:rPr>
              <a:t>całe ryzyko zmiany cen </a:t>
            </a:r>
            <a:r>
              <a:rPr lang="pl-PL" dirty="0"/>
              <a:t>energii. Jeżeli gwałtownie spadną, produkcja może stać się nieopłacalna mimo dotacji. Z drugiej strony rząd </a:t>
            </a:r>
            <a:r>
              <a:rPr lang="pl-PL" b="1" dirty="0" smtClean="0">
                <a:solidFill>
                  <a:srgbClr val="60BB46"/>
                </a:solidFill>
              </a:rPr>
              <a:t>dotuje </a:t>
            </a:r>
            <a:r>
              <a:rPr lang="pl-PL" b="1" dirty="0">
                <a:solidFill>
                  <a:srgbClr val="60BB46"/>
                </a:solidFill>
              </a:rPr>
              <a:t>producentów nawet jeżeli ich działalność już jest opłacalna</a:t>
            </a:r>
            <a:r>
              <a:rPr lang="pl-PL" dirty="0"/>
              <a:t>, co </a:t>
            </a:r>
            <a:r>
              <a:rPr lang="pl-PL" dirty="0" smtClean="0"/>
              <a:t>czyni tę politykę kontrowersyjną. </a:t>
            </a:r>
            <a:endParaRPr lang="pl-PL" dirty="0"/>
          </a:p>
          <a:p>
            <a:pPr marL="271463" indent="-185738">
              <a:buFont typeface="Wingdings" panose="05000000000000000000" pitchFamily="2" charset="2"/>
              <a:buChar char="§"/>
            </a:pPr>
            <a:endParaRPr lang="pl-PL" dirty="0" smtClean="0"/>
          </a:p>
          <a:p>
            <a:pPr marL="271463" indent="-185738">
              <a:buFont typeface="Wingdings" panose="05000000000000000000" pitchFamily="2" charset="2"/>
              <a:buChar char="§"/>
            </a:pPr>
            <a:endParaRPr lang="pl-PL" dirty="0"/>
          </a:p>
        </p:txBody>
      </p:sp>
      <p:grpSp>
        <p:nvGrpSpPr>
          <p:cNvPr id="13" name="Grupa 12"/>
          <p:cNvGrpSpPr/>
          <p:nvPr/>
        </p:nvGrpSpPr>
        <p:grpSpPr>
          <a:xfrm>
            <a:off x="674670" y="3960755"/>
            <a:ext cx="8469330" cy="2164658"/>
            <a:chOff x="614765" y="3942882"/>
            <a:chExt cx="7864239" cy="2010004"/>
          </a:xfrm>
        </p:grpSpPr>
        <p:grpSp>
          <p:nvGrpSpPr>
            <p:cNvPr id="27" name="Grupa 26"/>
            <p:cNvGrpSpPr/>
            <p:nvPr/>
          </p:nvGrpSpPr>
          <p:grpSpPr>
            <a:xfrm>
              <a:off x="1805049" y="3975226"/>
              <a:ext cx="5071685" cy="1955075"/>
              <a:chOff x="1050306" y="2190004"/>
              <a:chExt cx="5071685" cy="1955075"/>
            </a:xfrm>
          </p:grpSpPr>
          <p:grpSp>
            <p:nvGrpSpPr>
              <p:cNvPr id="36" name="Grupa 35"/>
              <p:cNvGrpSpPr/>
              <p:nvPr/>
            </p:nvGrpSpPr>
            <p:grpSpPr>
              <a:xfrm>
                <a:off x="1050306" y="2190004"/>
                <a:ext cx="1560581" cy="1822687"/>
                <a:chOff x="4848020" y="2548990"/>
                <a:chExt cx="2881868" cy="3717560"/>
              </a:xfrm>
            </p:grpSpPr>
            <p:cxnSp>
              <p:nvCxnSpPr>
                <p:cNvPr id="46" name="Łącznik prosty 45"/>
                <p:cNvCxnSpPr/>
                <p:nvPr/>
              </p:nvCxnSpPr>
              <p:spPr>
                <a:xfrm flipH="1">
                  <a:off x="4859856" y="2548990"/>
                  <a:ext cx="2682332" cy="271303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Łącznik prosty ze strzałką 46"/>
                <p:cNvCxnSpPr/>
                <p:nvPr/>
              </p:nvCxnSpPr>
              <p:spPr>
                <a:xfrm>
                  <a:off x="4857750" y="4514069"/>
                  <a:ext cx="2872138" cy="1335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Łącznik prosty ze strzałką 47"/>
                <p:cNvCxnSpPr/>
                <p:nvPr/>
              </p:nvCxnSpPr>
              <p:spPr>
                <a:xfrm flipV="1">
                  <a:off x="4857750" y="2686392"/>
                  <a:ext cx="0" cy="1827677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Łącznik prosty 48"/>
                <p:cNvCxnSpPr/>
                <p:nvPr/>
              </p:nvCxnSpPr>
              <p:spPr>
                <a:xfrm>
                  <a:off x="6312582" y="4352525"/>
                  <a:ext cx="6096" cy="323088"/>
                </a:xfrm>
                <a:prstGeom prst="line">
                  <a:avLst/>
                </a:prstGeom>
                <a:ln w="28575">
                  <a:solidFill>
                    <a:srgbClr val="2E309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Łącznik prosty ze strzałką 49"/>
                <p:cNvCxnSpPr/>
                <p:nvPr/>
              </p:nvCxnSpPr>
              <p:spPr>
                <a:xfrm flipH="1">
                  <a:off x="4848020" y="4474727"/>
                  <a:ext cx="15241" cy="1791823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8" name="pole tekstowe 37"/>
              <p:cNvSpPr txBox="1"/>
              <p:nvPr/>
            </p:nvSpPr>
            <p:spPr>
              <a:xfrm>
                <a:off x="1947200" y="3621859"/>
                <a:ext cx="13640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1400" b="1" dirty="0" smtClean="0">
                    <a:solidFill>
                      <a:srgbClr val="2E3092"/>
                    </a:solidFill>
                    <a:latin typeface="Calibri Light" panose="020F0302020204030204" pitchFamily="34" charset="0"/>
                  </a:rPr>
                  <a:t>Cena gwarantowana</a:t>
                </a:r>
                <a:endParaRPr lang="pl-PL" sz="1400" b="1" dirty="0">
                  <a:solidFill>
                    <a:srgbClr val="2E3092"/>
                  </a:solidFill>
                  <a:latin typeface="Calibri Light" panose="020F0302020204030204" pitchFamily="34" charset="0"/>
                </a:endParaRPr>
              </a:p>
            </p:txBody>
          </p:sp>
          <p:grpSp>
            <p:nvGrpSpPr>
              <p:cNvPr id="40" name="Grupa 39"/>
              <p:cNvGrpSpPr/>
              <p:nvPr/>
            </p:nvGrpSpPr>
            <p:grpSpPr>
              <a:xfrm>
                <a:off x="4561410" y="2256128"/>
                <a:ext cx="1560581" cy="1755320"/>
                <a:chOff x="4848020" y="2686392"/>
                <a:chExt cx="2881868" cy="3580158"/>
              </a:xfrm>
            </p:grpSpPr>
            <p:cxnSp>
              <p:nvCxnSpPr>
                <p:cNvPr id="41" name="Łącznik prosty 40"/>
                <p:cNvCxnSpPr/>
                <p:nvPr/>
              </p:nvCxnSpPr>
              <p:spPr>
                <a:xfrm flipH="1">
                  <a:off x="4880263" y="4877294"/>
                  <a:ext cx="2631464" cy="15536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Łącznik prosty ze strzałką 41"/>
                <p:cNvCxnSpPr/>
                <p:nvPr/>
              </p:nvCxnSpPr>
              <p:spPr>
                <a:xfrm>
                  <a:off x="4857750" y="4514069"/>
                  <a:ext cx="2872138" cy="1335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Łącznik prosty ze strzałką 42"/>
                <p:cNvCxnSpPr/>
                <p:nvPr/>
              </p:nvCxnSpPr>
              <p:spPr>
                <a:xfrm flipV="1">
                  <a:off x="4857750" y="2686392"/>
                  <a:ext cx="0" cy="1827677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Łącznik prosty 43"/>
                <p:cNvCxnSpPr/>
                <p:nvPr/>
              </p:nvCxnSpPr>
              <p:spPr>
                <a:xfrm>
                  <a:off x="6312582" y="4352525"/>
                  <a:ext cx="6096" cy="323088"/>
                </a:xfrm>
                <a:prstGeom prst="line">
                  <a:avLst/>
                </a:prstGeom>
                <a:ln w="28575">
                  <a:solidFill>
                    <a:srgbClr val="2E309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Łącznik prosty ze strzałką 44"/>
                <p:cNvCxnSpPr/>
                <p:nvPr/>
              </p:nvCxnSpPr>
              <p:spPr>
                <a:xfrm flipH="1">
                  <a:off x="4848020" y="4474727"/>
                  <a:ext cx="15241" cy="1791823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1" name="pole tekstowe 50"/>
            <p:cNvSpPr txBox="1"/>
            <p:nvPr/>
          </p:nvSpPr>
          <p:spPr>
            <a:xfrm>
              <a:off x="614765" y="3942882"/>
              <a:ext cx="134541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400" b="1" dirty="0" smtClean="0">
                  <a:solidFill>
                    <a:srgbClr val="60BB46"/>
                  </a:solidFill>
                  <a:latin typeface="Calibri Light" panose="020F0302020204030204" pitchFamily="34" charset="0"/>
                </a:rPr>
                <a:t>Zysk/strata nabywcy kontraktu</a:t>
              </a:r>
              <a:endParaRPr lang="pl-PL" sz="1400" b="1" dirty="0">
                <a:solidFill>
                  <a:srgbClr val="60BB46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52" name="pole tekstowe 51"/>
            <p:cNvSpPr txBox="1"/>
            <p:nvPr/>
          </p:nvSpPr>
          <p:spPr>
            <a:xfrm>
              <a:off x="4396070" y="4088757"/>
              <a:ext cx="1084146" cy="485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400" b="1" dirty="0" smtClean="0">
                  <a:solidFill>
                    <a:srgbClr val="60BB46"/>
                  </a:solidFill>
                  <a:latin typeface="Calibri Light" panose="020F0302020204030204" pitchFamily="34" charset="0"/>
                </a:rPr>
                <a:t>Efekt</a:t>
              </a:r>
            </a:p>
            <a:p>
              <a:r>
                <a:rPr lang="pl-PL" sz="1400" b="1" dirty="0" smtClean="0">
                  <a:solidFill>
                    <a:srgbClr val="60BB46"/>
                  </a:solidFill>
                  <a:latin typeface="Calibri Light" panose="020F0302020204030204" pitchFamily="34" charset="0"/>
                </a:rPr>
                <a:t>fiskalny</a:t>
              </a:r>
              <a:endParaRPr lang="pl-PL" sz="1400" b="1" dirty="0">
                <a:solidFill>
                  <a:srgbClr val="60BB46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53" name="pole tekstowe 52"/>
            <p:cNvSpPr txBox="1"/>
            <p:nvPr/>
          </p:nvSpPr>
          <p:spPr>
            <a:xfrm>
              <a:off x="3508788" y="4771345"/>
              <a:ext cx="1345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400" b="1" dirty="0" smtClean="0">
                  <a:solidFill>
                    <a:srgbClr val="60BB46"/>
                  </a:solidFill>
                  <a:latin typeface="Calibri Light" panose="020F0302020204030204" pitchFamily="34" charset="0"/>
                </a:rPr>
                <a:t>Cena rynkowa</a:t>
              </a:r>
              <a:endParaRPr lang="pl-PL" sz="1400" b="1" dirty="0">
                <a:solidFill>
                  <a:srgbClr val="60BB46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54" name="pole tekstowe 53"/>
            <p:cNvSpPr txBox="1"/>
            <p:nvPr/>
          </p:nvSpPr>
          <p:spPr>
            <a:xfrm>
              <a:off x="7133590" y="4796422"/>
              <a:ext cx="1345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400" b="1" dirty="0" smtClean="0">
                  <a:solidFill>
                    <a:srgbClr val="60BB46"/>
                  </a:solidFill>
                  <a:latin typeface="Calibri Light" panose="020F0302020204030204" pitchFamily="34" charset="0"/>
                </a:rPr>
                <a:t>Cena rynkowa</a:t>
              </a:r>
              <a:endParaRPr lang="pl-PL" sz="1400" b="1" dirty="0">
                <a:solidFill>
                  <a:srgbClr val="60BB46"/>
                </a:solidFill>
                <a:latin typeface="Calibri Light" panose="020F0302020204030204" pitchFamily="34" charset="0"/>
              </a:endParaRPr>
            </a:p>
          </p:txBody>
        </p:sp>
        <p:cxnSp>
          <p:nvCxnSpPr>
            <p:cNvPr id="55" name="Łącznik prosty 54"/>
            <p:cNvCxnSpPr/>
            <p:nvPr/>
          </p:nvCxnSpPr>
          <p:spPr>
            <a:xfrm>
              <a:off x="2595151" y="4088757"/>
              <a:ext cx="0" cy="1707913"/>
            </a:xfrm>
            <a:prstGeom prst="line">
              <a:avLst/>
            </a:prstGeom>
            <a:ln w="12700">
              <a:solidFill>
                <a:srgbClr val="2E309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Łącznik prosty 55"/>
            <p:cNvCxnSpPr/>
            <p:nvPr/>
          </p:nvCxnSpPr>
          <p:spPr>
            <a:xfrm>
              <a:off x="6098861" y="4088757"/>
              <a:ext cx="0" cy="1600843"/>
            </a:xfrm>
            <a:prstGeom prst="line">
              <a:avLst/>
            </a:prstGeom>
            <a:ln w="12700">
              <a:solidFill>
                <a:srgbClr val="2E309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pole tekstowe 56"/>
            <p:cNvSpPr txBox="1"/>
            <p:nvPr/>
          </p:nvSpPr>
          <p:spPr>
            <a:xfrm>
              <a:off x="6163075" y="5429666"/>
              <a:ext cx="13640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400" b="1" dirty="0" smtClean="0">
                  <a:solidFill>
                    <a:srgbClr val="2E3092"/>
                  </a:solidFill>
                  <a:latin typeface="Calibri Light" panose="020F0302020204030204" pitchFamily="34" charset="0"/>
                </a:rPr>
                <a:t>Cena gwarantowana</a:t>
              </a:r>
              <a:endParaRPr lang="pl-PL" sz="1400" b="1" dirty="0">
                <a:solidFill>
                  <a:srgbClr val="2E3092"/>
                </a:solidFill>
                <a:latin typeface="Calibri Light" panose="020F0302020204030204" pitchFamily="34" charset="0"/>
              </a:endParaRPr>
            </a:p>
          </p:txBody>
        </p:sp>
      </p:grpSp>
      <p:sp>
        <p:nvSpPr>
          <p:cNvPr id="60" name="pole tekstowe 59"/>
          <p:cNvSpPr txBox="1"/>
          <p:nvPr/>
        </p:nvSpPr>
        <p:spPr>
          <a:xfrm>
            <a:off x="1525387" y="6142742"/>
            <a:ext cx="201411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Producent</a:t>
            </a:r>
            <a:endParaRPr lang="pl-PL" dirty="0"/>
          </a:p>
        </p:txBody>
      </p:sp>
      <p:sp>
        <p:nvSpPr>
          <p:cNvPr id="61" name="pole tekstowe 60"/>
          <p:cNvSpPr txBox="1"/>
          <p:nvPr/>
        </p:nvSpPr>
        <p:spPr>
          <a:xfrm>
            <a:off x="5563820" y="6125413"/>
            <a:ext cx="201411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Rząd</a:t>
            </a:r>
            <a:endParaRPr lang="pl-PL" dirty="0"/>
          </a:p>
        </p:txBody>
      </p:sp>
      <p:sp>
        <p:nvSpPr>
          <p:cNvPr id="62" name="pole tekstowe 61"/>
          <p:cNvSpPr txBox="1"/>
          <p:nvPr/>
        </p:nvSpPr>
        <p:spPr>
          <a:xfrm>
            <a:off x="5139695" y="6524257"/>
            <a:ext cx="38879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Źródło: opracowanie własne</a:t>
            </a:r>
            <a:endParaRPr lang="pl-PL" sz="1200" i="1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59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CFD </a:t>
            </a:r>
            <a:r>
              <a:rPr lang="pl-PL" dirty="0" err="1" smtClean="0"/>
              <a:t>FiT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03366" y="1619841"/>
            <a:ext cx="8386071" cy="4115466"/>
          </a:xfrm>
        </p:spPr>
        <p:txBody>
          <a:bodyPr>
            <a:normAutofit/>
          </a:bodyPr>
          <a:lstStyle/>
          <a:p>
            <a:pPr marL="271463" indent="-185738">
              <a:buFont typeface="Wingdings" panose="05000000000000000000" pitchFamily="2" charset="2"/>
              <a:buChar char="§"/>
            </a:pPr>
            <a:r>
              <a:rPr lang="pl-PL" b="1" dirty="0" smtClean="0">
                <a:solidFill>
                  <a:srgbClr val="2E3092"/>
                </a:solidFill>
              </a:rPr>
              <a:t>CFD </a:t>
            </a:r>
            <a:r>
              <a:rPr lang="pl-PL" b="1" dirty="0" err="1" smtClean="0">
                <a:solidFill>
                  <a:srgbClr val="2E3092"/>
                </a:solidFill>
              </a:rPr>
              <a:t>FiT</a:t>
            </a:r>
            <a:r>
              <a:rPr lang="pl-PL" b="1" dirty="0" smtClean="0">
                <a:solidFill>
                  <a:srgbClr val="2E3092"/>
                </a:solidFill>
              </a:rPr>
              <a:t> </a:t>
            </a:r>
            <a:r>
              <a:rPr lang="pl-PL" dirty="0" smtClean="0"/>
              <a:t>to kontrakt polegający na zapewnieniu stałego przychodu z jednostki energii dla jej producenta. </a:t>
            </a:r>
            <a:r>
              <a:rPr lang="pl-PL" b="1" dirty="0" smtClean="0">
                <a:solidFill>
                  <a:srgbClr val="2E3092"/>
                </a:solidFill>
              </a:rPr>
              <a:t>Różnica</a:t>
            </a:r>
            <a:r>
              <a:rPr lang="pl-PL" dirty="0" smtClean="0"/>
              <a:t> między ceną rynkową a kwotą z kontraktu jest </a:t>
            </a:r>
            <a:r>
              <a:rPr lang="pl-PL" b="1" dirty="0" smtClean="0">
                <a:solidFill>
                  <a:srgbClr val="2E3092"/>
                </a:solidFill>
              </a:rPr>
              <a:t>pokrywana przez rząd </a:t>
            </a:r>
            <a:r>
              <a:rPr lang="pl-PL" dirty="0" smtClean="0"/>
              <a:t>jeśli cena jest niska </a:t>
            </a:r>
            <a:r>
              <a:rPr lang="pl-PL" b="1" dirty="0" smtClean="0">
                <a:solidFill>
                  <a:srgbClr val="2E3092"/>
                </a:solidFill>
              </a:rPr>
              <a:t>lub przez producenta</a:t>
            </a:r>
            <a:r>
              <a:rPr lang="pl-PL" dirty="0" smtClean="0"/>
              <a:t> jeśli cena jest wysoka. </a:t>
            </a:r>
          </a:p>
          <a:p>
            <a:pPr marL="271463" indent="-185738">
              <a:buFont typeface="Wingdings" panose="05000000000000000000" pitchFamily="2" charset="2"/>
              <a:buChar char="§"/>
            </a:pPr>
            <a:r>
              <a:rPr lang="pl-PL" dirty="0" smtClean="0"/>
              <a:t>Kontrakt </a:t>
            </a:r>
            <a:r>
              <a:rPr lang="pl-PL" b="1" dirty="0" smtClean="0">
                <a:solidFill>
                  <a:srgbClr val="60BB46"/>
                </a:solidFill>
              </a:rPr>
              <a:t>zdejmuje ryzyko cenowe z inwestora</a:t>
            </a:r>
            <a:r>
              <a:rPr lang="pl-PL" dirty="0" smtClean="0"/>
              <a:t>. Ryzyko to ponosi rząd – jego </a:t>
            </a:r>
            <a:r>
              <a:rPr lang="pl-PL" b="1" dirty="0" smtClean="0">
                <a:solidFill>
                  <a:srgbClr val="60BB46"/>
                </a:solidFill>
              </a:rPr>
              <a:t>pozycja fiskalna </a:t>
            </a:r>
            <a:r>
              <a:rPr lang="pl-PL" dirty="0" smtClean="0"/>
              <a:t>w długim okresie zależy od trafności ceny kontraktu.</a:t>
            </a:r>
          </a:p>
          <a:p>
            <a:pPr marL="271463" indent="-185738">
              <a:buFont typeface="Wingdings" panose="05000000000000000000" pitchFamily="2" charset="2"/>
              <a:buChar char="§"/>
            </a:pPr>
            <a:endParaRPr lang="pl-PL" dirty="0" smtClean="0"/>
          </a:p>
          <a:p>
            <a:pPr marL="271463" indent="-185738">
              <a:buFont typeface="Wingdings" panose="05000000000000000000" pitchFamily="2" charset="2"/>
              <a:buChar char="§"/>
            </a:pP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1525387" y="6142742"/>
            <a:ext cx="201411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Producent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5563820" y="6125413"/>
            <a:ext cx="201411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Rząd</a:t>
            </a:r>
            <a:endParaRPr lang="pl-PL" dirty="0"/>
          </a:p>
        </p:txBody>
      </p:sp>
      <p:grpSp>
        <p:nvGrpSpPr>
          <p:cNvPr id="26" name="Grupa 25"/>
          <p:cNvGrpSpPr/>
          <p:nvPr/>
        </p:nvGrpSpPr>
        <p:grpSpPr>
          <a:xfrm>
            <a:off x="614765" y="3849100"/>
            <a:ext cx="8478321" cy="2293642"/>
            <a:chOff x="899463" y="4000807"/>
            <a:chExt cx="7853489" cy="2124606"/>
          </a:xfrm>
        </p:grpSpPr>
        <p:grpSp>
          <p:nvGrpSpPr>
            <p:cNvPr id="6" name="Grupa 5"/>
            <p:cNvGrpSpPr/>
            <p:nvPr/>
          </p:nvGrpSpPr>
          <p:grpSpPr>
            <a:xfrm>
              <a:off x="2123092" y="4020082"/>
              <a:ext cx="1561280" cy="1736686"/>
              <a:chOff x="4846729" y="2686392"/>
              <a:chExt cx="2883159" cy="3542152"/>
            </a:xfrm>
          </p:grpSpPr>
          <p:cxnSp>
            <p:nvCxnSpPr>
              <p:cNvPr id="7" name="Łącznik prosty 6"/>
              <p:cNvCxnSpPr/>
              <p:nvPr/>
            </p:nvCxnSpPr>
            <p:spPr>
              <a:xfrm flipH="1">
                <a:off x="4868776" y="4221710"/>
                <a:ext cx="2670012" cy="3416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Łącznik prosty ze strzałką 7"/>
              <p:cNvCxnSpPr/>
              <p:nvPr/>
            </p:nvCxnSpPr>
            <p:spPr>
              <a:xfrm>
                <a:off x="4857750" y="4514069"/>
                <a:ext cx="2872138" cy="1335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Łącznik prosty ze strzałką 8"/>
              <p:cNvCxnSpPr/>
              <p:nvPr/>
            </p:nvCxnSpPr>
            <p:spPr>
              <a:xfrm flipV="1">
                <a:off x="4857750" y="2686392"/>
                <a:ext cx="0" cy="1827677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Łącznik prosty 9"/>
              <p:cNvCxnSpPr/>
              <p:nvPr/>
            </p:nvCxnSpPr>
            <p:spPr>
              <a:xfrm>
                <a:off x="6312582" y="4352525"/>
                <a:ext cx="6096" cy="323088"/>
              </a:xfrm>
              <a:prstGeom prst="line">
                <a:avLst/>
              </a:prstGeom>
              <a:ln w="28575">
                <a:solidFill>
                  <a:srgbClr val="2E309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Łącznik prosty ze strzałką 10"/>
              <p:cNvCxnSpPr/>
              <p:nvPr/>
            </p:nvCxnSpPr>
            <p:spPr>
              <a:xfrm flipH="1">
                <a:off x="4846729" y="4436721"/>
                <a:ext cx="15241" cy="1791823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a 11"/>
            <p:cNvGrpSpPr/>
            <p:nvPr/>
          </p:nvGrpSpPr>
          <p:grpSpPr>
            <a:xfrm>
              <a:off x="5634196" y="4018839"/>
              <a:ext cx="1657218" cy="1736686"/>
              <a:chOff x="4846729" y="2686392"/>
              <a:chExt cx="3060324" cy="3542152"/>
            </a:xfrm>
          </p:grpSpPr>
          <p:cxnSp>
            <p:nvCxnSpPr>
              <p:cNvPr id="13" name="Łącznik prosty ze strzałką 12"/>
              <p:cNvCxnSpPr/>
              <p:nvPr/>
            </p:nvCxnSpPr>
            <p:spPr>
              <a:xfrm>
                <a:off x="4857750" y="4514069"/>
                <a:ext cx="2872138" cy="1335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Łącznik prosty ze strzałką 13"/>
              <p:cNvCxnSpPr/>
              <p:nvPr/>
            </p:nvCxnSpPr>
            <p:spPr>
              <a:xfrm flipV="1">
                <a:off x="4857750" y="2686392"/>
                <a:ext cx="0" cy="1827677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Łącznik prosty 14"/>
              <p:cNvCxnSpPr/>
              <p:nvPr/>
            </p:nvCxnSpPr>
            <p:spPr>
              <a:xfrm>
                <a:off x="6312582" y="4352525"/>
                <a:ext cx="6096" cy="323088"/>
              </a:xfrm>
              <a:prstGeom prst="line">
                <a:avLst/>
              </a:prstGeom>
              <a:ln w="28575">
                <a:solidFill>
                  <a:srgbClr val="2E309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Łącznik prosty ze strzałką 15"/>
              <p:cNvCxnSpPr/>
              <p:nvPr/>
            </p:nvCxnSpPr>
            <p:spPr>
              <a:xfrm flipH="1">
                <a:off x="4846729" y="4436721"/>
                <a:ext cx="15241" cy="1791823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Łącznik prosty 16"/>
              <p:cNvCxnSpPr/>
              <p:nvPr/>
            </p:nvCxnSpPr>
            <p:spPr>
              <a:xfrm flipH="1">
                <a:off x="4861969" y="2895844"/>
                <a:ext cx="3045084" cy="308175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Łącznik prosty 17"/>
            <p:cNvCxnSpPr/>
            <p:nvPr/>
          </p:nvCxnSpPr>
          <p:spPr>
            <a:xfrm>
              <a:off x="2916877" y="4018839"/>
              <a:ext cx="0" cy="1839323"/>
            </a:xfrm>
            <a:prstGeom prst="line">
              <a:avLst/>
            </a:prstGeom>
            <a:ln w="12700">
              <a:solidFill>
                <a:srgbClr val="2E309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Łącznik prosty 18"/>
            <p:cNvCxnSpPr/>
            <p:nvPr/>
          </p:nvCxnSpPr>
          <p:spPr>
            <a:xfrm>
              <a:off x="6427981" y="4121531"/>
              <a:ext cx="0" cy="1724015"/>
            </a:xfrm>
            <a:prstGeom prst="line">
              <a:avLst/>
            </a:prstGeom>
            <a:ln w="12700">
              <a:solidFill>
                <a:srgbClr val="2E309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pole tekstowe 19"/>
            <p:cNvSpPr txBox="1"/>
            <p:nvPr/>
          </p:nvSpPr>
          <p:spPr>
            <a:xfrm>
              <a:off x="899463" y="4004207"/>
              <a:ext cx="1448933" cy="684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400" b="1" dirty="0" smtClean="0">
                  <a:solidFill>
                    <a:srgbClr val="60BB46"/>
                  </a:solidFill>
                  <a:latin typeface="Calibri Light" panose="020F0302020204030204" pitchFamily="34" charset="0"/>
                </a:rPr>
                <a:t>Zysk/strata nabywcy </a:t>
              </a:r>
            </a:p>
            <a:p>
              <a:r>
                <a:rPr lang="pl-PL" sz="1400" b="1" dirty="0" smtClean="0">
                  <a:solidFill>
                    <a:srgbClr val="60BB46"/>
                  </a:solidFill>
                  <a:latin typeface="Calibri Light" panose="020F0302020204030204" pitchFamily="34" charset="0"/>
                </a:rPr>
                <a:t>kontraktu</a:t>
              </a:r>
              <a:endParaRPr lang="pl-PL" sz="1400" b="1" dirty="0">
                <a:solidFill>
                  <a:srgbClr val="60BB46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1" name="pole tekstowe 20"/>
            <p:cNvSpPr txBox="1"/>
            <p:nvPr/>
          </p:nvSpPr>
          <p:spPr>
            <a:xfrm>
              <a:off x="4787588" y="4000807"/>
              <a:ext cx="1167562" cy="484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400" b="1" dirty="0" smtClean="0">
                  <a:solidFill>
                    <a:srgbClr val="60BB46"/>
                  </a:solidFill>
                  <a:latin typeface="Calibri Light" panose="020F0302020204030204" pitchFamily="34" charset="0"/>
                </a:rPr>
                <a:t>Efekt</a:t>
              </a:r>
            </a:p>
            <a:p>
              <a:r>
                <a:rPr lang="pl-PL" sz="1400" b="1" dirty="0" smtClean="0">
                  <a:solidFill>
                    <a:srgbClr val="60BB46"/>
                  </a:solidFill>
                  <a:latin typeface="Calibri Light" panose="020F0302020204030204" pitchFamily="34" charset="0"/>
                </a:rPr>
                <a:t>fiskalny</a:t>
              </a:r>
              <a:endParaRPr lang="pl-PL" sz="1400" b="1" dirty="0">
                <a:solidFill>
                  <a:srgbClr val="60BB46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2" name="pole tekstowe 21"/>
            <p:cNvSpPr txBox="1"/>
            <p:nvPr/>
          </p:nvSpPr>
          <p:spPr>
            <a:xfrm>
              <a:off x="3771441" y="4749203"/>
              <a:ext cx="1448933" cy="331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400" b="1" dirty="0" smtClean="0">
                  <a:solidFill>
                    <a:srgbClr val="60BB46"/>
                  </a:solidFill>
                  <a:latin typeface="Calibri Light" panose="020F0302020204030204" pitchFamily="34" charset="0"/>
                </a:rPr>
                <a:t>Cena rynkowa</a:t>
              </a:r>
              <a:endParaRPr lang="pl-PL" sz="1400" b="1" dirty="0">
                <a:solidFill>
                  <a:srgbClr val="60BB46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3" name="pole tekstowe 22"/>
            <p:cNvSpPr txBox="1"/>
            <p:nvPr/>
          </p:nvSpPr>
          <p:spPr>
            <a:xfrm>
              <a:off x="7304019" y="4773424"/>
              <a:ext cx="1448933" cy="331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400" b="1" dirty="0" smtClean="0">
                  <a:solidFill>
                    <a:srgbClr val="60BB46"/>
                  </a:solidFill>
                  <a:latin typeface="Calibri Light" panose="020F0302020204030204" pitchFamily="34" charset="0"/>
                </a:rPr>
                <a:t>Cena rynkowa</a:t>
              </a:r>
              <a:endParaRPr lang="pl-PL" sz="1400" b="1" dirty="0">
                <a:solidFill>
                  <a:srgbClr val="60BB46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4" name="pole tekstowe 23"/>
            <p:cNvSpPr txBox="1"/>
            <p:nvPr/>
          </p:nvSpPr>
          <p:spPr>
            <a:xfrm>
              <a:off x="6649879" y="5561935"/>
              <a:ext cx="1469031" cy="563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400" b="1" dirty="0" smtClean="0">
                  <a:solidFill>
                    <a:srgbClr val="2E3092"/>
                  </a:solidFill>
                  <a:latin typeface="Calibri Light" panose="020F0302020204030204" pitchFamily="34" charset="0"/>
                </a:rPr>
                <a:t>Cena gwarantowana</a:t>
              </a:r>
              <a:endParaRPr lang="pl-PL" sz="1400" b="1" dirty="0">
                <a:solidFill>
                  <a:srgbClr val="2E3092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5" name="pole tekstowe 24"/>
            <p:cNvSpPr txBox="1"/>
            <p:nvPr/>
          </p:nvSpPr>
          <p:spPr>
            <a:xfrm>
              <a:off x="2922440" y="5537613"/>
              <a:ext cx="1469031" cy="563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400" b="1" dirty="0" smtClean="0">
                  <a:solidFill>
                    <a:srgbClr val="2E3092"/>
                  </a:solidFill>
                  <a:latin typeface="Calibri Light" panose="020F0302020204030204" pitchFamily="34" charset="0"/>
                </a:rPr>
                <a:t>Cena gwarantowana</a:t>
              </a:r>
              <a:endParaRPr lang="pl-PL" sz="1400" b="1" dirty="0">
                <a:solidFill>
                  <a:srgbClr val="2E3092"/>
                </a:solidFill>
                <a:latin typeface="Calibri Light" panose="020F0302020204030204" pitchFamily="34" charset="0"/>
              </a:endParaRPr>
            </a:p>
          </p:txBody>
        </p:sp>
      </p:grpSp>
      <p:sp>
        <p:nvSpPr>
          <p:cNvPr id="27" name="pole tekstowe 26"/>
          <p:cNvSpPr txBox="1"/>
          <p:nvPr/>
        </p:nvSpPr>
        <p:spPr>
          <a:xfrm>
            <a:off x="5139695" y="6524257"/>
            <a:ext cx="38879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Źródło: opracowanie własne</a:t>
            </a:r>
            <a:endParaRPr lang="pl-PL" sz="1200" i="1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54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CFD </a:t>
            </a:r>
            <a:r>
              <a:rPr lang="pl-PL" dirty="0" err="1" smtClean="0"/>
              <a:t>FiT</a:t>
            </a:r>
            <a:r>
              <a:rPr lang="pl-PL" dirty="0" smtClean="0"/>
              <a:t> - Szczegóły	</a:t>
            </a:r>
            <a:endParaRPr lang="pl-PL" dirty="0"/>
          </a:p>
        </p:txBody>
      </p:sp>
      <p:sp>
        <p:nvSpPr>
          <p:cNvPr id="13" name="Symbol zastępczy zawartości 2"/>
          <p:cNvSpPr>
            <a:spLocks noGrp="1"/>
          </p:cNvSpPr>
          <p:nvPr>
            <p:ph idx="1"/>
          </p:nvPr>
        </p:nvSpPr>
        <p:spPr>
          <a:xfrm>
            <a:off x="417372" y="1463997"/>
            <a:ext cx="8555178" cy="4996642"/>
          </a:xfrm>
        </p:spPr>
        <p:txBody>
          <a:bodyPr>
            <a:noAutofit/>
          </a:bodyPr>
          <a:lstStyle/>
          <a:p>
            <a:pPr marL="271463" indent="-185738">
              <a:buFont typeface="Wingdings" panose="05000000000000000000" pitchFamily="2" charset="2"/>
              <a:buChar char="§"/>
            </a:pPr>
            <a:r>
              <a:rPr lang="pl-PL" sz="2400" dirty="0" smtClean="0"/>
              <a:t>Taryfa gwarantowana oparta o kontrakt CFD pozwala producentowi energii sprzedawać ją do sieci po cenie rynkowej zapewniając mu </a:t>
            </a:r>
            <a:r>
              <a:rPr lang="pl-PL" sz="2400" b="1" dirty="0" smtClean="0">
                <a:solidFill>
                  <a:srgbClr val="2E3092"/>
                </a:solidFill>
              </a:rPr>
              <a:t>stabilny przychód jednostkowy</a:t>
            </a:r>
            <a:r>
              <a:rPr lang="pl-PL" sz="2400" dirty="0" smtClean="0"/>
              <a:t>. </a:t>
            </a:r>
          </a:p>
          <a:p>
            <a:pPr marL="271463" indent="-185738">
              <a:buFont typeface="Wingdings" panose="05000000000000000000" pitchFamily="2" charset="2"/>
              <a:buChar char="§"/>
            </a:pPr>
            <a:r>
              <a:rPr lang="pl-PL" sz="2400" b="1" dirty="0" smtClean="0">
                <a:solidFill>
                  <a:srgbClr val="60BB46"/>
                </a:solidFill>
              </a:rPr>
              <a:t>Kurs kontraktu</a:t>
            </a:r>
            <a:r>
              <a:rPr lang="pl-PL" sz="2400" dirty="0" smtClean="0"/>
              <a:t>, który </a:t>
            </a:r>
            <a:r>
              <a:rPr lang="pl-PL" sz="2400" dirty="0"/>
              <a:t>oferuje rząd </a:t>
            </a:r>
            <a:r>
              <a:rPr lang="pl-PL" sz="2400" dirty="0" smtClean="0"/>
              <a:t>wystawiając kontrakt CFD może być wyższy niż oczekiwana w przyszłości rynkowa cena energii. Cel: </a:t>
            </a:r>
            <a:r>
              <a:rPr lang="pl-PL" sz="2400" b="1" dirty="0" smtClean="0">
                <a:solidFill>
                  <a:srgbClr val="60BB46"/>
                </a:solidFill>
              </a:rPr>
              <a:t>promowanie określonych metod wytwarzania </a:t>
            </a:r>
            <a:r>
              <a:rPr lang="pl-PL" sz="2400" dirty="0" smtClean="0"/>
              <a:t>np. niskoemisyjnych. </a:t>
            </a:r>
          </a:p>
          <a:p>
            <a:pPr marL="271463" indent="-185738">
              <a:buFont typeface="Wingdings" panose="05000000000000000000" pitchFamily="2" charset="2"/>
              <a:buChar char="§"/>
            </a:pPr>
            <a:r>
              <a:rPr lang="pl-PL" sz="2400" dirty="0" smtClean="0"/>
              <a:t>Oferowany </a:t>
            </a:r>
            <a:r>
              <a:rPr lang="pl-PL" sz="2400" b="1" dirty="0" smtClean="0">
                <a:solidFill>
                  <a:srgbClr val="2E3092"/>
                </a:solidFill>
              </a:rPr>
              <a:t>kurs CFD ustalany jest na aukcji</a:t>
            </a:r>
            <a:r>
              <a:rPr lang="pl-PL" sz="2400" dirty="0" smtClean="0"/>
              <a:t>, w której biorą udział wszyscy zainteresowani akceptowanymi przez rząd technologiami energetycznymi. </a:t>
            </a:r>
          </a:p>
          <a:p>
            <a:pPr marL="271463" indent="-185738">
              <a:buFont typeface="Wingdings" panose="05000000000000000000" pitchFamily="2" charset="2"/>
              <a:buChar char="§"/>
            </a:pPr>
            <a:r>
              <a:rPr lang="pl-PL" sz="2400" b="1" dirty="0" smtClean="0">
                <a:solidFill>
                  <a:srgbClr val="60BB46"/>
                </a:solidFill>
              </a:rPr>
              <a:t>Licytacja</a:t>
            </a:r>
            <a:r>
              <a:rPr lang="pl-PL" sz="2400" dirty="0" smtClean="0"/>
              <a:t> polega na wyrażaniu zgody na coraz niższe oferty tak, że w końcu zostają tylko ci przedsiębiorcy, którzy dysponują technologiami wymagającymi </a:t>
            </a:r>
            <a:r>
              <a:rPr lang="pl-PL" sz="2400" b="1" dirty="0" smtClean="0">
                <a:solidFill>
                  <a:srgbClr val="60BB46"/>
                </a:solidFill>
              </a:rPr>
              <a:t>możliwie najmniejszej dotacji</a:t>
            </a:r>
            <a:r>
              <a:rPr lang="pl-PL" sz="2400" dirty="0" smtClean="0"/>
              <a:t>. </a:t>
            </a:r>
          </a:p>
          <a:p>
            <a:pPr marL="271463" indent="-185738">
              <a:buFont typeface="Wingdings" panose="05000000000000000000" pitchFamily="2" charset="2"/>
              <a:buChar char="§"/>
            </a:pPr>
            <a:endParaRPr lang="pl-PL" sz="2400" dirty="0" smtClean="0"/>
          </a:p>
          <a:p>
            <a:pPr marL="271463" indent="-185738">
              <a:buFont typeface="Wingdings" panose="05000000000000000000" pitchFamily="2" charset="2"/>
              <a:buChar char="§"/>
            </a:pPr>
            <a:endParaRPr lang="pl-PL" sz="2400" dirty="0" smtClean="0"/>
          </a:p>
        </p:txBody>
      </p:sp>
    </p:spTree>
    <p:extLst>
      <p:ext uri="{BB962C8B-B14F-4D97-AF65-F5344CB8AC3E}">
        <p14:creationId xmlns:p14="http://schemas.microsoft.com/office/powerpoint/2010/main" val="230765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CFD </a:t>
            </a:r>
            <a:r>
              <a:rPr lang="pl-PL" dirty="0" err="1" smtClean="0"/>
              <a:t>FiT</a:t>
            </a:r>
            <a:r>
              <a:rPr lang="pl-PL" dirty="0" smtClean="0"/>
              <a:t> - najważniejsze Cechy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15714" y="1975031"/>
            <a:ext cx="8467029" cy="4353198"/>
          </a:xfrm>
        </p:spPr>
        <p:txBody>
          <a:bodyPr>
            <a:noAutofit/>
          </a:bodyPr>
          <a:lstStyle/>
          <a:p>
            <a:pPr marL="271463" indent="-185738">
              <a:buFont typeface="Wingdings" panose="05000000000000000000" pitchFamily="2" charset="2"/>
              <a:buChar char="§"/>
            </a:pPr>
            <a:r>
              <a:rPr lang="pl-PL" sz="2400" b="1" dirty="0" smtClean="0">
                <a:solidFill>
                  <a:srgbClr val="2E3092"/>
                </a:solidFill>
              </a:rPr>
              <a:t>CFD </a:t>
            </a:r>
            <a:r>
              <a:rPr lang="pl-PL" sz="2400" b="1" dirty="0" err="1" smtClean="0">
                <a:solidFill>
                  <a:srgbClr val="2E3092"/>
                </a:solidFill>
              </a:rPr>
              <a:t>FiT</a:t>
            </a:r>
            <a:r>
              <a:rPr lang="pl-PL" sz="2400" b="1" dirty="0" smtClean="0">
                <a:solidFill>
                  <a:srgbClr val="2E3092"/>
                </a:solidFill>
              </a:rPr>
              <a:t> </a:t>
            </a:r>
            <a:r>
              <a:rPr lang="pl-PL" sz="2400" dirty="0" smtClean="0"/>
              <a:t>zdejmuje z producentów ryzyko zmiany ceny - to, które najbardziej ich boli, gdyż przekłada się na wysokość kosztu kapitału. </a:t>
            </a:r>
          </a:p>
          <a:p>
            <a:pPr marL="271463" indent="-185738">
              <a:buFont typeface="Wingdings" panose="05000000000000000000" pitchFamily="2" charset="2"/>
              <a:buChar char="§"/>
            </a:pPr>
            <a:r>
              <a:rPr lang="pl-PL" sz="2400" dirty="0" smtClean="0"/>
              <a:t>Z drugiej strony powyższy cel osiągany jest </a:t>
            </a:r>
            <a:r>
              <a:rPr lang="pl-PL" sz="2400" b="1" dirty="0" smtClean="0">
                <a:solidFill>
                  <a:srgbClr val="2E3092"/>
                </a:solidFill>
              </a:rPr>
              <a:t>relatywnie tanio dla budżetu, </a:t>
            </a:r>
            <a:r>
              <a:rPr lang="pl-PL" sz="2400" dirty="0" smtClean="0"/>
              <a:t>gdyż rząd ma szansę odbić sobie część udzielonego subsydium, gdy ceny energii elektrycznej wzrosną.  </a:t>
            </a:r>
          </a:p>
          <a:p>
            <a:pPr marL="271463" indent="-185738">
              <a:buFont typeface="Wingdings" panose="05000000000000000000" pitchFamily="2" charset="2"/>
              <a:buChar char="§"/>
            </a:pPr>
            <a:r>
              <a:rPr lang="pl-PL" sz="2400" dirty="0" smtClean="0"/>
              <a:t>Dla porównania:</a:t>
            </a:r>
          </a:p>
          <a:p>
            <a:pPr lvl="2"/>
            <a:r>
              <a:rPr lang="pl-PL" sz="2000" b="1" dirty="0" err="1">
                <a:solidFill>
                  <a:srgbClr val="60BB46"/>
                </a:solidFill>
              </a:rPr>
              <a:t>Fixed</a:t>
            </a:r>
            <a:r>
              <a:rPr lang="pl-PL" sz="2000" b="1" dirty="0">
                <a:solidFill>
                  <a:srgbClr val="60BB46"/>
                </a:solidFill>
              </a:rPr>
              <a:t> </a:t>
            </a:r>
            <a:r>
              <a:rPr lang="pl-PL" sz="2000" b="1" dirty="0" err="1">
                <a:solidFill>
                  <a:srgbClr val="60BB46"/>
                </a:solidFill>
              </a:rPr>
              <a:t>FiT</a:t>
            </a:r>
            <a:r>
              <a:rPr lang="pl-PL" sz="2000" b="1" dirty="0">
                <a:solidFill>
                  <a:srgbClr val="60BB46"/>
                </a:solidFill>
              </a:rPr>
              <a:t> </a:t>
            </a:r>
            <a:r>
              <a:rPr lang="pl-PL" sz="2000" dirty="0"/>
              <a:t>– gwarancja zwrotu, ale też nieproporcjonalne korzyści dla inwestorów</a:t>
            </a:r>
          </a:p>
          <a:p>
            <a:pPr lvl="2"/>
            <a:r>
              <a:rPr lang="pl-PL" sz="2000" b="1" dirty="0">
                <a:solidFill>
                  <a:srgbClr val="60BB46"/>
                </a:solidFill>
              </a:rPr>
              <a:t>Premium </a:t>
            </a:r>
            <a:r>
              <a:rPr lang="pl-PL" sz="2000" b="1" dirty="0" err="1">
                <a:solidFill>
                  <a:srgbClr val="60BB46"/>
                </a:solidFill>
              </a:rPr>
              <a:t>FiT</a:t>
            </a:r>
            <a:r>
              <a:rPr lang="pl-PL" sz="2000" b="1" dirty="0">
                <a:solidFill>
                  <a:srgbClr val="60BB46"/>
                </a:solidFill>
              </a:rPr>
              <a:t> </a:t>
            </a:r>
            <a:r>
              <a:rPr lang="pl-PL" sz="2000" dirty="0"/>
              <a:t>– bezpieczne dla budżetu, ale ryzyko dla inwestorów niweczące potencjalne korzyści z obniżenia kosztów finansowania</a:t>
            </a:r>
          </a:p>
          <a:p>
            <a:pPr marL="271463" indent="-185738">
              <a:buFont typeface="Wingdings" panose="05000000000000000000" pitchFamily="2" charset="2"/>
              <a:buChar char="§"/>
            </a:pPr>
            <a:endParaRPr lang="pl-PL" sz="2400" dirty="0" smtClean="0"/>
          </a:p>
          <a:p>
            <a:pPr marL="271463" indent="-185738">
              <a:buFont typeface="Wingdings" panose="05000000000000000000" pitchFamily="2" charset="2"/>
              <a:buChar char="§"/>
            </a:pPr>
            <a:endParaRPr lang="pl-PL" sz="2400" dirty="0" smtClean="0"/>
          </a:p>
          <a:p>
            <a:pPr marL="271463" indent="-185738">
              <a:buFont typeface="Wingdings" panose="05000000000000000000" pitchFamily="2" charset="2"/>
              <a:buChar char="§"/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15195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68094" y="356829"/>
            <a:ext cx="7954991" cy="1499616"/>
          </a:xfrm>
        </p:spPr>
        <p:txBody>
          <a:bodyPr>
            <a:normAutofit/>
          </a:bodyPr>
          <a:lstStyle/>
          <a:p>
            <a:r>
              <a:rPr lang="pl-PL" sz="4000" dirty="0"/>
              <a:t>CFD Fit </a:t>
            </a:r>
            <a:r>
              <a:rPr lang="pl-PL" sz="4000" dirty="0" smtClean="0"/>
              <a:t>A energetyka nuklearna</a:t>
            </a:r>
            <a:endParaRPr lang="pl-PL" sz="4000" dirty="0"/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390607" y="4867024"/>
            <a:ext cx="8332478" cy="1622266"/>
          </a:xfrm>
          <a:prstGeom prst="rect">
            <a:avLst/>
          </a:prstGeom>
        </p:spPr>
        <p:txBody>
          <a:bodyPr vert="horz" lIns="45720" tIns="45720" rIns="45720" bIns="45720" rtlCol="0">
            <a:normAutofit fontScale="92500"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8" indent="-357188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l-PL" sz="1600" dirty="0" smtClean="0">
                <a:latin typeface="Calibri Light" panose="020F0302020204030204" pitchFamily="34" charset="0"/>
              </a:rPr>
              <a:t>Różne ośrodki (ARE, WISE, EY) szacują koszt produkcji energii elektrycznej </a:t>
            </a:r>
            <a:r>
              <a:rPr lang="pl-PL" sz="1600" dirty="0">
                <a:latin typeface="Calibri Light" panose="020F0302020204030204" pitchFamily="34" charset="0"/>
              </a:rPr>
              <a:t>w Polsce w </a:t>
            </a:r>
            <a:r>
              <a:rPr lang="pl-PL" sz="1600" dirty="0" smtClean="0">
                <a:latin typeface="Calibri Light" panose="020F0302020204030204" pitchFamily="34" charset="0"/>
              </a:rPr>
              <a:t>technologii nuklearnej po 2025 roku </a:t>
            </a:r>
            <a:r>
              <a:rPr lang="pl-PL" sz="1600" b="1" dirty="0" smtClean="0">
                <a:solidFill>
                  <a:srgbClr val="2E3092"/>
                </a:solidFill>
                <a:latin typeface="Calibri Light" panose="020F0302020204030204" pitchFamily="34" charset="0"/>
              </a:rPr>
              <a:t>na 280-320 PLN za </a:t>
            </a:r>
            <a:r>
              <a:rPr lang="pl-PL" sz="1600" b="1" dirty="0" err="1" smtClean="0">
                <a:solidFill>
                  <a:srgbClr val="2E3092"/>
                </a:solidFill>
                <a:latin typeface="Calibri Light" panose="020F0302020204030204" pitchFamily="34" charset="0"/>
              </a:rPr>
              <a:t>MWh</a:t>
            </a:r>
            <a:r>
              <a:rPr lang="pl-PL" sz="1600" b="1" dirty="0" smtClean="0">
                <a:solidFill>
                  <a:srgbClr val="2E3092"/>
                </a:solidFill>
                <a:latin typeface="Calibri Light" panose="020F0302020204030204" pitchFamily="34" charset="0"/>
              </a:rPr>
              <a:t> </a:t>
            </a:r>
            <a:r>
              <a:rPr lang="pl-PL" sz="1600" dirty="0" smtClean="0">
                <a:latin typeface="Calibri Light" panose="020F0302020204030204" pitchFamily="34" charset="0"/>
              </a:rPr>
              <a:t>(</a:t>
            </a:r>
            <a:r>
              <a:rPr lang="pl-PL" sz="1600" dirty="0">
                <a:latin typeface="Calibri Light" panose="020F0302020204030204" pitchFamily="34" charset="0"/>
              </a:rPr>
              <a:t>70-80 </a:t>
            </a:r>
            <a:r>
              <a:rPr lang="pl-PL" sz="1600" dirty="0" smtClean="0">
                <a:latin typeface="Calibri Light" panose="020F0302020204030204" pitchFamily="34" charset="0"/>
              </a:rPr>
              <a:t>EUR/</a:t>
            </a:r>
            <a:r>
              <a:rPr lang="pl-PL" sz="1600" dirty="0" err="1" smtClean="0">
                <a:latin typeface="Calibri Light" panose="020F0302020204030204" pitchFamily="34" charset="0"/>
              </a:rPr>
              <a:t>MWh</a:t>
            </a:r>
            <a:r>
              <a:rPr lang="pl-PL" sz="1600" dirty="0" smtClean="0">
                <a:latin typeface="Calibri Light" panose="020F0302020204030204" pitchFamily="34" charset="0"/>
              </a:rPr>
              <a:t>)</a:t>
            </a:r>
            <a:endParaRPr lang="pl-PL" sz="1600" b="1" dirty="0" smtClean="0">
              <a:solidFill>
                <a:srgbClr val="2E3092"/>
              </a:solidFill>
              <a:latin typeface="Calibri Light" panose="020F0302020204030204" pitchFamily="34" charset="0"/>
            </a:endParaRPr>
          </a:p>
          <a:p>
            <a:pPr marL="357188" indent="-357188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l-PL" sz="1600" dirty="0" smtClean="0">
                <a:latin typeface="Calibri Light" panose="020F0302020204030204" pitchFamily="34" charset="0"/>
              </a:rPr>
              <a:t>Jeżeli szacunki te są trafne, a rząd chciałby wesprzeć budowę elektrowni jądrowej za pomocą CFD </a:t>
            </a:r>
            <a:r>
              <a:rPr lang="pl-PL" sz="1600" dirty="0" err="1" smtClean="0">
                <a:latin typeface="Calibri Light" panose="020F0302020204030204" pitchFamily="34" charset="0"/>
              </a:rPr>
              <a:t>FiT</a:t>
            </a:r>
            <a:r>
              <a:rPr lang="pl-PL" sz="1600" dirty="0" smtClean="0">
                <a:latin typeface="Calibri Light" panose="020F0302020204030204" pitchFamily="34" charset="0"/>
              </a:rPr>
              <a:t> musiałby umożliwić sprzedaż kontraktu CFD na energię elektryczną </a:t>
            </a:r>
            <a:r>
              <a:rPr lang="pl-PL" sz="1600" b="1" dirty="0" smtClean="0">
                <a:solidFill>
                  <a:srgbClr val="60BB46"/>
                </a:solidFill>
                <a:latin typeface="Calibri Light" panose="020F0302020204030204" pitchFamily="34" charset="0"/>
              </a:rPr>
              <a:t>po kursie zbliżonym do tej kwoty</a:t>
            </a:r>
            <a:r>
              <a:rPr lang="pl-PL" sz="1600" dirty="0" smtClean="0">
                <a:latin typeface="Calibri Light" panose="020F0302020204030204" pitchFamily="34" charset="0"/>
              </a:rPr>
              <a:t>. </a:t>
            </a:r>
          </a:p>
          <a:p>
            <a:pPr marL="357188" indent="-357188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l-PL" sz="1600" dirty="0" smtClean="0">
                <a:latin typeface="Calibri Light" panose="020F0302020204030204" pitchFamily="34" charset="0"/>
              </a:rPr>
              <a:t>Jeżeli cena energii po powstaniu elektrowni okazałaby się niższa, </a:t>
            </a:r>
            <a:r>
              <a:rPr lang="pl-PL" sz="1600" b="1" dirty="0" smtClean="0">
                <a:solidFill>
                  <a:srgbClr val="2E3092"/>
                </a:solidFill>
                <a:latin typeface="Calibri Light" panose="020F0302020204030204" pitchFamily="34" charset="0"/>
              </a:rPr>
              <a:t>rząd dopłacałby producentowi </a:t>
            </a:r>
            <a:r>
              <a:rPr lang="pl-PL" sz="1600" dirty="0" smtClean="0">
                <a:latin typeface="Calibri Light" panose="020F0302020204030204" pitchFamily="34" charset="0"/>
              </a:rPr>
              <a:t>każdego roku różnicę. W przeciwnym wypadku to </a:t>
            </a:r>
            <a:r>
              <a:rPr lang="pl-PL" sz="1600" b="1" dirty="0" smtClean="0">
                <a:solidFill>
                  <a:srgbClr val="2E3092"/>
                </a:solidFill>
                <a:latin typeface="Calibri Light" panose="020F0302020204030204" pitchFamily="34" charset="0"/>
              </a:rPr>
              <a:t>producent płaciłby państwu</a:t>
            </a:r>
            <a:r>
              <a:rPr lang="pl-PL" sz="1600" dirty="0" smtClean="0">
                <a:latin typeface="Calibri Light" panose="020F0302020204030204" pitchFamily="34" charset="0"/>
              </a:rPr>
              <a:t>. 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3342371" y="4605414"/>
            <a:ext cx="49906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100" i="1" dirty="0" smtClean="0">
                <a:latin typeface="Calibri" panose="020F0502020204030204" pitchFamily="34" charset="0"/>
              </a:rPr>
              <a:t>Źródło: szacunki WISE </a:t>
            </a:r>
            <a:r>
              <a:rPr lang="pl-PL" sz="1100" i="1" dirty="0" err="1" smtClean="0">
                <a:latin typeface="Calibri" panose="020F0502020204030204" pitchFamily="34" charset="0"/>
              </a:rPr>
              <a:t>Institute</a:t>
            </a:r>
            <a:r>
              <a:rPr lang="pl-PL" sz="1100" i="1" dirty="0" smtClean="0">
                <a:latin typeface="Calibri" panose="020F0502020204030204" pitchFamily="34" charset="0"/>
              </a:rPr>
              <a:t>, przy dyskoncie 9%</a:t>
            </a:r>
            <a:endParaRPr lang="pl-PL" sz="1100" i="1" dirty="0">
              <a:latin typeface="Calibri" panose="020F0502020204030204" pitchFamily="34" charset="0"/>
            </a:endParaRPr>
          </a:p>
        </p:txBody>
      </p:sp>
      <p:grpSp>
        <p:nvGrpSpPr>
          <p:cNvPr id="9" name="Grupa 8"/>
          <p:cNvGrpSpPr/>
          <p:nvPr/>
        </p:nvGrpSpPr>
        <p:grpSpPr>
          <a:xfrm>
            <a:off x="2049619" y="1487113"/>
            <a:ext cx="5799878" cy="3292349"/>
            <a:chOff x="1282327" y="1781493"/>
            <a:chExt cx="6319664" cy="3587410"/>
          </a:xfrm>
        </p:grpSpPr>
        <p:pic>
          <p:nvPicPr>
            <p:cNvPr id="6" name="Obraz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82327" y="1985026"/>
              <a:ext cx="6136141" cy="3383877"/>
            </a:xfrm>
            <a:prstGeom prst="rect">
              <a:avLst/>
            </a:prstGeom>
          </p:spPr>
        </p:pic>
        <p:sp>
          <p:nvSpPr>
            <p:cNvPr id="7" name="pole tekstowe 6"/>
            <p:cNvSpPr txBox="1"/>
            <p:nvPr/>
          </p:nvSpPr>
          <p:spPr>
            <a:xfrm>
              <a:off x="2462606" y="1781493"/>
              <a:ext cx="5139385" cy="4024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b="1" dirty="0" smtClean="0">
                  <a:latin typeface="Calibri Light" panose="020F0302020204030204" pitchFamily="34" charset="0"/>
                </a:rPr>
                <a:t>Koszty jednostkowe produkcji energii 2025 – 2030</a:t>
              </a:r>
              <a:endParaRPr lang="en-GB" b="1" dirty="0">
                <a:latin typeface="Calibri Light" panose="020F03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828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4765" y="568369"/>
            <a:ext cx="6060355" cy="1014898"/>
          </a:xfrm>
        </p:spPr>
        <p:txBody>
          <a:bodyPr>
            <a:normAutofit/>
          </a:bodyPr>
          <a:lstStyle/>
          <a:p>
            <a:r>
              <a:rPr lang="pl-PL" dirty="0" smtClean="0"/>
              <a:t>CFD </a:t>
            </a:r>
            <a:r>
              <a:rPr lang="pl-PL" dirty="0" err="1"/>
              <a:t>FiT</a:t>
            </a:r>
            <a:r>
              <a:rPr lang="pl-PL" dirty="0"/>
              <a:t> a energetyka </a:t>
            </a:r>
            <a:r>
              <a:rPr lang="pl-PL" dirty="0" smtClean="0"/>
              <a:t>Wiatrowa</a:t>
            </a:r>
            <a:endParaRPr lang="pl-PL" dirty="0"/>
          </a:p>
        </p:txBody>
      </p:sp>
      <p:sp>
        <p:nvSpPr>
          <p:cNvPr id="13" name="Symbol zastępczy zawartości 2"/>
          <p:cNvSpPr>
            <a:spLocks noGrp="1"/>
          </p:cNvSpPr>
          <p:nvPr>
            <p:ph idx="1"/>
          </p:nvPr>
        </p:nvSpPr>
        <p:spPr>
          <a:xfrm>
            <a:off x="161365" y="2079812"/>
            <a:ext cx="3813476" cy="4755262"/>
          </a:xfrm>
        </p:spPr>
        <p:txBody>
          <a:bodyPr>
            <a:normAutofit/>
          </a:bodyPr>
          <a:lstStyle/>
          <a:p>
            <a:pPr marL="271463" indent="-185738">
              <a:buFont typeface="Wingdings" panose="05000000000000000000" pitchFamily="2" charset="2"/>
              <a:buChar char="§"/>
            </a:pPr>
            <a:r>
              <a:rPr lang="pl-PL" sz="1800" b="1" dirty="0">
                <a:solidFill>
                  <a:srgbClr val="60BB46"/>
                </a:solidFill>
              </a:rPr>
              <a:t>Zwrot z kapitału </a:t>
            </a:r>
            <a:r>
              <a:rPr lang="pl-PL" sz="1800" dirty="0"/>
              <a:t>potrzebnego do wybudowania elektrowni wiatrowej bez </a:t>
            </a:r>
            <a:r>
              <a:rPr lang="pl-PL" sz="1800" dirty="0" err="1"/>
              <a:t>FiT</a:t>
            </a:r>
            <a:r>
              <a:rPr lang="pl-PL" sz="1800" dirty="0"/>
              <a:t> CFD to około 9% rocznie. </a:t>
            </a:r>
          </a:p>
          <a:p>
            <a:pPr marL="271463" indent="-185738">
              <a:buFont typeface="Wingdings" panose="05000000000000000000" pitchFamily="2" charset="2"/>
              <a:buChar char="§"/>
            </a:pPr>
            <a:r>
              <a:rPr lang="pl-PL" sz="1800" b="1" dirty="0">
                <a:solidFill>
                  <a:srgbClr val="2E3092"/>
                </a:solidFill>
              </a:rPr>
              <a:t>Bazując na modelu wyceny kapitału CAPM </a:t>
            </a:r>
            <a:r>
              <a:rPr lang="pl-PL" sz="1800" dirty="0"/>
              <a:t>można oszacować szansę na obniżenie kosztu kapitału pod warunkiem obniżenia ryzyka sektorowego do poziomu innych przedsięwzięć publicznych </a:t>
            </a:r>
          </a:p>
          <a:p>
            <a:pPr marL="271463" indent="-185738">
              <a:buFont typeface="Wingdings" panose="05000000000000000000" pitchFamily="2" charset="2"/>
              <a:buChar char="§"/>
            </a:pPr>
            <a:r>
              <a:rPr lang="pl-PL" sz="1800" b="1" dirty="0">
                <a:solidFill>
                  <a:srgbClr val="2E3092"/>
                </a:solidFill>
              </a:rPr>
              <a:t>Wprowadzenie CFD </a:t>
            </a:r>
            <a:r>
              <a:rPr lang="pl-PL" sz="1800" dirty="0"/>
              <a:t>zdejmującej z producentów ryzyko zmiany ceny daje </a:t>
            </a:r>
            <a:r>
              <a:rPr lang="pl-PL" sz="1800" b="1" dirty="0">
                <a:solidFill>
                  <a:srgbClr val="2E3092"/>
                </a:solidFill>
              </a:rPr>
              <a:t>szansę na spadek kosztu kapitału </a:t>
            </a:r>
            <a:r>
              <a:rPr lang="pl-PL" sz="1800" dirty="0"/>
              <a:t>o 1,0-1,2 pkt. proc</a:t>
            </a:r>
            <a:r>
              <a:rPr lang="pl-PL" sz="1800" dirty="0" smtClean="0"/>
              <a:t>.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4164319" y="4080722"/>
            <a:ext cx="49906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100" i="1" dirty="0" smtClean="0"/>
              <a:t>Źródło: Global </a:t>
            </a:r>
            <a:r>
              <a:rPr lang="pl-PL" sz="1100" i="1" dirty="0" err="1" smtClean="0"/>
              <a:t>Nevadacorp</a:t>
            </a:r>
            <a:endParaRPr lang="pl-PL" sz="1100" i="1" dirty="0"/>
          </a:p>
        </p:txBody>
      </p:sp>
      <p:pic>
        <p:nvPicPr>
          <p:cNvPr id="1028" name="Picture 4" descr="http://globalnvcorp.com/images/Wind/Wind%2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911" y="1866899"/>
            <a:ext cx="4991100" cy="499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42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/>
              <a:t>Podsumowanie</a:t>
            </a:r>
            <a:endParaRPr lang="en-GB" sz="36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 smtClean="0"/>
              <a:t>3</a:t>
            </a:r>
            <a:endParaRPr lang="en-GB" dirty="0"/>
          </a:p>
        </p:txBody>
      </p:sp>
      <p:sp>
        <p:nvSpPr>
          <p:cNvPr id="5" name="Prostokąt 4"/>
          <p:cNvSpPr/>
          <p:nvPr/>
        </p:nvSpPr>
        <p:spPr>
          <a:xfrm>
            <a:off x="8382000" y="0"/>
            <a:ext cx="762000" cy="4573906"/>
          </a:xfrm>
          <a:prstGeom prst="rect">
            <a:avLst/>
          </a:prstGeom>
          <a:solidFill>
            <a:srgbClr val="60BB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3"/>
          <a:srcRect l="2676" t="6934" r="70969" b="27955"/>
          <a:stretch/>
        </p:blipFill>
        <p:spPr>
          <a:xfrm>
            <a:off x="8385488" y="-1"/>
            <a:ext cx="758512" cy="685801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208" y="0"/>
            <a:ext cx="3265048" cy="4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94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Wprowadzenie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3834" y="1583267"/>
            <a:ext cx="8005233" cy="21230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 smtClean="0">
                <a:solidFill>
                  <a:srgbClr val="60BB46"/>
                </a:solidFill>
              </a:rPr>
              <a:t>Kluczowe zagadnienia</a:t>
            </a:r>
          </a:p>
          <a:p>
            <a:pPr marL="465137" indent="-285750">
              <a:buFont typeface="Wingdings" panose="05000000000000000000" pitchFamily="2" charset="2"/>
              <a:buChar char="§"/>
            </a:pPr>
            <a:r>
              <a:rPr lang="pl-PL" sz="1800" b="1" dirty="0" smtClean="0"/>
              <a:t>Czym są kontrakty różnicowe (CFD)?</a:t>
            </a:r>
          </a:p>
          <a:p>
            <a:pPr marL="465137" indent="-285750">
              <a:buFont typeface="Wingdings" panose="05000000000000000000" pitchFamily="2" charset="2"/>
              <a:buChar char="§"/>
            </a:pPr>
            <a:r>
              <a:rPr lang="pl-PL" sz="1800" b="1" dirty="0" smtClean="0"/>
              <a:t>Jak instrument ten funkcjonuje na rynkach finansowych?</a:t>
            </a:r>
          </a:p>
          <a:p>
            <a:pPr marL="465137" indent="-285750">
              <a:buFont typeface="Wingdings" panose="05000000000000000000" pitchFamily="2" charset="2"/>
              <a:buChar char="§"/>
            </a:pPr>
            <a:r>
              <a:rPr lang="pl-PL" sz="1800" b="1" dirty="0" smtClean="0"/>
              <a:t>Do czego wykorzystywany jest przez regulatorów rynku energii?</a:t>
            </a:r>
          </a:p>
          <a:p>
            <a:pPr marL="465137" indent="-285750">
              <a:buFont typeface="Wingdings" panose="05000000000000000000" pitchFamily="2" charset="2"/>
              <a:buChar char="§"/>
            </a:pPr>
            <a:r>
              <a:rPr lang="pl-PL" sz="1800" b="1" dirty="0" smtClean="0"/>
              <a:t>Jakie są zalety takiego rozwiązania?</a:t>
            </a: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613834" y="3706305"/>
            <a:ext cx="8005233" cy="2525162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60BB46"/>
              </a:buClr>
              <a:buFont typeface="Wingdings 3" pitchFamily="18" charset="2"/>
              <a:buChar char="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60BB46"/>
              </a:buClr>
              <a:buFont typeface="Wingdings 3" pitchFamily="18" charset="2"/>
              <a:buChar char="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60BB46"/>
              </a:buClr>
              <a:buFont typeface="Wingdings 3" pitchFamily="18" charset="2"/>
              <a:buChar char="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60BB46"/>
              </a:buClr>
              <a:buFont typeface="Wingdings 3" pitchFamily="18" charset="2"/>
              <a:buChar char="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w Cen MT" panose="020B0602020104020603" pitchFamily="34" charset="0"/>
              <a:buNone/>
            </a:pPr>
            <a:r>
              <a:rPr lang="pl-PL" b="1" dirty="0" smtClean="0">
                <a:solidFill>
                  <a:srgbClr val="60BB46"/>
                </a:solidFill>
              </a:rPr>
              <a:t>Plan prezentacji</a:t>
            </a:r>
          </a:p>
          <a:p>
            <a:pPr marL="457200" indent="-277813">
              <a:buFont typeface="+mj-lt"/>
              <a:buAutoNum type="arabicPeriod"/>
            </a:pPr>
            <a:r>
              <a:rPr lang="pl-PL" sz="1800" b="1" dirty="0" smtClean="0"/>
              <a:t>Krótka historia kontraktów CFD.</a:t>
            </a:r>
          </a:p>
          <a:p>
            <a:pPr marL="457200" indent="-277813">
              <a:buFont typeface="+mj-lt"/>
              <a:buAutoNum type="arabicPeriod"/>
            </a:pPr>
            <a:r>
              <a:rPr lang="pl-PL" sz="1800" b="1" dirty="0" smtClean="0"/>
              <a:t>Wyjaśnienie zasad </a:t>
            </a:r>
            <a:r>
              <a:rPr lang="pl-PL" sz="1800" b="1" dirty="0"/>
              <a:t>ich </a:t>
            </a:r>
            <a:r>
              <a:rPr lang="pl-PL" sz="1800" b="1" dirty="0" smtClean="0"/>
              <a:t>działania.</a:t>
            </a:r>
          </a:p>
          <a:p>
            <a:pPr marL="457200" indent="-277813">
              <a:buFont typeface="+mj-lt"/>
              <a:buAutoNum type="arabicPeriod"/>
            </a:pPr>
            <a:r>
              <a:rPr lang="pl-PL" sz="1800" b="1" dirty="0" smtClean="0"/>
              <a:t>Rola kontraktów CFD w energetyce.</a:t>
            </a:r>
          </a:p>
          <a:p>
            <a:pPr marL="457200" indent="-277813">
              <a:buFont typeface="+mj-lt"/>
              <a:buAutoNum type="arabicPeriod"/>
            </a:pPr>
            <a:r>
              <a:rPr lang="pl-PL" sz="1800" b="1" dirty="0" smtClean="0"/>
              <a:t>Korzyści z prowadzenie </a:t>
            </a:r>
            <a:r>
              <a:rPr lang="pl-PL" sz="1800" b="1" dirty="0" err="1" smtClean="0"/>
              <a:t>feed</a:t>
            </a:r>
            <a:r>
              <a:rPr lang="pl-PL" sz="1800" b="1" dirty="0" smtClean="0"/>
              <a:t>-in </a:t>
            </a:r>
            <a:r>
              <a:rPr lang="pl-PL" sz="1800" b="1" dirty="0" err="1" smtClean="0"/>
              <a:t>tarrif</a:t>
            </a:r>
            <a:r>
              <a:rPr lang="pl-PL" sz="1800" b="1" dirty="0" smtClean="0"/>
              <a:t> w wariancie CFD.</a:t>
            </a:r>
          </a:p>
          <a:p>
            <a:pPr marL="457200" indent="-277813">
              <a:buFont typeface="+mj-lt"/>
              <a:buAutoNum type="arabicPeriod"/>
            </a:pPr>
            <a:r>
              <a:rPr lang="pl-PL" sz="1800" b="1" dirty="0" smtClean="0"/>
              <a:t>Przykłady zastosowania.</a:t>
            </a:r>
          </a:p>
          <a:p>
            <a:pPr marL="457200" indent="-277813">
              <a:buFont typeface="+mj-lt"/>
              <a:buAutoNum type="arabicPeriod"/>
            </a:pPr>
            <a:endParaRPr lang="pl-PL" sz="1800" b="1" dirty="0" smtClean="0"/>
          </a:p>
          <a:p>
            <a:pPr marL="457200" indent="-277813">
              <a:buFont typeface="+mj-lt"/>
              <a:buAutoNum type="arabicPeriod"/>
            </a:pPr>
            <a:endParaRPr lang="pl-PL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55898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Podsumowanie</a:t>
            </a:r>
            <a:endParaRPr lang="en-GB" dirty="0"/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410547" y="1583267"/>
            <a:ext cx="8378890" cy="4686300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60BB46"/>
              </a:buClr>
              <a:buFont typeface="Wingdings 3" pitchFamily="18" charset="2"/>
              <a:buChar char="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60BB46"/>
              </a:buClr>
              <a:buFont typeface="Wingdings 3" pitchFamily="18" charset="2"/>
              <a:buChar char="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60BB46"/>
              </a:buClr>
              <a:buFont typeface="Wingdings 3" pitchFamily="18" charset="2"/>
              <a:buChar char="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60BB46"/>
              </a:buClr>
              <a:buFont typeface="Wingdings 3" pitchFamily="18" charset="2"/>
              <a:buChar char="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5137" indent="-285750">
              <a:buFont typeface="Wingdings" panose="05000000000000000000" pitchFamily="2" charset="2"/>
              <a:buChar char="§"/>
            </a:pPr>
            <a:r>
              <a:rPr lang="pl-PL" dirty="0" smtClean="0"/>
              <a:t>Uzasadnieniem dla gwarancji cenowych w energetyce jest </a:t>
            </a:r>
            <a:r>
              <a:rPr lang="pl-PL" b="1" dirty="0" err="1" smtClean="0">
                <a:solidFill>
                  <a:srgbClr val="2E3092"/>
                </a:solidFill>
              </a:rPr>
              <a:t>niedywersyfikowalne</a:t>
            </a:r>
            <a:r>
              <a:rPr lang="pl-PL" b="1" dirty="0" smtClean="0">
                <a:solidFill>
                  <a:srgbClr val="2E3092"/>
                </a:solidFill>
              </a:rPr>
              <a:t> ryzyko regulacyjne oraz makroekonomiczne</a:t>
            </a:r>
            <a:r>
              <a:rPr lang="pl-PL" dirty="0" smtClean="0"/>
              <a:t>, a także znane zniekształcenia  jakie na rynek wywiera </a:t>
            </a:r>
            <a:r>
              <a:rPr lang="pl-PL" b="1" dirty="0" smtClean="0">
                <a:solidFill>
                  <a:srgbClr val="2E3092"/>
                </a:solidFill>
              </a:rPr>
              <a:t>polityka środowiskowa</a:t>
            </a:r>
          </a:p>
          <a:p>
            <a:pPr marL="465137" indent="-285750">
              <a:buFont typeface="Wingdings" panose="05000000000000000000" pitchFamily="2" charset="2"/>
              <a:buChar char="§"/>
            </a:pPr>
            <a:r>
              <a:rPr lang="pl-PL" b="1" dirty="0" smtClean="0">
                <a:solidFill>
                  <a:srgbClr val="60BB46"/>
                </a:solidFill>
              </a:rPr>
              <a:t>CFD FIT to jedna z form takich gwarancji</a:t>
            </a:r>
            <a:r>
              <a:rPr lang="pl-PL" dirty="0" smtClean="0"/>
              <a:t>. Wywodzi się ona z kontraktów CFD skonstruowanych dla inwestorów aktywnych na rynkach finansowych, a te z kolei od kontraktów </a:t>
            </a:r>
            <a:r>
              <a:rPr lang="pl-PL" dirty="0" err="1" smtClean="0"/>
              <a:t>futures</a:t>
            </a:r>
            <a:endParaRPr lang="pl-PL" dirty="0" smtClean="0"/>
          </a:p>
          <a:p>
            <a:pPr marL="465137" indent="-285750">
              <a:buFont typeface="Wingdings" panose="05000000000000000000" pitchFamily="2" charset="2"/>
              <a:buChar char="§"/>
            </a:pPr>
            <a:r>
              <a:rPr lang="pl-PL" dirty="0" smtClean="0"/>
              <a:t>Kontrakty CFD FIT są także </a:t>
            </a:r>
            <a:r>
              <a:rPr lang="pl-PL" b="1" dirty="0" smtClean="0">
                <a:solidFill>
                  <a:srgbClr val="2E3092"/>
                </a:solidFill>
              </a:rPr>
              <a:t>zbudowane na doświadczeniach </a:t>
            </a:r>
            <a:r>
              <a:rPr lang="pl-PL" dirty="0" smtClean="0"/>
              <a:t>z wdrażania taryf gwarantowanych </a:t>
            </a:r>
            <a:r>
              <a:rPr lang="pl-PL" b="1" dirty="0" err="1" smtClean="0">
                <a:solidFill>
                  <a:srgbClr val="2E3092"/>
                </a:solidFill>
              </a:rPr>
              <a:t>Fixed</a:t>
            </a:r>
            <a:r>
              <a:rPr lang="pl-PL" b="1" dirty="0" smtClean="0">
                <a:solidFill>
                  <a:srgbClr val="2E3092"/>
                </a:solidFill>
              </a:rPr>
              <a:t> FIT </a:t>
            </a:r>
            <a:r>
              <a:rPr lang="pl-PL" dirty="0" smtClean="0"/>
              <a:t>oraz </a:t>
            </a:r>
            <a:r>
              <a:rPr lang="pl-PL" b="1" dirty="0" smtClean="0">
                <a:solidFill>
                  <a:srgbClr val="2E3092"/>
                </a:solidFill>
              </a:rPr>
              <a:t>Premium FIT</a:t>
            </a:r>
            <a:r>
              <a:rPr lang="pl-PL" dirty="0" smtClean="0"/>
              <a:t>, </a:t>
            </a:r>
          </a:p>
          <a:p>
            <a:pPr marL="465137" indent="-285750">
              <a:buFont typeface="Wingdings" panose="05000000000000000000" pitchFamily="2" charset="2"/>
              <a:buChar char="§"/>
            </a:pPr>
            <a:r>
              <a:rPr lang="pl-PL" dirty="0" smtClean="0"/>
              <a:t>Starają się </a:t>
            </a:r>
            <a:r>
              <a:rPr lang="pl-PL" b="1" dirty="0" smtClean="0">
                <a:solidFill>
                  <a:srgbClr val="60BB46"/>
                </a:solidFill>
              </a:rPr>
              <a:t>łączyć ich zalety </a:t>
            </a:r>
            <a:r>
              <a:rPr lang="pl-PL" dirty="0" smtClean="0"/>
              <a:t>(zmniejszenie ryzyka inwestycyjnego i kosztu kapitału) i </a:t>
            </a:r>
            <a:r>
              <a:rPr lang="pl-PL" b="1" dirty="0" smtClean="0">
                <a:solidFill>
                  <a:srgbClr val="60BB46"/>
                </a:solidFill>
              </a:rPr>
              <a:t>minimalizować wady </a:t>
            </a:r>
            <a:r>
              <a:rPr lang="pl-PL" dirty="0" smtClean="0"/>
              <a:t>(niska efektywność fiskalna, nieproporcjonalne </a:t>
            </a:r>
            <a:r>
              <a:rPr lang="pl-PL" dirty="0"/>
              <a:t>korzyści </a:t>
            </a:r>
            <a:r>
              <a:rPr lang="pl-PL" dirty="0" smtClean="0"/>
              <a:t>inwestorów)</a:t>
            </a:r>
          </a:p>
          <a:p>
            <a:pPr marL="465137" indent="-285750">
              <a:buFont typeface="Wingdings" panose="05000000000000000000" pitchFamily="2" charset="2"/>
              <a:buChar char="§"/>
            </a:pPr>
            <a:r>
              <a:rPr lang="pl-PL" dirty="0" smtClean="0"/>
              <a:t>Wprowadzenie </a:t>
            </a:r>
            <a:r>
              <a:rPr lang="pl-PL" b="1" dirty="0" smtClean="0">
                <a:solidFill>
                  <a:srgbClr val="2E3092"/>
                </a:solidFill>
              </a:rPr>
              <a:t>CFD FIT dla energetyki </a:t>
            </a:r>
            <a:r>
              <a:rPr lang="pl-PL" b="1" dirty="0" err="1" smtClean="0">
                <a:solidFill>
                  <a:srgbClr val="2E3092"/>
                </a:solidFill>
              </a:rPr>
              <a:t>zeroemisyjnej</a:t>
            </a:r>
            <a:r>
              <a:rPr lang="pl-PL" b="1" dirty="0" smtClean="0">
                <a:solidFill>
                  <a:srgbClr val="2E3092"/>
                </a:solidFill>
              </a:rPr>
              <a:t> </a:t>
            </a:r>
            <a:r>
              <a:rPr lang="pl-PL" dirty="0" smtClean="0"/>
              <a:t>mogłoby </a:t>
            </a:r>
            <a:r>
              <a:rPr lang="pl-PL" b="1" dirty="0" smtClean="0">
                <a:solidFill>
                  <a:srgbClr val="2E3092"/>
                </a:solidFill>
              </a:rPr>
              <a:t>obniżyć koszty produkowanej energii</a:t>
            </a:r>
            <a:r>
              <a:rPr lang="pl-PL" dirty="0" smtClean="0"/>
              <a:t> o ok. 11%. Działałoby więc jako subsydium do kapitału w podobnej wysokości</a:t>
            </a:r>
          </a:p>
          <a:p>
            <a:pPr marL="465137" indent="-285750">
              <a:buFont typeface="Wingdings" panose="05000000000000000000" pitchFamily="2" charset="2"/>
              <a:buChar char="§"/>
            </a:pPr>
            <a:endParaRPr lang="pl-PL" dirty="0"/>
          </a:p>
          <a:p>
            <a:pPr marL="465137" indent="-285750">
              <a:buFont typeface="Wingdings" panose="05000000000000000000" pitchFamily="2" charset="2"/>
              <a:buChar char="§"/>
            </a:pP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131171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Dziękuję za uwagę</a:t>
            </a:r>
            <a:endParaRPr lang="en-GB" sz="4000" dirty="0"/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-2" y="4288678"/>
            <a:ext cx="9144001" cy="1903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3600" dirty="0"/>
          </a:p>
        </p:txBody>
      </p:sp>
      <p:sp>
        <p:nvSpPr>
          <p:cNvPr id="3" name="Prostokąt 2"/>
          <p:cNvSpPr/>
          <p:nvPr/>
        </p:nvSpPr>
        <p:spPr>
          <a:xfrm>
            <a:off x="6979444" y="156104"/>
            <a:ext cx="2157411" cy="771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159657" y="3875021"/>
            <a:ext cx="9144001" cy="1903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600" dirty="0" smtClean="0">
                <a:solidFill>
                  <a:srgbClr val="2E3092"/>
                </a:solidFill>
              </a:rPr>
              <a:t>Maciej.bukowski</a:t>
            </a:r>
            <a:r>
              <a:rPr lang="pl-PL" sz="3600" dirty="0" smtClean="0">
                <a:solidFill>
                  <a:srgbClr val="60BB46"/>
                </a:solidFill>
              </a:rPr>
              <a:t>@</a:t>
            </a:r>
            <a:r>
              <a:rPr lang="pl-PL" sz="3600" dirty="0" smtClean="0">
                <a:solidFill>
                  <a:srgbClr val="2E3092"/>
                </a:solidFill>
              </a:rPr>
              <a:t>wise-institute</a:t>
            </a:r>
            <a:r>
              <a:rPr lang="pl-PL" sz="3600" dirty="0" smtClean="0">
                <a:solidFill>
                  <a:srgbClr val="60BB46"/>
                </a:solidFill>
              </a:rPr>
              <a:t>.org.pl</a:t>
            </a:r>
            <a:endParaRPr lang="en-GB" sz="3600" dirty="0">
              <a:solidFill>
                <a:srgbClr val="60BB46"/>
              </a:solidFill>
            </a:endParaRPr>
          </a:p>
        </p:txBody>
      </p:sp>
      <p:pic>
        <p:nvPicPr>
          <p:cNvPr id="9" name="Symbol zastępczy zawartości 8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59" t="7811" r="31466" b="24824"/>
          <a:stretch/>
        </p:blipFill>
        <p:spPr>
          <a:xfrm>
            <a:off x="2729759" y="2640180"/>
            <a:ext cx="3684477" cy="144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21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/>
              <a:t>Kontrakty CFD na rynkach finansowych</a:t>
            </a:r>
            <a:endParaRPr lang="en-GB" sz="36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 smtClean="0"/>
              <a:t>1</a:t>
            </a:r>
            <a:endParaRPr lang="en-GB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925" y="0"/>
            <a:ext cx="3267075" cy="4573905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8382000" y="0"/>
            <a:ext cx="762000" cy="4573906"/>
          </a:xfrm>
          <a:prstGeom prst="rect">
            <a:avLst/>
          </a:prstGeom>
          <a:solidFill>
            <a:srgbClr val="60BB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3"/>
          <a:srcRect l="2676" t="6934" r="70969" b="27955"/>
          <a:stretch/>
        </p:blipFill>
        <p:spPr>
          <a:xfrm>
            <a:off x="8385488" y="-1"/>
            <a:ext cx="758512" cy="68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4765" y="568369"/>
            <a:ext cx="7014760" cy="1014898"/>
          </a:xfrm>
        </p:spPr>
        <p:txBody>
          <a:bodyPr>
            <a:normAutofit/>
          </a:bodyPr>
          <a:lstStyle/>
          <a:p>
            <a:r>
              <a:rPr lang="pl-PL" sz="4000" dirty="0" smtClean="0"/>
              <a:t>Krótka historia</a:t>
            </a:r>
            <a:endParaRPr lang="pl-PL" sz="4000" dirty="0">
              <a:latin typeface="Calibri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5256080" y="5017770"/>
            <a:ext cx="38879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Źródło: Project Gutenberg</a:t>
            </a:r>
            <a:endParaRPr lang="pl-PL" sz="1200" i="1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Symbol zastępczy zawartości 2"/>
          <p:cNvSpPr>
            <a:spLocks noGrp="1"/>
          </p:cNvSpPr>
          <p:nvPr>
            <p:ph idx="1"/>
          </p:nvPr>
        </p:nvSpPr>
        <p:spPr>
          <a:xfrm>
            <a:off x="262891" y="1583267"/>
            <a:ext cx="3989069" cy="5194723"/>
          </a:xfrm>
        </p:spPr>
        <p:txBody>
          <a:bodyPr>
            <a:normAutofit/>
          </a:bodyPr>
          <a:lstStyle/>
          <a:p>
            <a:pPr marL="271463" indent="-185738">
              <a:buFont typeface="Wingdings" panose="05000000000000000000" pitchFamily="2" charset="2"/>
              <a:buChar char="§"/>
            </a:pPr>
            <a:r>
              <a:rPr lang="pl-PL" sz="1800" b="1" dirty="0">
                <a:solidFill>
                  <a:srgbClr val="2E3092"/>
                </a:solidFill>
              </a:rPr>
              <a:t>Kontrakty </a:t>
            </a:r>
            <a:r>
              <a:rPr lang="pl-PL" sz="1800" b="1" dirty="0" err="1">
                <a:solidFill>
                  <a:srgbClr val="2E3092"/>
                </a:solidFill>
              </a:rPr>
              <a:t>futures</a:t>
            </a:r>
            <a:r>
              <a:rPr lang="pl-PL" sz="1800" dirty="0"/>
              <a:t>, z których bezpośrednio wywodzą się kontrakty CFD, to najstarsze i zarazem najprostsze instrumenty pochodne. </a:t>
            </a:r>
            <a:endParaRPr lang="pl-PL" sz="1800" dirty="0" smtClean="0"/>
          </a:p>
          <a:p>
            <a:pPr marL="271463" indent="-185738">
              <a:buFont typeface="Wingdings" panose="05000000000000000000" pitchFamily="2" charset="2"/>
              <a:buChar char="§"/>
            </a:pPr>
            <a:r>
              <a:rPr lang="pl-PL" sz="1800" dirty="0" smtClean="0"/>
              <a:t>Do </a:t>
            </a:r>
            <a:r>
              <a:rPr lang="pl-PL" sz="1800" dirty="0"/>
              <a:t>lat 70-tych XX wieku służyły prawie wyłącznie </a:t>
            </a:r>
            <a:r>
              <a:rPr lang="pl-PL" sz="1800" b="1" dirty="0">
                <a:solidFill>
                  <a:srgbClr val="60BB46"/>
                </a:solidFill>
              </a:rPr>
              <a:t>zabezpieczaniu producentów </a:t>
            </a:r>
            <a:r>
              <a:rPr lang="pl-PL" sz="1800" dirty="0"/>
              <a:t>oraz przetwórców płodów rolnych </a:t>
            </a:r>
            <a:r>
              <a:rPr lang="pl-PL" sz="1800" b="1" dirty="0">
                <a:solidFill>
                  <a:srgbClr val="60BB46"/>
                </a:solidFill>
              </a:rPr>
              <a:t>przed </a:t>
            </a:r>
            <a:r>
              <a:rPr lang="pl-PL" sz="1800" b="1" dirty="0" smtClean="0">
                <a:solidFill>
                  <a:srgbClr val="60BB46"/>
                </a:solidFill>
              </a:rPr>
              <a:t>ryzykiem zmian </a:t>
            </a:r>
            <a:r>
              <a:rPr lang="pl-PL" sz="1800" b="1" dirty="0">
                <a:solidFill>
                  <a:srgbClr val="60BB46"/>
                </a:solidFill>
              </a:rPr>
              <a:t>cen</a:t>
            </a:r>
            <a:r>
              <a:rPr lang="pl-PL" sz="1800" dirty="0"/>
              <a:t>.</a:t>
            </a:r>
            <a:endParaRPr lang="pl-PL" sz="1800" b="1" dirty="0">
              <a:solidFill>
                <a:srgbClr val="2E3092"/>
              </a:solidFill>
            </a:endParaRPr>
          </a:p>
          <a:p>
            <a:pPr marL="271463" indent="-185738">
              <a:buFont typeface="Wingdings" panose="05000000000000000000" pitchFamily="2" charset="2"/>
              <a:buChar char="§"/>
            </a:pPr>
            <a:r>
              <a:rPr lang="pl-PL" sz="1800" b="1" dirty="0" smtClean="0">
                <a:solidFill>
                  <a:srgbClr val="2E3092"/>
                </a:solidFill>
              </a:rPr>
              <a:t>Kontrakty CFD </a:t>
            </a:r>
            <a:r>
              <a:rPr lang="pl-PL" sz="1800" dirty="0" smtClean="0"/>
              <a:t>pojawiły się na początku lat 90. w Wielkiej Brytanii jako </a:t>
            </a:r>
            <a:r>
              <a:rPr lang="pl-PL" sz="1800" b="1" dirty="0" smtClean="0">
                <a:solidFill>
                  <a:srgbClr val="2E3092"/>
                </a:solidFill>
              </a:rPr>
              <a:t>twórcze rozwinięcie kontraktów </a:t>
            </a:r>
            <a:r>
              <a:rPr lang="pl-PL" sz="1800" b="1" dirty="0" err="1" smtClean="0">
                <a:solidFill>
                  <a:srgbClr val="2E3092"/>
                </a:solidFill>
              </a:rPr>
              <a:t>futures</a:t>
            </a:r>
            <a:r>
              <a:rPr lang="pl-PL" sz="1800" dirty="0" smtClean="0"/>
              <a:t>. Na początku lat 2000. zaczęły być oferowane inwestorom indywidualnym.</a:t>
            </a:r>
          </a:p>
          <a:p>
            <a:pPr marL="271463" indent="-185738">
              <a:buFont typeface="Wingdings" panose="05000000000000000000" pitchFamily="2" charset="2"/>
              <a:buChar char="§"/>
            </a:pPr>
            <a:r>
              <a:rPr lang="pl-PL" sz="1800" dirty="0" smtClean="0"/>
              <a:t>W ostatnim czasie kontraktami CFD na rynku finansowym zainspirowali się z kolei </a:t>
            </a:r>
            <a:r>
              <a:rPr lang="pl-PL" sz="1800" b="1" dirty="0" err="1" smtClean="0">
                <a:solidFill>
                  <a:srgbClr val="60BB46"/>
                </a:solidFill>
              </a:rPr>
              <a:t>regulatorzy</a:t>
            </a:r>
            <a:r>
              <a:rPr lang="pl-PL" sz="1800" b="1" dirty="0" smtClean="0">
                <a:solidFill>
                  <a:srgbClr val="60BB46"/>
                </a:solidFill>
              </a:rPr>
              <a:t> rynku energii</a:t>
            </a:r>
            <a:r>
              <a:rPr lang="pl-PL" sz="1800" dirty="0" smtClean="0"/>
              <a:t>.</a:t>
            </a:r>
          </a:p>
          <a:p>
            <a:pPr marL="271463" indent="-185738">
              <a:buFont typeface="Wingdings" panose="05000000000000000000" pitchFamily="2" charset="2"/>
              <a:buChar char="§"/>
            </a:pPr>
            <a:endParaRPr lang="pl-PL" sz="1800" dirty="0" smtClean="0"/>
          </a:p>
          <a:p>
            <a:pPr marL="271463" indent="-185738">
              <a:buFont typeface="Wingdings" panose="05000000000000000000" pitchFamily="2" charset="2"/>
              <a:buChar char="§"/>
            </a:pPr>
            <a:endParaRPr lang="pl-PL" sz="18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50"/>
          <a:stretch/>
        </p:blipFill>
        <p:spPr>
          <a:xfrm>
            <a:off x="4514276" y="2214933"/>
            <a:ext cx="4538284" cy="251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95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Łącznik prosty 30"/>
          <p:cNvCxnSpPr/>
          <p:nvPr/>
        </p:nvCxnSpPr>
        <p:spPr>
          <a:xfrm flipH="1">
            <a:off x="4984110" y="2747452"/>
            <a:ext cx="3045084" cy="308175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4765" y="568369"/>
            <a:ext cx="7014760" cy="1014898"/>
          </a:xfrm>
        </p:spPr>
        <p:txBody>
          <a:bodyPr>
            <a:normAutofit fontScale="90000"/>
          </a:bodyPr>
          <a:lstStyle/>
          <a:p>
            <a:r>
              <a:rPr lang="pl-PL" sz="4000" dirty="0" smtClean="0"/>
              <a:t>Zasada działania – kontrakt </a:t>
            </a:r>
            <a:r>
              <a:rPr lang="pl-PL" sz="4000" dirty="0" err="1" smtClean="0"/>
              <a:t>futures</a:t>
            </a:r>
            <a:endParaRPr lang="pl-PL" sz="4000" dirty="0">
              <a:latin typeface="Calibri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5117051" y="5943510"/>
            <a:ext cx="38879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Źródło: opracowanie własne</a:t>
            </a:r>
            <a:endParaRPr lang="pl-PL" sz="1200" i="1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Symbol zastępczy zawartości 2"/>
          <p:cNvSpPr>
            <a:spLocks noGrp="1"/>
          </p:cNvSpPr>
          <p:nvPr>
            <p:ph idx="1"/>
          </p:nvPr>
        </p:nvSpPr>
        <p:spPr>
          <a:xfrm>
            <a:off x="41876" y="1829344"/>
            <a:ext cx="4606427" cy="4917974"/>
          </a:xfrm>
        </p:spPr>
        <p:txBody>
          <a:bodyPr>
            <a:normAutofit/>
          </a:bodyPr>
          <a:lstStyle/>
          <a:p>
            <a:pPr marL="271463" indent="-185738">
              <a:buFont typeface="Wingdings" panose="05000000000000000000" pitchFamily="2" charset="2"/>
              <a:buChar char="§"/>
            </a:pPr>
            <a:r>
              <a:rPr lang="pl-PL" sz="1800" dirty="0" smtClean="0"/>
              <a:t>Kontrakt </a:t>
            </a:r>
            <a:r>
              <a:rPr lang="pl-PL" sz="1800" dirty="0" err="1" smtClean="0"/>
              <a:t>futures</a:t>
            </a:r>
            <a:r>
              <a:rPr lang="pl-PL" sz="1800" dirty="0" smtClean="0"/>
              <a:t> polega na uzgodnieniu między dwoma stronami sprzedaży instrumentu bazowego (np. ryżu) </a:t>
            </a:r>
            <a:r>
              <a:rPr lang="pl-PL" sz="1800" b="1" dirty="0" smtClean="0">
                <a:solidFill>
                  <a:srgbClr val="2E3092"/>
                </a:solidFill>
              </a:rPr>
              <a:t>po ustalonej z góry cenie i w określonym terminie</a:t>
            </a:r>
            <a:r>
              <a:rPr lang="pl-PL" sz="1800" dirty="0" smtClean="0"/>
              <a:t>, najczęściej nie dłuższym niż kilka miesięcy. </a:t>
            </a:r>
          </a:p>
          <a:p>
            <a:pPr marL="271463" indent="-185738">
              <a:buFont typeface="Wingdings" panose="05000000000000000000" pitchFamily="2" charset="2"/>
              <a:buChar char="§"/>
            </a:pPr>
            <a:r>
              <a:rPr lang="pl-PL" sz="1800" b="1" dirty="0" smtClean="0">
                <a:solidFill>
                  <a:srgbClr val="60BB46"/>
                </a:solidFill>
                <a:sym typeface="Wingdings" panose="05000000000000000000" pitchFamily="2" charset="2"/>
              </a:rPr>
              <a:t>Do wymiany towarowej nigdy jednak nie dochodzi</a:t>
            </a:r>
            <a:r>
              <a:rPr lang="pl-PL" sz="1800" dirty="0" smtClean="0">
                <a:sym typeface="Wingdings" panose="05000000000000000000" pitchFamily="2" charset="2"/>
              </a:rPr>
              <a:t>. Zamiast tego w dniu wygaśnięcia kontraktu </a:t>
            </a:r>
            <a:r>
              <a:rPr lang="pl-PL" sz="1800" dirty="0" err="1" smtClean="0">
                <a:sym typeface="Wingdings" panose="05000000000000000000" pitchFamily="2" charset="2"/>
              </a:rPr>
              <a:t>futures</a:t>
            </a:r>
            <a:r>
              <a:rPr lang="pl-PL" sz="1800" dirty="0" smtClean="0">
                <a:sym typeface="Wingdings" panose="05000000000000000000" pitchFamily="2" charset="2"/>
              </a:rPr>
              <a:t> strony </a:t>
            </a:r>
            <a:r>
              <a:rPr lang="pl-PL" sz="1800" b="1" dirty="0" smtClean="0">
                <a:solidFill>
                  <a:srgbClr val="60BB46"/>
                </a:solidFill>
                <a:sym typeface="Wingdings" panose="05000000000000000000" pitchFamily="2" charset="2"/>
              </a:rPr>
              <a:t>rozliczają hipotetyczny wynik transakcji</a:t>
            </a:r>
            <a:r>
              <a:rPr lang="pl-PL" sz="1800" dirty="0" smtClean="0">
                <a:sym typeface="Wingdings" panose="05000000000000000000" pitchFamily="2" charset="2"/>
              </a:rPr>
              <a:t>.   </a:t>
            </a:r>
            <a:endParaRPr lang="pl-PL" sz="1800" dirty="0" smtClean="0"/>
          </a:p>
          <a:p>
            <a:pPr marL="271463" indent="-185738">
              <a:buFont typeface="Wingdings" panose="05000000000000000000" pitchFamily="2" charset="2"/>
              <a:buChar char="§"/>
            </a:pPr>
            <a:r>
              <a:rPr lang="pl-PL" sz="1800" b="1" dirty="0" smtClean="0">
                <a:solidFill>
                  <a:srgbClr val="2E3092"/>
                </a:solidFill>
              </a:rPr>
              <a:t>Kupujący</a:t>
            </a:r>
            <a:r>
              <a:rPr lang="pl-PL" sz="1800" dirty="0" smtClean="0"/>
              <a:t> kontrakt </a:t>
            </a:r>
            <a:r>
              <a:rPr lang="pl-PL" sz="1800" dirty="0" err="1" smtClean="0"/>
              <a:t>futures</a:t>
            </a:r>
            <a:r>
              <a:rPr lang="pl-PL" sz="1800" dirty="0" smtClean="0"/>
              <a:t> zyskuje wtedy, gdy cena rynkowa w momencie hipotetycznej dostawy okazuje się wyższa niż ta, po której zawarto kontrakt. </a:t>
            </a:r>
          </a:p>
          <a:p>
            <a:pPr marL="271463" indent="-185738">
              <a:buFont typeface="Wingdings" panose="05000000000000000000" pitchFamily="2" charset="2"/>
              <a:buChar char="§"/>
            </a:pPr>
            <a:r>
              <a:rPr lang="pl-PL" sz="1800" b="1" dirty="0" smtClean="0">
                <a:solidFill>
                  <a:srgbClr val="2E3092"/>
                </a:solidFill>
              </a:rPr>
              <a:t>Sprzedający</a:t>
            </a:r>
            <a:r>
              <a:rPr lang="pl-PL" sz="1800" dirty="0" smtClean="0"/>
              <a:t> zarabia, gdy cena w momencie dostawy okazuje się niższa niż ta w kontrakcie.</a:t>
            </a:r>
            <a:endParaRPr lang="pl-PL" sz="1800" dirty="0"/>
          </a:p>
        </p:txBody>
      </p:sp>
      <p:cxnSp>
        <p:nvCxnSpPr>
          <p:cNvPr id="9" name="Łącznik prosty ze strzałką 8"/>
          <p:cNvCxnSpPr/>
          <p:nvPr/>
        </p:nvCxnSpPr>
        <p:spPr>
          <a:xfrm>
            <a:off x="4979891" y="4365677"/>
            <a:ext cx="2872138" cy="133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ze strzałką 10"/>
          <p:cNvCxnSpPr/>
          <p:nvPr/>
        </p:nvCxnSpPr>
        <p:spPr>
          <a:xfrm flipV="1">
            <a:off x="4979891" y="2538000"/>
            <a:ext cx="0" cy="182767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18"/>
          <p:cNvCxnSpPr/>
          <p:nvPr/>
        </p:nvCxnSpPr>
        <p:spPr>
          <a:xfrm>
            <a:off x="6434723" y="4204133"/>
            <a:ext cx="6096" cy="323088"/>
          </a:xfrm>
          <a:prstGeom prst="line">
            <a:avLst/>
          </a:prstGeom>
          <a:ln w="28575">
            <a:solidFill>
              <a:srgbClr val="2E30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ole tekstowe 21"/>
          <p:cNvSpPr txBox="1"/>
          <p:nvPr/>
        </p:nvSpPr>
        <p:spPr>
          <a:xfrm>
            <a:off x="6098916" y="4621057"/>
            <a:ext cx="13546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solidFill>
                  <a:srgbClr val="2E3092"/>
                </a:solidFill>
                <a:latin typeface="Calibri Light" panose="020F0302020204030204" pitchFamily="34" charset="0"/>
              </a:rPr>
              <a:t>Cena po której zawarty był kontrakt </a:t>
            </a:r>
            <a:r>
              <a:rPr lang="pl-PL" sz="1400" b="1" dirty="0" err="1" smtClean="0">
                <a:solidFill>
                  <a:srgbClr val="2E3092"/>
                </a:solidFill>
                <a:latin typeface="Calibri Light" panose="020F0302020204030204" pitchFamily="34" charset="0"/>
              </a:rPr>
              <a:t>futures</a:t>
            </a:r>
            <a:endParaRPr lang="pl-PL" sz="1400" b="1" dirty="0">
              <a:solidFill>
                <a:srgbClr val="2E3092"/>
              </a:solidFill>
              <a:latin typeface="Calibri Light" panose="020F0302020204030204" pitchFamily="34" charset="0"/>
            </a:endParaRPr>
          </a:p>
        </p:txBody>
      </p:sp>
      <p:sp>
        <p:nvSpPr>
          <p:cNvPr id="23" name="pole tekstowe 22"/>
          <p:cNvSpPr txBox="1"/>
          <p:nvPr/>
        </p:nvSpPr>
        <p:spPr>
          <a:xfrm>
            <a:off x="4619246" y="1767306"/>
            <a:ext cx="14996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solidFill>
                  <a:srgbClr val="60BB46"/>
                </a:solidFill>
                <a:latin typeface="Calibri Light" panose="020F0302020204030204" pitchFamily="34" charset="0"/>
              </a:rPr>
              <a:t>Zysk/strata nabywcy kontraktu</a:t>
            </a:r>
            <a:endParaRPr lang="pl-PL" sz="1400" b="1" dirty="0">
              <a:solidFill>
                <a:srgbClr val="60BB46"/>
              </a:solidFill>
              <a:latin typeface="Calibri Light" panose="020F0302020204030204" pitchFamily="34" charset="0"/>
            </a:endParaRPr>
          </a:p>
        </p:txBody>
      </p:sp>
      <p:sp>
        <p:nvSpPr>
          <p:cNvPr id="24" name="pole tekstowe 23"/>
          <p:cNvSpPr txBox="1"/>
          <p:nvPr/>
        </p:nvSpPr>
        <p:spPr>
          <a:xfrm>
            <a:off x="7891432" y="3923916"/>
            <a:ext cx="1252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solidFill>
                  <a:srgbClr val="60BB46"/>
                </a:solidFill>
                <a:latin typeface="Calibri Light" panose="020F0302020204030204" pitchFamily="34" charset="0"/>
              </a:rPr>
              <a:t>Cena w momencie wygaśnięcia kontraktu</a:t>
            </a:r>
            <a:endParaRPr lang="pl-PL" sz="1400" b="1" dirty="0">
              <a:solidFill>
                <a:srgbClr val="60BB46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28" name="Łącznik prosty ze strzałką 27"/>
          <p:cNvCxnSpPr/>
          <p:nvPr/>
        </p:nvCxnSpPr>
        <p:spPr>
          <a:xfrm flipH="1">
            <a:off x="4968870" y="4301617"/>
            <a:ext cx="15240" cy="17918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99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OD kontraktów </a:t>
            </a:r>
            <a:r>
              <a:rPr lang="pl-PL" dirty="0" err="1" smtClean="0"/>
              <a:t>futures</a:t>
            </a:r>
            <a:r>
              <a:rPr lang="pl-PL" dirty="0" smtClean="0"/>
              <a:t> do kontraktów CFD</a:t>
            </a:r>
            <a:endParaRPr lang="pl-PL" dirty="0"/>
          </a:p>
        </p:txBody>
      </p:sp>
      <p:sp>
        <p:nvSpPr>
          <p:cNvPr id="13" name="Symbol zastępczy zawartości 2"/>
          <p:cNvSpPr>
            <a:spLocks noGrp="1"/>
          </p:cNvSpPr>
          <p:nvPr>
            <p:ph idx="1"/>
          </p:nvPr>
        </p:nvSpPr>
        <p:spPr>
          <a:xfrm>
            <a:off x="392158" y="1692033"/>
            <a:ext cx="8485624" cy="4915561"/>
          </a:xfrm>
        </p:spPr>
        <p:txBody>
          <a:bodyPr>
            <a:noAutofit/>
          </a:bodyPr>
          <a:lstStyle/>
          <a:p>
            <a:pPr marL="271463" indent="-185738">
              <a:buFont typeface="Wingdings" panose="05000000000000000000" pitchFamily="2" charset="2"/>
              <a:buChar char="§"/>
            </a:pPr>
            <a:r>
              <a:rPr lang="pl-PL" sz="2400" b="1" dirty="0" smtClean="0">
                <a:solidFill>
                  <a:srgbClr val="2E3092"/>
                </a:solidFill>
              </a:rPr>
              <a:t>W praktyce kontrakt </a:t>
            </a:r>
            <a:r>
              <a:rPr lang="pl-PL" sz="2400" b="1" dirty="0" err="1" smtClean="0">
                <a:solidFill>
                  <a:srgbClr val="2E3092"/>
                </a:solidFill>
              </a:rPr>
              <a:t>futures</a:t>
            </a:r>
            <a:r>
              <a:rPr lang="pl-PL" sz="2400" b="1" dirty="0" smtClean="0">
                <a:solidFill>
                  <a:srgbClr val="2E3092"/>
                </a:solidFill>
              </a:rPr>
              <a:t> </a:t>
            </a:r>
            <a:r>
              <a:rPr lang="pl-PL" sz="2400" dirty="0" smtClean="0"/>
              <a:t>polega na tym, że dwie strony utrzymują stały poziom zabezpieczenia oraz – codziennie – </a:t>
            </a:r>
            <a:r>
              <a:rPr lang="pl-PL" sz="2400" b="1" dirty="0" smtClean="0">
                <a:solidFill>
                  <a:srgbClr val="2E3092"/>
                </a:solidFill>
              </a:rPr>
              <a:t>rozliczają między sobą różnicę </a:t>
            </a:r>
            <a:r>
              <a:rPr lang="pl-PL" sz="2400" dirty="0" smtClean="0"/>
              <a:t>między wartością rynkową z dnia dzisiejszego a wartością z dnia poprzedniego. </a:t>
            </a:r>
          </a:p>
          <a:p>
            <a:pPr marL="271463" indent="-185738">
              <a:buFont typeface="Wingdings" panose="05000000000000000000" pitchFamily="2" charset="2"/>
              <a:buChar char="§"/>
            </a:pPr>
            <a:r>
              <a:rPr lang="pl-PL" sz="2400" dirty="0" smtClean="0"/>
              <a:t>Stąd już niewielki krok do zapisania wprost w kontrakcie rozliczania wyłącznie owej różnicy i rezygnacji z terminu wygaśnięcia kontraktu. </a:t>
            </a:r>
            <a:r>
              <a:rPr lang="pl-PL" sz="2400" b="1" dirty="0" smtClean="0">
                <a:solidFill>
                  <a:srgbClr val="60BB46"/>
                </a:solidFill>
              </a:rPr>
              <a:t>Prowadzi to do kontraktu różnicowego </a:t>
            </a:r>
            <a:r>
              <a:rPr lang="pl-PL" sz="2400" dirty="0" smtClean="0"/>
              <a:t>(</a:t>
            </a:r>
            <a:r>
              <a:rPr lang="pl-PL" sz="2400" dirty="0" err="1" smtClean="0"/>
              <a:t>Contract</a:t>
            </a:r>
            <a:r>
              <a:rPr lang="pl-PL" sz="2400" dirty="0" smtClean="0"/>
              <a:t> For </a:t>
            </a:r>
            <a:r>
              <a:rPr lang="pl-PL" sz="2400" dirty="0" err="1" smtClean="0"/>
              <a:t>Difference</a:t>
            </a:r>
            <a:r>
              <a:rPr lang="pl-PL" sz="2400" dirty="0" smtClean="0"/>
              <a:t> – CFD). </a:t>
            </a:r>
          </a:p>
          <a:p>
            <a:pPr marL="271463" indent="-185738">
              <a:buFont typeface="Wingdings" panose="05000000000000000000" pitchFamily="2" charset="2"/>
              <a:buChar char="§"/>
            </a:pPr>
            <a:r>
              <a:rPr lang="pl-PL" sz="2400" dirty="0" smtClean="0"/>
              <a:t>Kontrakty CFD są pod wieloma względami </a:t>
            </a:r>
            <a:r>
              <a:rPr lang="pl-PL" sz="2400" b="1" dirty="0" smtClean="0">
                <a:solidFill>
                  <a:srgbClr val="2E3092"/>
                </a:solidFill>
              </a:rPr>
              <a:t>bardziej atrakcyjne od tradycyjnych </a:t>
            </a:r>
            <a:r>
              <a:rPr lang="pl-PL" sz="2400" b="1" dirty="0" err="1" smtClean="0">
                <a:solidFill>
                  <a:srgbClr val="2E3092"/>
                </a:solidFill>
              </a:rPr>
              <a:t>futures</a:t>
            </a:r>
            <a:r>
              <a:rPr lang="pl-PL" sz="2400" dirty="0" smtClean="0"/>
              <a:t>:</a:t>
            </a:r>
          </a:p>
          <a:p>
            <a:pPr marL="445199" lvl="1" indent="-185738">
              <a:buFont typeface="Wingdings" panose="05000000000000000000" pitchFamily="2" charset="2"/>
              <a:buChar char="§"/>
            </a:pPr>
            <a:r>
              <a:rPr lang="pl-PL" sz="2000" dirty="0" smtClean="0"/>
              <a:t>są bardziej elastyczne m.in. pod względem wolumenu (mogą być mniejsze)</a:t>
            </a:r>
          </a:p>
          <a:p>
            <a:pPr marL="445199" lvl="1" indent="-185738">
              <a:buFont typeface="Wingdings" panose="05000000000000000000" pitchFamily="2" charset="2"/>
              <a:buChar char="§"/>
            </a:pPr>
            <a:r>
              <a:rPr lang="pl-PL" sz="2000" dirty="0" smtClean="0"/>
              <a:t>umożliwiają wyższy poziom dźwigni. Depozyt zabezpieczający jest bowiem kontrolowany na bieżąco, a nie tylko na koniec dnia.   </a:t>
            </a:r>
          </a:p>
          <a:p>
            <a:pPr marL="85725" indent="0">
              <a:buNone/>
            </a:pPr>
            <a:endParaRPr lang="pl-PL" sz="2400" dirty="0" smtClean="0"/>
          </a:p>
          <a:p>
            <a:pPr marL="271463" indent="-185738">
              <a:buFont typeface="Wingdings" panose="05000000000000000000" pitchFamily="2" charset="2"/>
              <a:buChar char="§"/>
            </a:pPr>
            <a:endParaRPr lang="pl-PL" sz="2400" dirty="0" smtClean="0"/>
          </a:p>
          <a:p>
            <a:pPr marL="271463" indent="-185738">
              <a:buFont typeface="Wingdings" panose="05000000000000000000" pitchFamily="2" charset="2"/>
              <a:buChar char="§"/>
            </a:pPr>
            <a:endParaRPr lang="pl-PL" sz="2400" dirty="0" smtClean="0"/>
          </a:p>
          <a:p>
            <a:pPr marL="271463" indent="-185738">
              <a:buFont typeface="Wingdings" panose="05000000000000000000" pitchFamily="2" charset="2"/>
              <a:buChar char="§"/>
            </a:pPr>
            <a:endParaRPr lang="pl-PL" sz="2400" dirty="0" smtClean="0"/>
          </a:p>
        </p:txBody>
      </p:sp>
    </p:spTree>
    <p:extLst>
      <p:ext uri="{BB962C8B-B14F-4D97-AF65-F5344CB8AC3E}">
        <p14:creationId xmlns:p14="http://schemas.microsoft.com/office/powerpoint/2010/main" val="328810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6892" y="556793"/>
            <a:ext cx="6676649" cy="1014898"/>
          </a:xfrm>
        </p:spPr>
        <p:txBody>
          <a:bodyPr/>
          <a:lstStyle/>
          <a:p>
            <a:r>
              <a:rPr lang="pl-PL" dirty="0" smtClean="0"/>
              <a:t>Od rynku finansowego do Regulacji rynku energii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1769542"/>
              </p:ext>
            </p:extLst>
          </p:nvPr>
        </p:nvGraphicFramePr>
        <p:xfrm>
          <a:off x="169133" y="1571691"/>
          <a:ext cx="8831485" cy="5262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382"/>
                <a:gridCol w="1711348"/>
                <a:gridCol w="1976524"/>
                <a:gridCol w="2426231"/>
              </a:tblGrid>
              <a:tr h="378423"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err="1" smtClean="0"/>
                        <a:t>Futures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CFD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CFD </a:t>
                      </a:r>
                      <a:r>
                        <a:rPr lang="pl-PL" dirty="0" err="1" smtClean="0"/>
                        <a:t>FiT</a:t>
                      </a:r>
                      <a:endParaRPr lang="pl-PL" dirty="0"/>
                    </a:p>
                  </a:txBody>
                  <a:tcPr/>
                </a:tc>
              </a:tr>
              <a:tr h="1070451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Możliwość zawierania krótkich i długich pozycji bez fizycznej</a:t>
                      </a:r>
                      <a:r>
                        <a:rPr lang="pl-PL" sz="1600" baseline="0" dirty="0" smtClean="0"/>
                        <a:t> dostawy instrumentu bazowego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1600" dirty="0" smtClean="0"/>
                    </a:p>
                    <a:p>
                      <a:pPr algn="ctr"/>
                      <a:r>
                        <a:rPr lang="pl-PL" sz="1600" dirty="0" smtClean="0"/>
                        <a:t>Tak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dirty="0" smtClean="0"/>
                    </a:p>
                    <a:p>
                      <a:pPr marL="0" marR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Tak</a:t>
                      </a:r>
                    </a:p>
                    <a:p>
                      <a:pPr algn="ctr"/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dirty="0" smtClean="0"/>
                    </a:p>
                    <a:p>
                      <a:pPr marL="0" marR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Tak</a:t>
                      </a:r>
                    </a:p>
                    <a:p>
                      <a:pPr algn="ctr"/>
                      <a:endParaRPr lang="pl-PL" sz="1600" dirty="0"/>
                    </a:p>
                  </a:txBody>
                  <a:tcPr/>
                </a:tc>
              </a:tr>
              <a:tr h="1039651">
                <a:tc>
                  <a:txBody>
                    <a:bodyPr/>
                    <a:lstStyle/>
                    <a:p>
                      <a:pPr algn="ctr"/>
                      <a:endParaRPr lang="pl-PL" sz="1600" dirty="0" smtClean="0"/>
                    </a:p>
                    <a:p>
                      <a:pPr algn="ctr"/>
                      <a:r>
                        <a:rPr lang="pl-PL" sz="1600" dirty="0" smtClean="0"/>
                        <a:t>Strony</a:t>
                      </a:r>
                      <a:r>
                        <a:rPr lang="pl-PL" sz="1600" baseline="0" dirty="0" smtClean="0"/>
                        <a:t> kontraktu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Dwóch</a:t>
                      </a:r>
                      <a:r>
                        <a:rPr lang="pl-PL" sz="1600" baseline="0" dirty="0" smtClean="0"/>
                        <a:t> symetrycznych kontrahentów</a:t>
                      </a:r>
                    </a:p>
                    <a:p>
                      <a:pPr algn="ctr"/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Klient i firma</a:t>
                      </a:r>
                      <a:r>
                        <a:rPr lang="pl-PL" sz="1600" baseline="0" dirty="0" smtClean="0"/>
                        <a:t> wystawiająca kontrakt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solidFill>
                            <a:srgbClr val="FF0000"/>
                          </a:solidFill>
                        </a:rPr>
                        <a:t>Przedsiębiorstwo</a:t>
                      </a:r>
                      <a:r>
                        <a:rPr lang="pl-PL" sz="1600" dirty="0" smtClean="0"/>
                        <a:t> (pozycja krótka) i </a:t>
                      </a:r>
                      <a:r>
                        <a:rPr lang="pl-PL" sz="1600" dirty="0" smtClean="0">
                          <a:solidFill>
                            <a:srgbClr val="FF0000"/>
                          </a:solidFill>
                        </a:rPr>
                        <a:t>rząd</a:t>
                      </a:r>
                    </a:p>
                    <a:p>
                      <a:pPr algn="ctr"/>
                      <a:r>
                        <a:rPr lang="pl-PL" sz="1600" dirty="0" smtClean="0"/>
                        <a:t>(pozycja</a:t>
                      </a:r>
                      <a:r>
                        <a:rPr lang="pl-PL" sz="1600" baseline="0" dirty="0" smtClean="0"/>
                        <a:t> długa)</a:t>
                      </a:r>
                      <a:endParaRPr lang="pl-PL" sz="1600" dirty="0"/>
                    </a:p>
                  </a:txBody>
                  <a:tcPr/>
                </a:tc>
              </a:tr>
              <a:tr h="839788">
                <a:tc>
                  <a:txBody>
                    <a:bodyPr/>
                    <a:lstStyle/>
                    <a:p>
                      <a:pPr algn="ctr"/>
                      <a:endParaRPr lang="pl-PL" sz="1600" dirty="0" smtClean="0"/>
                    </a:p>
                    <a:p>
                      <a:pPr algn="ctr"/>
                      <a:r>
                        <a:rPr lang="pl-PL" sz="1600" dirty="0" smtClean="0"/>
                        <a:t>Okres</a:t>
                      </a:r>
                      <a:r>
                        <a:rPr lang="pl-PL" sz="1600" baseline="0" dirty="0" smtClean="0"/>
                        <a:t> zawarcia kontraktu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1600" dirty="0" smtClean="0"/>
                    </a:p>
                    <a:p>
                      <a:pPr algn="ctr"/>
                      <a:r>
                        <a:rPr lang="pl-PL" sz="1600" dirty="0" smtClean="0"/>
                        <a:t>Kilka miesięcy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Do odwołania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l-PL" sz="1600" dirty="0" smtClean="0"/>
                    </a:p>
                    <a:p>
                      <a:pPr algn="ctr"/>
                      <a:r>
                        <a:rPr lang="pl-PL" sz="1600" dirty="0" smtClean="0">
                          <a:solidFill>
                            <a:srgbClr val="FF0000"/>
                          </a:solidFill>
                        </a:rPr>
                        <a:t>Kilkadziesiąt lat</a:t>
                      </a:r>
                      <a:endParaRPr lang="pl-PL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839788">
                <a:tc>
                  <a:txBody>
                    <a:bodyPr/>
                    <a:lstStyle/>
                    <a:p>
                      <a:pPr algn="ctr"/>
                      <a:endParaRPr lang="pl-PL" sz="1600" dirty="0" smtClean="0"/>
                    </a:p>
                    <a:p>
                      <a:pPr algn="ctr"/>
                      <a:r>
                        <a:rPr lang="pl-PL" sz="1600" dirty="0" smtClean="0"/>
                        <a:t>Gwarancja</a:t>
                      </a:r>
                      <a:r>
                        <a:rPr lang="pl-PL" sz="1600" baseline="0" dirty="0" smtClean="0"/>
                        <a:t> wykonania kontraktu</a:t>
                      </a:r>
                      <a:endParaRPr lang="pl-PL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pl-PL" sz="1600" dirty="0" smtClean="0"/>
                    </a:p>
                    <a:p>
                      <a:pPr algn="ctr"/>
                      <a:r>
                        <a:rPr lang="pl-PL" sz="1600" dirty="0" smtClean="0"/>
                        <a:t>Depozyt zabezpieczający</a:t>
                      </a:r>
                      <a:endParaRPr lang="pl-PL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1600" dirty="0" smtClean="0"/>
                    </a:p>
                    <a:p>
                      <a:pPr algn="ctr"/>
                      <a:r>
                        <a:rPr lang="pl-PL" sz="1600" dirty="0" smtClean="0"/>
                        <a:t>Umowa przedsiębiorstwo-rząd</a:t>
                      </a:r>
                      <a:endParaRPr lang="pl-PL" sz="1600" dirty="0"/>
                    </a:p>
                  </a:txBody>
                  <a:tcPr/>
                </a:tc>
              </a:tr>
              <a:tr h="1039651">
                <a:tc>
                  <a:txBody>
                    <a:bodyPr/>
                    <a:lstStyle/>
                    <a:p>
                      <a:pPr algn="ctr"/>
                      <a:endParaRPr lang="pl-PL" sz="1600" dirty="0" smtClean="0"/>
                    </a:p>
                    <a:p>
                      <a:pPr algn="ctr"/>
                      <a:r>
                        <a:rPr lang="pl-PL" sz="1600" dirty="0" smtClean="0"/>
                        <a:t>Zastosowanie </a:t>
                      </a:r>
                      <a:endParaRPr lang="pl-PL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pl-PL" sz="1600" dirty="0" smtClean="0"/>
                    </a:p>
                    <a:p>
                      <a:pPr algn="ctr"/>
                      <a:r>
                        <a:rPr lang="pl-PL" sz="1600" dirty="0" smtClean="0"/>
                        <a:t>Zarządzanie</a:t>
                      </a:r>
                      <a:r>
                        <a:rPr lang="pl-PL" sz="1600" baseline="0" dirty="0" smtClean="0"/>
                        <a:t> ryzykiem producentów i przetwórców </a:t>
                      </a:r>
                      <a:r>
                        <a:rPr lang="pl-PL" sz="1600" baseline="0" dirty="0" err="1" smtClean="0"/>
                        <a:t>commodities</a:t>
                      </a:r>
                      <a:r>
                        <a:rPr lang="pl-PL" sz="1600" baseline="0" dirty="0" smtClean="0"/>
                        <a:t>, inwestowanie, spekulacja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1600" dirty="0" smtClean="0"/>
                    </a:p>
                    <a:p>
                      <a:pPr algn="ctr"/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Realizacja</a:t>
                      </a:r>
                      <a:r>
                        <a:rPr lang="pl-PL" sz="1600" baseline="0" dirty="0" smtClean="0">
                          <a:solidFill>
                            <a:srgbClr val="FF0000"/>
                          </a:solidFill>
                        </a:rPr>
                        <a:t> polityki energetycznej</a:t>
                      </a:r>
                      <a:endParaRPr lang="pl-PL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316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/>
              <a:t>Kontrakty CFD w energetyce</a:t>
            </a:r>
            <a:endParaRPr lang="en-GB" sz="36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 smtClean="0"/>
              <a:t>2</a:t>
            </a:r>
            <a:endParaRPr lang="en-GB" dirty="0"/>
          </a:p>
        </p:txBody>
      </p:sp>
      <p:sp>
        <p:nvSpPr>
          <p:cNvPr id="5" name="Prostokąt 4"/>
          <p:cNvSpPr/>
          <p:nvPr/>
        </p:nvSpPr>
        <p:spPr>
          <a:xfrm>
            <a:off x="8382000" y="0"/>
            <a:ext cx="762000" cy="4573906"/>
          </a:xfrm>
          <a:prstGeom prst="rect">
            <a:avLst/>
          </a:prstGeom>
          <a:solidFill>
            <a:srgbClr val="60BB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/>
          <a:srcRect l="2676" t="6934" r="70969" b="27955"/>
          <a:stretch/>
        </p:blipFill>
        <p:spPr>
          <a:xfrm>
            <a:off x="8385488" y="-1"/>
            <a:ext cx="758512" cy="685801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024" y="0"/>
            <a:ext cx="3262720" cy="457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30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Dlaczego w energetyce Gwarantuje się ceny producentom? (1)	</a:t>
            </a:r>
            <a:endParaRPr lang="pl-PL" sz="2800" dirty="0"/>
          </a:p>
        </p:txBody>
      </p:sp>
      <p:sp>
        <p:nvSpPr>
          <p:cNvPr id="13" name="Symbol zastępczy zawartości 2"/>
          <p:cNvSpPr>
            <a:spLocks noGrp="1"/>
          </p:cNvSpPr>
          <p:nvPr>
            <p:ph idx="1"/>
          </p:nvPr>
        </p:nvSpPr>
        <p:spPr>
          <a:xfrm>
            <a:off x="417372" y="1583267"/>
            <a:ext cx="8555178" cy="4877372"/>
          </a:xfrm>
        </p:spPr>
        <p:txBody>
          <a:bodyPr>
            <a:normAutofit/>
          </a:bodyPr>
          <a:lstStyle/>
          <a:p>
            <a:pPr marL="271463" indent="-185738">
              <a:buFont typeface="Wingdings" panose="05000000000000000000" pitchFamily="2" charset="2"/>
              <a:buChar char="§"/>
            </a:pPr>
            <a:r>
              <a:rPr lang="pl-PL" sz="2400" dirty="0" smtClean="0"/>
              <a:t>Wiele inwestycji energetycznych jest </a:t>
            </a:r>
            <a:r>
              <a:rPr lang="pl-PL" sz="2400" b="1" dirty="0" smtClean="0">
                <a:solidFill>
                  <a:srgbClr val="2E3092"/>
                </a:solidFill>
              </a:rPr>
              <a:t>bardzo kapitałochłonnych</a:t>
            </a:r>
            <a:r>
              <a:rPr lang="pl-PL" sz="2400" dirty="0" smtClean="0"/>
              <a:t>, a ich spłata rozkłada się na okresy kilkunastoletnie.</a:t>
            </a:r>
          </a:p>
          <a:p>
            <a:pPr marL="271463" indent="-185738">
              <a:buFont typeface="Wingdings" panose="05000000000000000000" pitchFamily="2" charset="2"/>
              <a:buChar char="§"/>
            </a:pPr>
            <a:r>
              <a:rPr lang="pl-PL" sz="2400" dirty="0" smtClean="0"/>
              <a:t>Wahania cen </a:t>
            </a:r>
            <a:r>
              <a:rPr lang="pl-PL" sz="2400" dirty="0"/>
              <a:t>energii są </a:t>
            </a:r>
            <a:r>
              <a:rPr lang="pl-PL" sz="2400" b="1" dirty="0" smtClean="0">
                <a:solidFill>
                  <a:srgbClr val="60BB46"/>
                </a:solidFill>
              </a:rPr>
              <a:t>skorelowane </a:t>
            </a:r>
            <a:r>
              <a:rPr lang="pl-PL" sz="2400" b="1" dirty="0">
                <a:solidFill>
                  <a:srgbClr val="60BB46"/>
                </a:solidFill>
              </a:rPr>
              <a:t>z ogólną </a:t>
            </a:r>
            <a:r>
              <a:rPr lang="pl-PL" sz="2400" b="1" dirty="0" smtClean="0">
                <a:solidFill>
                  <a:srgbClr val="60BB46"/>
                </a:solidFill>
              </a:rPr>
              <a:t>sytuacją makroekonomiczną</a:t>
            </a:r>
            <a:r>
              <a:rPr lang="pl-PL" sz="2400" dirty="0" smtClean="0"/>
              <a:t> (cykl koniunkturalny), </a:t>
            </a:r>
            <a:r>
              <a:rPr lang="pl-PL" sz="2400" dirty="0"/>
              <a:t>a więc stanowią część ryzyka </a:t>
            </a:r>
            <a:r>
              <a:rPr lang="pl-PL" sz="2400" dirty="0" smtClean="0"/>
              <a:t>rynkowego - podstawy do ustalania </a:t>
            </a:r>
            <a:r>
              <a:rPr lang="pl-PL" sz="2400" dirty="0"/>
              <a:t>kosztu kapitału. </a:t>
            </a:r>
          </a:p>
          <a:p>
            <a:pPr marL="271463" indent="-185738">
              <a:buFont typeface="Wingdings" panose="05000000000000000000" pitchFamily="2" charset="2"/>
              <a:buChar char="§"/>
            </a:pPr>
            <a:r>
              <a:rPr lang="pl-PL" sz="2400" b="1" dirty="0" smtClean="0">
                <a:solidFill>
                  <a:srgbClr val="2E3092"/>
                </a:solidFill>
              </a:rPr>
              <a:t>Rynek energetyczny jest </a:t>
            </a:r>
            <a:r>
              <a:rPr lang="pl-PL" sz="2400" dirty="0" smtClean="0"/>
              <a:t>dodatkowo z wielu powodów (m.in. środowiskowych) </a:t>
            </a:r>
            <a:r>
              <a:rPr lang="pl-PL" sz="2400" b="1" dirty="0">
                <a:solidFill>
                  <a:srgbClr val="2E3092"/>
                </a:solidFill>
              </a:rPr>
              <a:t>silnie regulowany </a:t>
            </a:r>
            <a:r>
              <a:rPr lang="pl-PL" sz="2400" dirty="0" smtClean="0"/>
              <a:t>co zwiększa </a:t>
            </a:r>
            <a:r>
              <a:rPr lang="pl-PL" sz="2400" dirty="0"/>
              <a:t>niepewność inwestycyjną (ryzyko regulacyjne) </a:t>
            </a:r>
            <a:endParaRPr lang="pl-PL" sz="2400" dirty="0" smtClean="0"/>
          </a:p>
          <a:p>
            <a:pPr marL="271463" indent="-185738">
              <a:buFont typeface="Wingdings" panose="05000000000000000000" pitchFamily="2" charset="2"/>
              <a:buChar char="§"/>
            </a:pPr>
            <a:r>
              <a:rPr lang="pl-PL" sz="2400" b="1" dirty="0" smtClean="0">
                <a:solidFill>
                  <a:srgbClr val="60BB46"/>
                </a:solidFill>
              </a:rPr>
              <a:t>Efekt</a:t>
            </a:r>
            <a:r>
              <a:rPr lang="pl-PL" sz="2400" dirty="0" smtClean="0"/>
              <a:t>: ceny energii (w odróżnieniu od innych rynków</a:t>
            </a:r>
            <a:r>
              <a:rPr lang="pl-PL" sz="2400" dirty="0"/>
              <a:t>) odzwierciedlają </a:t>
            </a:r>
            <a:r>
              <a:rPr lang="pl-PL" sz="2400" dirty="0" smtClean="0"/>
              <a:t>obok ryzyka rynkowego także ryzyko regulacyjne. Przekłada się to na koszt kapitału poprzez </a:t>
            </a:r>
            <a:r>
              <a:rPr lang="pl-PL" sz="2400" b="1" dirty="0" smtClean="0">
                <a:solidFill>
                  <a:srgbClr val="60BB46"/>
                </a:solidFill>
              </a:rPr>
              <a:t>wzrost premii za ryzyko </a:t>
            </a:r>
            <a:r>
              <a:rPr lang="pl-PL" sz="2400" dirty="0" smtClean="0"/>
              <a:t>jaką oczekują inwestorzy. </a:t>
            </a:r>
          </a:p>
        </p:txBody>
      </p:sp>
    </p:spTree>
    <p:extLst>
      <p:ext uri="{BB962C8B-B14F-4D97-AF65-F5344CB8AC3E}">
        <p14:creationId xmlns:p14="http://schemas.microsoft.com/office/powerpoint/2010/main" val="208065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ny">
  <a:themeElements>
    <a:clrScheme name="Niebieski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Integralny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ny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13208</TotalTime>
  <Words>1711</Words>
  <Application>Microsoft Office PowerPoint</Application>
  <PresentationFormat>Pokaz na ekranie (4:3)</PresentationFormat>
  <Paragraphs>189</Paragraphs>
  <Slides>21</Slides>
  <Notes>8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9" baseType="lpstr">
      <vt:lpstr>Calibri</vt:lpstr>
      <vt:lpstr>Calibri Light</vt:lpstr>
      <vt:lpstr>Times New Roman</vt:lpstr>
      <vt:lpstr>Tw Cen MT</vt:lpstr>
      <vt:lpstr>Tw Cen MT Condensed</vt:lpstr>
      <vt:lpstr>Wingdings</vt:lpstr>
      <vt:lpstr>Wingdings 3</vt:lpstr>
      <vt:lpstr>Integralny</vt:lpstr>
      <vt:lpstr>Kontrakty różnicowe: spojrzenie ekonomiczne</vt:lpstr>
      <vt:lpstr>Wprowadzenie</vt:lpstr>
      <vt:lpstr>Kontrakty CFD na rynkach finansowych</vt:lpstr>
      <vt:lpstr>Krótka historia</vt:lpstr>
      <vt:lpstr>Zasada działania – kontrakt futures</vt:lpstr>
      <vt:lpstr>OD kontraktów futures do kontraktów CFD</vt:lpstr>
      <vt:lpstr>Od rynku finansowego do Regulacji rynku energii</vt:lpstr>
      <vt:lpstr>Kontrakty CFD w energetyce</vt:lpstr>
      <vt:lpstr>Dlaczego w energetyce Gwarantuje się ceny producentom? (1) </vt:lpstr>
      <vt:lpstr>Dlaczego w energetyce Gwarantuje się ceny producentom? (2) </vt:lpstr>
      <vt:lpstr>Kto ponosi koszty gwarancji?</vt:lpstr>
      <vt:lpstr>FEED–iN TARIFF (FIXED FIT)</vt:lpstr>
      <vt:lpstr>Feed-in Premium (Premium FIT)</vt:lpstr>
      <vt:lpstr>CFD FiT</vt:lpstr>
      <vt:lpstr>CFD FiT - Szczegóły </vt:lpstr>
      <vt:lpstr>CFD FiT - najważniejsze Cechy</vt:lpstr>
      <vt:lpstr>CFD Fit A energetyka nuklearna</vt:lpstr>
      <vt:lpstr>CFD FiT a energetyka Wiatrowa</vt:lpstr>
      <vt:lpstr>Podsumowanie</vt:lpstr>
      <vt:lpstr>Podsumowanie</vt:lpstr>
      <vt:lpstr>Dziękuję za uwagę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Polski rynek energetyczny – kluczowe szanse i ryzyka</dc:title>
  <dc:creator>Aleksander Sniegocki</dc:creator>
  <cp:lastModifiedBy>Zbigniew Maciąg</cp:lastModifiedBy>
  <cp:revision>438</cp:revision>
  <dcterms:created xsi:type="dcterms:W3CDTF">2014-01-29T16:09:17Z</dcterms:created>
  <dcterms:modified xsi:type="dcterms:W3CDTF">2015-03-09T13:20:06Z</dcterms:modified>
</cp:coreProperties>
</file>