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22" r:id="rId1"/>
  </p:sldMasterIdLst>
  <p:notesMasterIdLst>
    <p:notesMasterId r:id="rId17"/>
  </p:notesMasterIdLst>
  <p:handoutMasterIdLst>
    <p:handoutMasterId r:id="rId18"/>
  </p:handoutMasterIdLst>
  <p:sldIdLst>
    <p:sldId id="515" r:id="rId2"/>
    <p:sldId id="583" r:id="rId3"/>
    <p:sldId id="584" r:id="rId4"/>
    <p:sldId id="585" r:id="rId5"/>
    <p:sldId id="586" r:id="rId6"/>
    <p:sldId id="587" r:id="rId7"/>
    <p:sldId id="576" r:id="rId8"/>
    <p:sldId id="596" r:id="rId9"/>
    <p:sldId id="597" r:id="rId10"/>
    <p:sldId id="598" r:id="rId11"/>
    <p:sldId id="589" r:id="rId12"/>
    <p:sldId id="592" r:id="rId13"/>
    <p:sldId id="599" r:id="rId14"/>
    <p:sldId id="582" r:id="rId15"/>
    <p:sldId id="569" r:id="rId16"/>
  </p:sldIdLst>
  <p:sldSz cx="9144000" cy="5143500" type="screen16x9"/>
  <p:notesSz cx="6810375" cy="99425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" initials="L" lastIdx="55" clrIdx="0"/>
  <p:cmAuthor id="1" name="Nacho" initials="N" lastIdx="9" clrIdx="1"/>
  <p:cmAuthor id="2" name="Dan" initials="D" lastIdx="13" clrIdx="2"/>
  <p:cmAuthor id="3" name="User" initials="U" lastIdx="2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FCC00"/>
    <a:srgbClr val="F61E7B"/>
    <a:srgbClr val="33CCFF"/>
    <a:srgbClr val="F9BA1B"/>
    <a:srgbClr val="AC7F00"/>
    <a:srgbClr val="EEE4B0"/>
    <a:srgbClr val="A85A04"/>
    <a:srgbClr val="752A01"/>
    <a:srgbClr val="764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85286" autoAdjust="0"/>
  </p:normalViewPr>
  <p:slideViewPr>
    <p:cSldViewPr snapToGrid="0">
      <p:cViewPr>
        <p:scale>
          <a:sx n="80" d="100"/>
          <a:sy n="80" d="100"/>
        </p:scale>
        <p:origin x="-1020" y="-1098"/>
      </p:cViewPr>
      <p:guideLst>
        <p:guide orient="horz" pos="2905"/>
        <p:guide orient="horz" pos="1617"/>
        <p:guide orient="horz" pos="361"/>
        <p:guide orient="horz"/>
        <p:guide pos="2223"/>
        <p:guide pos="3002"/>
        <p:guide pos="563"/>
        <p:guide/>
        <p:guide pos="4072"/>
        <p:guide pos="4332"/>
        <p:guide pos="5759"/>
        <p:guide pos="26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294" y="-96"/>
      </p:cViewPr>
      <p:guideLst>
        <p:guide orient="horz" pos="3132"/>
        <p:guide pos="214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60" cy="497603"/>
          </a:xfrm>
          <a:prstGeom prst="rect">
            <a:avLst/>
          </a:prstGeom>
        </p:spPr>
        <p:txBody>
          <a:bodyPr vert="horz" lIns="93926" tIns="46963" rIns="93926" bIns="4696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294" y="0"/>
            <a:ext cx="2950460" cy="497603"/>
          </a:xfrm>
          <a:prstGeom prst="rect">
            <a:avLst/>
          </a:prstGeom>
        </p:spPr>
        <p:txBody>
          <a:bodyPr vert="horz" lIns="93926" tIns="46963" rIns="93926" bIns="46963" rtlCol="0"/>
          <a:lstStyle>
            <a:lvl1pPr algn="r">
              <a:defRPr sz="1300"/>
            </a:lvl1pPr>
          </a:lstStyle>
          <a:p>
            <a:fld id="{BB4552C3-C1F5-4665-8272-81F61195C5A1}" type="datetimeFigureOut">
              <a:rPr lang="en-GB" smtClean="0"/>
              <a:pPr/>
              <a:t>20/01/2014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321"/>
            <a:ext cx="2950460" cy="497603"/>
          </a:xfrm>
          <a:prstGeom prst="rect">
            <a:avLst/>
          </a:prstGeom>
        </p:spPr>
        <p:txBody>
          <a:bodyPr vert="horz" lIns="93926" tIns="46963" rIns="93926" bIns="4696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</p:spPr>
        <p:txBody>
          <a:bodyPr vert="horz" lIns="93926" tIns="46963" rIns="93926" bIns="46963" rtlCol="0" anchor="b"/>
          <a:lstStyle>
            <a:lvl1pPr algn="r">
              <a:defRPr sz="1300"/>
            </a:lvl1pPr>
          </a:lstStyle>
          <a:p>
            <a:fld id="{72DB7F1B-F5FA-4CCF-8B4C-3640195E93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9023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60" cy="497603"/>
          </a:xfrm>
          <a:prstGeom prst="rect">
            <a:avLst/>
          </a:prstGeom>
        </p:spPr>
        <p:txBody>
          <a:bodyPr vert="horz" lIns="93926" tIns="46963" rIns="93926" bIns="46963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294" y="0"/>
            <a:ext cx="2950460" cy="497603"/>
          </a:xfrm>
          <a:prstGeom prst="rect">
            <a:avLst/>
          </a:prstGeom>
        </p:spPr>
        <p:txBody>
          <a:bodyPr vert="horz" lIns="93926" tIns="46963" rIns="93926" bIns="46963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401ED0C7-3E32-4A75-9B3F-8FC951D18CE2}" type="datetimeFigureOut">
              <a:rPr lang="en-GB" smtClean="0"/>
              <a:pPr/>
              <a:t>20/01/2014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6" tIns="46963" rIns="93926" bIns="4696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</p:spPr>
        <p:txBody>
          <a:bodyPr vert="horz" lIns="93926" tIns="46963" rIns="93926" bIns="4696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321"/>
            <a:ext cx="2950460" cy="497603"/>
          </a:xfrm>
          <a:prstGeom prst="rect">
            <a:avLst/>
          </a:prstGeom>
        </p:spPr>
        <p:txBody>
          <a:bodyPr vert="horz" lIns="93926" tIns="46963" rIns="93926" bIns="46963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</p:spPr>
        <p:txBody>
          <a:bodyPr vert="horz" lIns="93926" tIns="46963" rIns="93926" bIns="46963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2BD81518-8AD5-49CC-B774-4D66F7222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5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5E89C-3755-4ED1-B3E3-D6ED53597C1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50000">
              <a:srgbClr val="00338D"/>
            </a:gs>
            <a:gs pos="100000">
              <a:srgbClr val="009FD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 noChangeAspect="1"/>
          </p:cNvSpPr>
          <p:nvPr userDrawn="1"/>
        </p:nvSpPr>
        <p:spPr bwMode="white">
          <a:xfrm>
            <a:off x="0" y="0"/>
            <a:ext cx="4971092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323528" y="1307294"/>
            <a:ext cx="34563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323528" y="2981480"/>
            <a:ext cx="3024336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grpSp>
        <p:nvGrpSpPr>
          <p:cNvPr id="14" name="Group 19"/>
          <p:cNvGrpSpPr>
            <a:grpSpLocks/>
          </p:cNvGrpSpPr>
          <p:nvPr userDrawn="1"/>
        </p:nvGrpSpPr>
        <p:grpSpPr bwMode="black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5" name="Freeform 14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 noChangeAspect="1" noEditPoints="1"/>
          </p:cNvSpPr>
          <p:nvPr userDrawn="1"/>
        </p:nvSpPr>
        <p:spPr bwMode="gray">
          <a:xfrm>
            <a:off x="0" y="407392"/>
            <a:ext cx="3822700" cy="3658309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black">
          <a:xfrm>
            <a:off x="702731" y="381000"/>
            <a:ext cx="1691096" cy="9461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383618"/>
            <a:ext cx="2880816" cy="145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3003798"/>
            <a:ext cx="2520776" cy="809625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0"/>
          <p:cNvSpPr>
            <a:spLocks noGrp="1"/>
          </p:cNvSpPr>
          <p:nvPr>
            <p:ph idx="1"/>
          </p:nvPr>
        </p:nvSpPr>
        <p:spPr bwMode="gray">
          <a:xfrm>
            <a:off x="1930400" y="1005840"/>
            <a:ext cx="6962776" cy="3563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5" name="Title Placeholder 54"/>
          <p:cNvSpPr>
            <a:spLocks noGrp="1"/>
          </p:cNvSpPr>
          <p:nvPr>
            <p:ph type="title"/>
          </p:nvPr>
        </p:nvSpPr>
        <p:spPr bwMode="gray">
          <a:xfrm>
            <a:off x="1927859" y="109012"/>
            <a:ext cx="6645909" cy="6987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54"/>
          <p:cNvSpPr>
            <a:spLocks noGrp="1"/>
          </p:cNvSpPr>
          <p:nvPr>
            <p:ph type="title"/>
          </p:nvPr>
        </p:nvSpPr>
        <p:spPr bwMode="gray">
          <a:xfrm>
            <a:off x="1927859" y="109012"/>
            <a:ext cx="6645909" cy="6987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5179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220133" y="4838700"/>
            <a:ext cx="47201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00" dirty="0" smtClean="0">
                <a:solidFill>
                  <a:srgbClr val="00338D"/>
                </a:solidFill>
                <a:latin typeface="Arial"/>
              </a:rPr>
              <a:t>© </a:t>
            </a:r>
            <a:r>
              <a:rPr lang="en-GB" sz="500" kern="1200" dirty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201</a:t>
            </a:r>
            <a:r>
              <a:rPr lang="pl-PL" sz="500" kern="1200" dirty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4</a:t>
            </a:r>
            <a:r>
              <a:rPr lang="en-GB" sz="500" kern="1200" dirty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 </a:t>
            </a:r>
            <a:r>
              <a:rPr lang="pl-PL" sz="500" kern="1200" dirty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KPMG </a:t>
            </a:r>
            <a:r>
              <a:rPr lang="pl-PL" sz="500" kern="1200" dirty="0" err="1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Advisory</a:t>
            </a:r>
            <a:r>
              <a:rPr lang="pl-PL" sz="500" kern="1200" dirty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 Spółka z ograniczoną odpowiedzialnością </a:t>
            </a:r>
            <a:r>
              <a:rPr lang="pl-PL" sz="500" kern="1200" dirty="0" err="1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sp.k</a:t>
            </a:r>
            <a:r>
              <a:rPr lang="pl-PL" sz="500" kern="1200" dirty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. jest polską spółką komandytową i członkiem sieci KPMG składającej się z niezależnych spółek członkowskich stowarzyszonych z KPMG International </a:t>
            </a:r>
            <a:r>
              <a:rPr lang="pl-PL" sz="500" kern="1200" dirty="0" err="1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Cooperative</a:t>
            </a:r>
            <a:r>
              <a:rPr lang="pl-PL" sz="500" kern="1200" dirty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t> (“KPMG International”), podmiotem prawa szwajcarskiego. Wszelkie prawa zastrzeżone.</a:t>
            </a:r>
            <a:endParaRPr lang="en-GB" sz="4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ChangeAspect="1"/>
          </p:cNvSpPr>
          <p:nvPr userDrawn="1"/>
        </p:nvSpPr>
        <p:spPr bwMode="white">
          <a:xfrm>
            <a:off x="1" y="0"/>
            <a:ext cx="4971092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524803"/>
            <a:ext cx="37444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850" y="2496428"/>
            <a:ext cx="3384550" cy="702469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black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2787254"/>
            <a:ext cx="3528392" cy="1782365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7"/>
          <p:cNvSpPr>
            <a:spLocks noChangeAspect="1"/>
          </p:cNvSpPr>
          <p:nvPr userDrawn="1"/>
        </p:nvSpPr>
        <p:spPr bwMode="gray">
          <a:xfrm>
            <a:off x="1" y="0"/>
            <a:ext cx="4013200" cy="24919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389" y="1005840"/>
            <a:ext cx="8713787" cy="3563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36" name="Rectangle 35"/>
          <p:cNvSpPr/>
          <p:nvPr userDrawn="1"/>
        </p:nvSpPr>
        <p:spPr bwMode="gray">
          <a:xfrm>
            <a:off x="8389939" y="4786313"/>
            <a:ext cx="503237" cy="2107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 fontAlgn="base">
              <a:spcBef>
                <a:spcPct val="40000"/>
              </a:spcBef>
              <a:spcAft>
                <a:spcPct val="0"/>
              </a:spcAft>
              <a:defRPr/>
            </a:pPr>
            <a:fld id="{C3438C5F-0EF6-4694-B4C5-E6556492C0F1}" type="slidenum">
              <a:rPr lang="en-GB" sz="900">
                <a:solidFill>
                  <a:srgbClr val="00338D"/>
                </a:solidFill>
                <a:cs typeface="Arial" charset="0"/>
              </a:rPr>
              <a:pPr algn="r" fontAlgn="base">
                <a:spcBef>
                  <a:spcPct val="4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cs typeface="Arial" charset="0"/>
            </a:endParaRPr>
          </a:p>
        </p:txBody>
      </p:sp>
      <p:sp>
        <p:nvSpPr>
          <p:cNvPr id="18" name="Freeform 27"/>
          <p:cNvSpPr>
            <a:spLocks/>
          </p:cNvSpPr>
          <p:nvPr userDrawn="1"/>
        </p:nvSpPr>
        <p:spPr bwMode="gray">
          <a:xfrm>
            <a:off x="5" y="-1587"/>
            <a:ext cx="1866895" cy="7467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Title Placeholder 54"/>
          <p:cNvSpPr>
            <a:spLocks noGrp="1"/>
          </p:cNvSpPr>
          <p:nvPr>
            <p:ph type="title"/>
          </p:nvPr>
        </p:nvSpPr>
        <p:spPr bwMode="gray">
          <a:xfrm>
            <a:off x="1927859" y="109012"/>
            <a:ext cx="6645909" cy="6987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5" r:id="rId3"/>
    <p:sldLayoutId id="2147483827" r:id="rId4"/>
    <p:sldLayoutId id="2147483828" r:id="rId5"/>
    <p:sldLayoutId id="2147483836" r:id="rId6"/>
    <p:sldLayoutId id="2147483849" r:id="rId7"/>
    <p:sldLayoutId id="2147483846" r:id="rId8"/>
    <p:sldLayoutId id="2147483848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rgbClr val="00338D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charset="0"/>
        <a:defRPr lang="en-US" sz="16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algn="l" rtl="0" eaLnBrk="0" fontAlgn="base" hangingPunct="0">
        <a:spcBef>
          <a:spcPts val="1200"/>
        </a:spcBef>
        <a:spcAft>
          <a:spcPct val="0"/>
        </a:spcAft>
        <a:buFont typeface="Arial" charset="0"/>
        <a:defRPr lang="en-US" sz="16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6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6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■"/>
        <a:defRPr lang="en-GB" sz="16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proppe@kpmg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pkondratowicz@kpmg.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bermannova\Desktop\MA prezentace\05-Oct-2012_16_10_44_(8_file(s))\DT0803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-5134391" y="0"/>
            <a:ext cx="5134391" cy="51435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1127" y="0"/>
              </a:cxn>
              <a:cxn ang="0">
                <a:pos x="790" y="1129"/>
              </a:cxn>
              <a:cxn ang="0">
                <a:pos x="0" y="1129"/>
              </a:cxn>
              <a:cxn ang="0">
                <a:pos x="336" y="0"/>
              </a:cxn>
            </a:cxnLst>
            <a:rect l="0" t="0" r="r" b="b"/>
            <a:pathLst>
              <a:path w="1127" h="1129">
                <a:moveTo>
                  <a:pt x="336" y="0"/>
                </a:moveTo>
                <a:lnTo>
                  <a:pt x="1127" y="0"/>
                </a:lnTo>
                <a:lnTo>
                  <a:pt x="790" y="1129"/>
                </a:lnTo>
                <a:lnTo>
                  <a:pt x="0" y="1129"/>
                </a:lnTo>
                <a:lnTo>
                  <a:pt x="33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9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142413" y="0"/>
            <a:ext cx="5134391" cy="51435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1127" y="0"/>
              </a:cxn>
              <a:cxn ang="0">
                <a:pos x="790" y="1129"/>
              </a:cxn>
              <a:cxn ang="0">
                <a:pos x="0" y="1129"/>
              </a:cxn>
              <a:cxn ang="0">
                <a:pos x="336" y="0"/>
              </a:cxn>
            </a:cxnLst>
            <a:rect l="0" t="0" r="r" b="b"/>
            <a:pathLst>
              <a:path w="1127" h="1129">
                <a:moveTo>
                  <a:pt x="336" y="0"/>
                </a:moveTo>
                <a:lnTo>
                  <a:pt x="1127" y="0"/>
                </a:lnTo>
                <a:lnTo>
                  <a:pt x="790" y="1129"/>
                </a:lnTo>
                <a:lnTo>
                  <a:pt x="0" y="1129"/>
                </a:lnTo>
                <a:lnTo>
                  <a:pt x="33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9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1251393" y="0"/>
            <a:ext cx="1968581" cy="5143500"/>
          </a:xfrm>
          <a:custGeom>
            <a:avLst/>
            <a:gdLst>
              <a:gd name="connsiteX0" fmla="*/ 2981 w 7010"/>
              <a:gd name="connsiteY0" fmla="*/ 0 h 10000"/>
              <a:gd name="connsiteX1" fmla="*/ 3803 w 7010"/>
              <a:gd name="connsiteY1" fmla="*/ 0 h 10000"/>
              <a:gd name="connsiteX2" fmla="*/ 7010 w 7010"/>
              <a:gd name="connsiteY2" fmla="*/ 10000 h 10000"/>
              <a:gd name="connsiteX3" fmla="*/ 0 w 7010"/>
              <a:gd name="connsiteY3" fmla="*/ 10000 h 10000"/>
              <a:gd name="connsiteX4" fmla="*/ 2981 w 7010"/>
              <a:gd name="connsiteY4" fmla="*/ 0 h 10000"/>
              <a:gd name="connsiteX0" fmla="*/ 4252 w 5425"/>
              <a:gd name="connsiteY0" fmla="*/ 0 h 10000"/>
              <a:gd name="connsiteX1" fmla="*/ 5425 w 5425"/>
              <a:gd name="connsiteY1" fmla="*/ 0 h 10000"/>
              <a:gd name="connsiteX2" fmla="*/ 863 w 5425"/>
              <a:gd name="connsiteY2" fmla="*/ 10000 h 10000"/>
              <a:gd name="connsiteX3" fmla="*/ 0 w 5425"/>
              <a:gd name="connsiteY3" fmla="*/ 10000 h 10000"/>
              <a:gd name="connsiteX4" fmla="*/ 4252 w 5425"/>
              <a:gd name="connsiteY4" fmla="*/ 0 h 10000"/>
              <a:gd name="connsiteX0" fmla="*/ 7838 w 10000"/>
              <a:gd name="connsiteY0" fmla="*/ 0 h 10000"/>
              <a:gd name="connsiteX1" fmla="*/ 10000 w 10000"/>
              <a:gd name="connsiteY1" fmla="*/ 0 h 10000"/>
              <a:gd name="connsiteX2" fmla="*/ 2632 w 10000"/>
              <a:gd name="connsiteY2" fmla="*/ 10000 h 10000"/>
              <a:gd name="connsiteX3" fmla="*/ 0 w 10000"/>
              <a:gd name="connsiteY3" fmla="*/ 10000 h 10000"/>
              <a:gd name="connsiteX4" fmla="*/ 7838 w 10000"/>
              <a:gd name="connsiteY4" fmla="*/ 0 h 10000"/>
              <a:gd name="connsiteX0" fmla="*/ 7838 w 10000"/>
              <a:gd name="connsiteY0" fmla="*/ 0 h 10000"/>
              <a:gd name="connsiteX1" fmla="*/ 10000 w 10000"/>
              <a:gd name="connsiteY1" fmla="*/ 0 h 10000"/>
              <a:gd name="connsiteX2" fmla="*/ 2522 w 10000"/>
              <a:gd name="connsiteY2" fmla="*/ 10000 h 10000"/>
              <a:gd name="connsiteX3" fmla="*/ 0 w 10000"/>
              <a:gd name="connsiteY3" fmla="*/ 10000 h 10000"/>
              <a:gd name="connsiteX4" fmla="*/ 7838 w 10000"/>
              <a:gd name="connsiteY4" fmla="*/ 0 h 10000"/>
              <a:gd name="connsiteX0" fmla="*/ 7838 w 10192"/>
              <a:gd name="connsiteY0" fmla="*/ 0 h 10000"/>
              <a:gd name="connsiteX1" fmla="*/ 10192 w 10192"/>
              <a:gd name="connsiteY1" fmla="*/ 0 h 10000"/>
              <a:gd name="connsiteX2" fmla="*/ 2522 w 10192"/>
              <a:gd name="connsiteY2" fmla="*/ 10000 h 10000"/>
              <a:gd name="connsiteX3" fmla="*/ 0 w 10192"/>
              <a:gd name="connsiteY3" fmla="*/ 10000 h 10000"/>
              <a:gd name="connsiteX4" fmla="*/ 7838 w 10192"/>
              <a:gd name="connsiteY4" fmla="*/ 0 h 10000"/>
              <a:gd name="connsiteX0" fmla="*/ 7838 w 10082"/>
              <a:gd name="connsiteY0" fmla="*/ 0 h 10000"/>
              <a:gd name="connsiteX1" fmla="*/ 10082 w 10082"/>
              <a:gd name="connsiteY1" fmla="*/ 0 h 10000"/>
              <a:gd name="connsiteX2" fmla="*/ 2522 w 10082"/>
              <a:gd name="connsiteY2" fmla="*/ 10000 h 10000"/>
              <a:gd name="connsiteX3" fmla="*/ 0 w 10082"/>
              <a:gd name="connsiteY3" fmla="*/ 10000 h 10000"/>
              <a:gd name="connsiteX4" fmla="*/ 7838 w 1008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2" h="10000">
                <a:moveTo>
                  <a:pt x="7838" y="0"/>
                </a:moveTo>
                <a:lnTo>
                  <a:pt x="10082" y="0"/>
                </a:lnTo>
                <a:lnTo>
                  <a:pt x="2522" y="10000"/>
                </a:lnTo>
                <a:lnTo>
                  <a:pt x="0" y="10000"/>
                </a:lnTo>
                <a:lnTo>
                  <a:pt x="7838" y="0"/>
                </a:lnTo>
                <a:close/>
              </a:path>
            </a:pathLst>
          </a:custGeom>
          <a:solidFill>
            <a:schemeClr val="bg1">
              <a:alpha val="3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535401" y="0"/>
            <a:ext cx="1968581" cy="5143500"/>
          </a:xfrm>
          <a:custGeom>
            <a:avLst/>
            <a:gdLst>
              <a:gd name="connsiteX0" fmla="*/ 2981 w 7010"/>
              <a:gd name="connsiteY0" fmla="*/ 0 h 10000"/>
              <a:gd name="connsiteX1" fmla="*/ 3803 w 7010"/>
              <a:gd name="connsiteY1" fmla="*/ 0 h 10000"/>
              <a:gd name="connsiteX2" fmla="*/ 7010 w 7010"/>
              <a:gd name="connsiteY2" fmla="*/ 10000 h 10000"/>
              <a:gd name="connsiteX3" fmla="*/ 0 w 7010"/>
              <a:gd name="connsiteY3" fmla="*/ 10000 h 10000"/>
              <a:gd name="connsiteX4" fmla="*/ 2981 w 7010"/>
              <a:gd name="connsiteY4" fmla="*/ 0 h 10000"/>
              <a:gd name="connsiteX0" fmla="*/ 4252 w 5425"/>
              <a:gd name="connsiteY0" fmla="*/ 0 h 10000"/>
              <a:gd name="connsiteX1" fmla="*/ 5425 w 5425"/>
              <a:gd name="connsiteY1" fmla="*/ 0 h 10000"/>
              <a:gd name="connsiteX2" fmla="*/ 863 w 5425"/>
              <a:gd name="connsiteY2" fmla="*/ 10000 h 10000"/>
              <a:gd name="connsiteX3" fmla="*/ 0 w 5425"/>
              <a:gd name="connsiteY3" fmla="*/ 10000 h 10000"/>
              <a:gd name="connsiteX4" fmla="*/ 4252 w 5425"/>
              <a:gd name="connsiteY4" fmla="*/ 0 h 10000"/>
              <a:gd name="connsiteX0" fmla="*/ 7838 w 10000"/>
              <a:gd name="connsiteY0" fmla="*/ 0 h 10000"/>
              <a:gd name="connsiteX1" fmla="*/ 10000 w 10000"/>
              <a:gd name="connsiteY1" fmla="*/ 0 h 10000"/>
              <a:gd name="connsiteX2" fmla="*/ 2632 w 10000"/>
              <a:gd name="connsiteY2" fmla="*/ 10000 h 10000"/>
              <a:gd name="connsiteX3" fmla="*/ 0 w 10000"/>
              <a:gd name="connsiteY3" fmla="*/ 10000 h 10000"/>
              <a:gd name="connsiteX4" fmla="*/ 7838 w 10000"/>
              <a:gd name="connsiteY4" fmla="*/ 0 h 10000"/>
              <a:gd name="connsiteX0" fmla="*/ 7838 w 10000"/>
              <a:gd name="connsiteY0" fmla="*/ 0 h 10000"/>
              <a:gd name="connsiteX1" fmla="*/ 10000 w 10000"/>
              <a:gd name="connsiteY1" fmla="*/ 0 h 10000"/>
              <a:gd name="connsiteX2" fmla="*/ 2522 w 10000"/>
              <a:gd name="connsiteY2" fmla="*/ 10000 h 10000"/>
              <a:gd name="connsiteX3" fmla="*/ 0 w 10000"/>
              <a:gd name="connsiteY3" fmla="*/ 10000 h 10000"/>
              <a:gd name="connsiteX4" fmla="*/ 7838 w 10000"/>
              <a:gd name="connsiteY4" fmla="*/ 0 h 10000"/>
              <a:gd name="connsiteX0" fmla="*/ 7838 w 10192"/>
              <a:gd name="connsiteY0" fmla="*/ 0 h 10000"/>
              <a:gd name="connsiteX1" fmla="*/ 10192 w 10192"/>
              <a:gd name="connsiteY1" fmla="*/ 0 h 10000"/>
              <a:gd name="connsiteX2" fmla="*/ 2522 w 10192"/>
              <a:gd name="connsiteY2" fmla="*/ 10000 h 10000"/>
              <a:gd name="connsiteX3" fmla="*/ 0 w 10192"/>
              <a:gd name="connsiteY3" fmla="*/ 10000 h 10000"/>
              <a:gd name="connsiteX4" fmla="*/ 7838 w 10192"/>
              <a:gd name="connsiteY4" fmla="*/ 0 h 10000"/>
              <a:gd name="connsiteX0" fmla="*/ 7838 w 10082"/>
              <a:gd name="connsiteY0" fmla="*/ 0 h 10000"/>
              <a:gd name="connsiteX1" fmla="*/ 10082 w 10082"/>
              <a:gd name="connsiteY1" fmla="*/ 0 h 10000"/>
              <a:gd name="connsiteX2" fmla="*/ 2522 w 10082"/>
              <a:gd name="connsiteY2" fmla="*/ 10000 h 10000"/>
              <a:gd name="connsiteX3" fmla="*/ 0 w 10082"/>
              <a:gd name="connsiteY3" fmla="*/ 10000 h 10000"/>
              <a:gd name="connsiteX4" fmla="*/ 7838 w 1008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2" h="10000">
                <a:moveTo>
                  <a:pt x="7838" y="0"/>
                </a:moveTo>
                <a:lnTo>
                  <a:pt x="10082" y="0"/>
                </a:lnTo>
                <a:lnTo>
                  <a:pt x="2522" y="10000"/>
                </a:lnTo>
                <a:lnTo>
                  <a:pt x="0" y="10000"/>
                </a:lnTo>
                <a:lnTo>
                  <a:pt x="7838" y="0"/>
                </a:lnTo>
                <a:close/>
              </a:path>
            </a:pathLst>
          </a:custGeom>
          <a:solidFill>
            <a:schemeClr val="bg1">
              <a:alpha val="3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-388752" y="0"/>
            <a:ext cx="1968581" cy="5143500"/>
          </a:xfrm>
          <a:custGeom>
            <a:avLst/>
            <a:gdLst>
              <a:gd name="connsiteX0" fmla="*/ 2981 w 7010"/>
              <a:gd name="connsiteY0" fmla="*/ 0 h 10000"/>
              <a:gd name="connsiteX1" fmla="*/ 3803 w 7010"/>
              <a:gd name="connsiteY1" fmla="*/ 0 h 10000"/>
              <a:gd name="connsiteX2" fmla="*/ 7010 w 7010"/>
              <a:gd name="connsiteY2" fmla="*/ 10000 h 10000"/>
              <a:gd name="connsiteX3" fmla="*/ 0 w 7010"/>
              <a:gd name="connsiteY3" fmla="*/ 10000 h 10000"/>
              <a:gd name="connsiteX4" fmla="*/ 2981 w 7010"/>
              <a:gd name="connsiteY4" fmla="*/ 0 h 10000"/>
              <a:gd name="connsiteX0" fmla="*/ 4252 w 5425"/>
              <a:gd name="connsiteY0" fmla="*/ 0 h 10000"/>
              <a:gd name="connsiteX1" fmla="*/ 5425 w 5425"/>
              <a:gd name="connsiteY1" fmla="*/ 0 h 10000"/>
              <a:gd name="connsiteX2" fmla="*/ 863 w 5425"/>
              <a:gd name="connsiteY2" fmla="*/ 10000 h 10000"/>
              <a:gd name="connsiteX3" fmla="*/ 0 w 5425"/>
              <a:gd name="connsiteY3" fmla="*/ 10000 h 10000"/>
              <a:gd name="connsiteX4" fmla="*/ 4252 w 5425"/>
              <a:gd name="connsiteY4" fmla="*/ 0 h 10000"/>
              <a:gd name="connsiteX0" fmla="*/ 7838 w 10000"/>
              <a:gd name="connsiteY0" fmla="*/ 0 h 10000"/>
              <a:gd name="connsiteX1" fmla="*/ 10000 w 10000"/>
              <a:gd name="connsiteY1" fmla="*/ 0 h 10000"/>
              <a:gd name="connsiteX2" fmla="*/ 2632 w 10000"/>
              <a:gd name="connsiteY2" fmla="*/ 10000 h 10000"/>
              <a:gd name="connsiteX3" fmla="*/ 0 w 10000"/>
              <a:gd name="connsiteY3" fmla="*/ 10000 h 10000"/>
              <a:gd name="connsiteX4" fmla="*/ 7838 w 10000"/>
              <a:gd name="connsiteY4" fmla="*/ 0 h 10000"/>
              <a:gd name="connsiteX0" fmla="*/ 7838 w 10000"/>
              <a:gd name="connsiteY0" fmla="*/ 0 h 10000"/>
              <a:gd name="connsiteX1" fmla="*/ 10000 w 10000"/>
              <a:gd name="connsiteY1" fmla="*/ 0 h 10000"/>
              <a:gd name="connsiteX2" fmla="*/ 2522 w 10000"/>
              <a:gd name="connsiteY2" fmla="*/ 10000 h 10000"/>
              <a:gd name="connsiteX3" fmla="*/ 0 w 10000"/>
              <a:gd name="connsiteY3" fmla="*/ 10000 h 10000"/>
              <a:gd name="connsiteX4" fmla="*/ 7838 w 10000"/>
              <a:gd name="connsiteY4" fmla="*/ 0 h 10000"/>
              <a:gd name="connsiteX0" fmla="*/ 7838 w 10192"/>
              <a:gd name="connsiteY0" fmla="*/ 0 h 10000"/>
              <a:gd name="connsiteX1" fmla="*/ 10192 w 10192"/>
              <a:gd name="connsiteY1" fmla="*/ 0 h 10000"/>
              <a:gd name="connsiteX2" fmla="*/ 2522 w 10192"/>
              <a:gd name="connsiteY2" fmla="*/ 10000 h 10000"/>
              <a:gd name="connsiteX3" fmla="*/ 0 w 10192"/>
              <a:gd name="connsiteY3" fmla="*/ 10000 h 10000"/>
              <a:gd name="connsiteX4" fmla="*/ 7838 w 10192"/>
              <a:gd name="connsiteY4" fmla="*/ 0 h 10000"/>
              <a:gd name="connsiteX0" fmla="*/ 7838 w 10082"/>
              <a:gd name="connsiteY0" fmla="*/ 0 h 10000"/>
              <a:gd name="connsiteX1" fmla="*/ 10082 w 10082"/>
              <a:gd name="connsiteY1" fmla="*/ 0 h 10000"/>
              <a:gd name="connsiteX2" fmla="*/ 2522 w 10082"/>
              <a:gd name="connsiteY2" fmla="*/ 10000 h 10000"/>
              <a:gd name="connsiteX3" fmla="*/ 0 w 10082"/>
              <a:gd name="connsiteY3" fmla="*/ 10000 h 10000"/>
              <a:gd name="connsiteX4" fmla="*/ 7838 w 1008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2" h="10000">
                <a:moveTo>
                  <a:pt x="7838" y="0"/>
                </a:moveTo>
                <a:lnTo>
                  <a:pt x="10082" y="0"/>
                </a:lnTo>
                <a:lnTo>
                  <a:pt x="2522" y="10000"/>
                </a:lnTo>
                <a:lnTo>
                  <a:pt x="0" y="10000"/>
                </a:lnTo>
                <a:lnTo>
                  <a:pt x="7838" y="0"/>
                </a:lnTo>
                <a:close/>
              </a:path>
            </a:pathLst>
          </a:custGeom>
          <a:solidFill>
            <a:schemeClr val="bg1">
              <a:alpha val="3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10691" y="0"/>
            <a:ext cx="1968581" cy="5143500"/>
          </a:xfrm>
          <a:custGeom>
            <a:avLst/>
            <a:gdLst>
              <a:gd name="connsiteX0" fmla="*/ 2981 w 7010"/>
              <a:gd name="connsiteY0" fmla="*/ 0 h 10000"/>
              <a:gd name="connsiteX1" fmla="*/ 3803 w 7010"/>
              <a:gd name="connsiteY1" fmla="*/ 0 h 10000"/>
              <a:gd name="connsiteX2" fmla="*/ 7010 w 7010"/>
              <a:gd name="connsiteY2" fmla="*/ 10000 h 10000"/>
              <a:gd name="connsiteX3" fmla="*/ 0 w 7010"/>
              <a:gd name="connsiteY3" fmla="*/ 10000 h 10000"/>
              <a:gd name="connsiteX4" fmla="*/ 2981 w 7010"/>
              <a:gd name="connsiteY4" fmla="*/ 0 h 10000"/>
              <a:gd name="connsiteX0" fmla="*/ 4252 w 5425"/>
              <a:gd name="connsiteY0" fmla="*/ 0 h 10000"/>
              <a:gd name="connsiteX1" fmla="*/ 5425 w 5425"/>
              <a:gd name="connsiteY1" fmla="*/ 0 h 10000"/>
              <a:gd name="connsiteX2" fmla="*/ 863 w 5425"/>
              <a:gd name="connsiteY2" fmla="*/ 10000 h 10000"/>
              <a:gd name="connsiteX3" fmla="*/ 0 w 5425"/>
              <a:gd name="connsiteY3" fmla="*/ 10000 h 10000"/>
              <a:gd name="connsiteX4" fmla="*/ 4252 w 5425"/>
              <a:gd name="connsiteY4" fmla="*/ 0 h 10000"/>
              <a:gd name="connsiteX0" fmla="*/ 7838 w 10000"/>
              <a:gd name="connsiteY0" fmla="*/ 0 h 10000"/>
              <a:gd name="connsiteX1" fmla="*/ 10000 w 10000"/>
              <a:gd name="connsiteY1" fmla="*/ 0 h 10000"/>
              <a:gd name="connsiteX2" fmla="*/ 2632 w 10000"/>
              <a:gd name="connsiteY2" fmla="*/ 10000 h 10000"/>
              <a:gd name="connsiteX3" fmla="*/ 0 w 10000"/>
              <a:gd name="connsiteY3" fmla="*/ 10000 h 10000"/>
              <a:gd name="connsiteX4" fmla="*/ 7838 w 10000"/>
              <a:gd name="connsiteY4" fmla="*/ 0 h 10000"/>
              <a:gd name="connsiteX0" fmla="*/ 7838 w 10000"/>
              <a:gd name="connsiteY0" fmla="*/ 0 h 10000"/>
              <a:gd name="connsiteX1" fmla="*/ 10000 w 10000"/>
              <a:gd name="connsiteY1" fmla="*/ 0 h 10000"/>
              <a:gd name="connsiteX2" fmla="*/ 2522 w 10000"/>
              <a:gd name="connsiteY2" fmla="*/ 10000 h 10000"/>
              <a:gd name="connsiteX3" fmla="*/ 0 w 10000"/>
              <a:gd name="connsiteY3" fmla="*/ 10000 h 10000"/>
              <a:gd name="connsiteX4" fmla="*/ 7838 w 10000"/>
              <a:gd name="connsiteY4" fmla="*/ 0 h 10000"/>
              <a:gd name="connsiteX0" fmla="*/ 7838 w 10192"/>
              <a:gd name="connsiteY0" fmla="*/ 0 h 10000"/>
              <a:gd name="connsiteX1" fmla="*/ 10192 w 10192"/>
              <a:gd name="connsiteY1" fmla="*/ 0 h 10000"/>
              <a:gd name="connsiteX2" fmla="*/ 2522 w 10192"/>
              <a:gd name="connsiteY2" fmla="*/ 10000 h 10000"/>
              <a:gd name="connsiteX3" fmla="*/ 0 w 10192"/>
              <a:gd name="connsiteY3" fmla="*/ 10000 h 10000"/>
              <a:gd name="connsiteX4" fmla="*/ 7838 w 10192"/>
              <a:gd name="connsiteY4" fmla="*/ 0 h 10000"/>
              <a:gd name="connsiteX0" fmla="*/ 7838 w 10082"/>
              <a:gd name="connsiteY0" fmla="*/ 0 h 10000"/>
              <a:gd name="connsiteX1" fmla="*/ 10082 w 10082"/>
              <a:gd name="connsiteY1" fmla="*/ 0 h 10000"/>
              <a:gd name="connsiteX2" fmla="*/ 2522 w 10082"/>
              <a:gd name="connsiteY2" fmla="*/ 10000 h 10000"/>
              <a:gd name="connsiteX3" fmla="*/ 0 w 10082"/>
              <a:gd name="connsiteY3" fmla="*/ 10000 h 10000"/>
              <a:gd name="connsiteX4" fmla="*/ 7838 w 1008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2" h="10000">
                <a:moveTo>
                  <a:pt x="7838" y="0"/>
                </a:moveTo>
                <a:lnTo>
                  <a:pt x="10082" y="0"/>
                </a:lnTo>
                <a:lnTo>
                  <a:pt x="2522" y="10000"/>
                </a:lnTo>
                <a:lnTo>
                  <a:pt x="0" y="10000"/>
                </a:lnTo>
                <a:lnTo>
                  <a:pt x="7838" y="0"/>
                </a:lnTo>
                <a:close/>
              </a:path>
            </a:pathLst>
          </a:custGeom>
          <a:solidFill>
            <a:schemeClr val="bg1">
              <a:alpha val="3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2"/>
          <p:cNvSpPr>
            <a:spLocks noChangeAspect="1"/>
          </p:cNvSpPr>
          <p:nvPr/>
        </p:nvSpPr>
        <p:spPr bwMode="white">
          <a:xfrm>
            <a:off x="-4971092" y="0"/>
            <a:ext cx="4971092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488" y="131810"/>
            <a:ext cx="3834012" cy="3570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800" b="1" dirty="0" smtClean="0">
                <a:solidFill>
                  <a:schemeClr val="bg1"/>
                </a:solidFill>
              </a:rPr>
              <a:t>Nowe podejście do aktywizacji osób bezrobotnych.</a:t>
            </a:r>
          </a:p>
          <a:p>
            <a:r>
              <a:rPr lang="cs-CZ" sz="2000" b="1" dirty="0" smtClean="0">
                <a:solidFill>
                  <a:srgbClr val="E5EA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KPMG </a:t>
            </a:r>
          </a:p>
          <a:p>
            <a:endParaRPr lang="cs-CZ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pl-PL" sz="1600" b="1" dirty="0" smtClean="0">
                <a:solidFill>
                  <a:schemeClr val="bg1"/>
                </a:solidFill>
              </a:rPr>
              <a:t>Śniadanie prasowe</a:t>
            </a:r>
          </a:p>
          <a:p>
            <a:r>
              <a:rPr lang="pl-PL" sz="1600" b="1" dirty="0" smtClean="0">
                <a:solidFill>
                  <a:schemeClr val="bg1"/>
                </a:solidFill>
              </a:rPr>
              <a:t>21 stycznia 2014 roku</a:t>
            </a:r>
          </a:p>
          <a:p>
            <a:r>
              <a:rPr lang="pl-PL" sz="1600" b="1" dirty="0" smtClean="0">
                <a:solidFill>
                  <a:schemeClr val="bg1"/>
                </a:solidFill>
              </a:rPr>
              <a:t>Warszawa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38889E-6 0 L 0.5125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0 L 0.06354 -0.8432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4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0"/>
            <a:ext cx="4160691" cy="907341"/>
          </a:xfrm>
          <a:custGeom>
            <a:avLst/>
            <a:gdLst>
              <a:gd name="connsiteX0" fmla="*/ 9779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9779 w 18588"/>
              <a:gd name="connsiteY4" fmla="*/ 0 h 10116"/>
              <a:gd name="connsiteX0" fmla="*/ 3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30 w 18588"/>
              <a:gd name="connsiteY4" fmla="*/ 0 h 10116"/>
              <a:gd name="connsiteX0" fmla="*/ 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0 w 18588"/>
              <a:gd name="connsiteY4" fmla="*/ 0 h 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" h="10116">
                <a:moveTo>
                  <a:pt x="0" y="0"/>
                </a:moveTo>
                <a:lnTo>
                  <a:pt x="0" y="10116"/>
                </a:lnTo>
                <a:lnTo>
                  <a:pt x="17397" y="10000"/>
                </a:lnTo>
                <a:lnTo>
                  <a:pt x="1858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FDA"/>
              </a:gs>
              <a:gs pos="66000">
                <a:srgbClr val="00338D"/>
              </a:gs>
              <a:gs pos="100000">
                <a:srgbClr val="00257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" name="TextBox 6"/>
          <p:cNvSpPr txBox="1"/>
          <p:nvPr/>
        </p:nvSpPr>
        <p:spPr>
          <a:xfrm>
            <a:off x="305364" y="63943"/>
            <a:ext cx="3637244" cy="8002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Express do zatrudnienia -</a:t>
            </a:r>
            <a:r>
              <a:rPr lang="pl-PL" sz="2000" b="1" dirty="0" smtClean="0">
                <a:solidFill>
                  <a:srgbClr val="00338D"/>
                </a:solidFill>
                <a:cs typeface="Arial" pitchFamily="34" charset="0"/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innowacyjny model aktywizacji osób bezrobotnych</a:t>
            </a:r>
            <a:endParaRPr lang="en-US" sz="1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5536" y="968095"/>
            <a:ext cx="8280920" cy="137134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5536" y="2428213"/>
            <a:ext cx="8280920" cy="210816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25" name="Text Placeholder 6"/>
          <p:cNvSpPr txBox="1">
            <a:spLocks/>
          </p:cNvSpPr>
          <p:nvPr/>
        </p:nvSpPr>
        <p:spPr>
          <a:xfrm>
            <a:off x="755576" y="968095"/>
            <a:ext cx="7632848" cy="288032"/>
          </a:xfrm>
          <a:prstGeom prst="rect">
            <a:avLst/>
          </a:prstGeom>
          <a:solidFill>
            <a:srgbClr val="8099C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>
            <a:normAutofit/>
          </a:bodyPr>
          <a:lstStyle/>
          <a:p>
            <a:pPr marL="115888" indent="-115888">
              <a:spcBef>
                <a:spcPts val="600"/>
              </a:spcBef>
            </a:pPr>
            <a:r>
              <a:rPr lang="pl-PL" sz="1600" b="1" dirty="0" smtClean="0">
                <a:solidFill>
                  <a:schemeClr val="bg1"/>
                </a:solidFill>
              </a:rPr>
              <a:t>Partnerzy Projektu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755576" y="2428215"/>
            <a:ext cx="7632848" cy="288032"/>
          </a:xfrm>
          <a:prstGeom prst="rect">
            <a:avLst/>
          </a:prstGeom>
          <a:solidFill>
            <a:srgbClr val="8099C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>
            <a:noAutofit/>
          </a:bodyPr>
          <a:lstStyle/>
          <a:p>
            <a:pPr marL="115888" indent="-115888">
              <a:lnSpc>
                <a:spcPct val="150000"/>
              </a:lnSpc>
              <a:spcBef>
                <a:spcPts val="600"/>
              </a:spcBef>
            </a:pPr>
            <a:r>
              <a:rPr lang="pl-PL" sz="1600" b="1" dirty="0" smtClean="0">
                <a:solidFill>
                  <a:schemeClr val="bg1"/>
                </a:solidFill>
              </a:rPr>
              <a:t>Podstawowe informacje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576" y="1318161"/>
            <a:ext cx="7776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dirty="0" smtClean="0"/>
              <a:t>Wojewódzki Urząd Pracy w Krakowie – Lider Partnerstwa</a:t>
            </a:r>
            <a:endParaRPr lang="en-US" sz="1200" dirty="0" smtClean="0"/>
          </a:p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dirty="0" smtClean="0"/>
              <a:t>KPMG – Partner w Projekcie</a:t>
            </a:r>
          </a:p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dirty="0" smtClean="0"/>
              <a:t>6 małopolskich urzędów pracy tj. Powiatowy Urząd Pracy w Tarnowie, Chrzanowie, Gorlicach, Dąbrowie Tarnowskiej, Oświęcimiu oraz Sądecki Urząd Pracy</a:t>
            </a:r>
            <a:endParaRPr lang="en-US" sz="12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753601" y="2741186"/>
            <a:ext cx="7776864" cy="17697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dirty="0" smtClean="0"/>
              <a:t>Uczestnicy Projektu - </a:t>
            </a:r>
            <a:r>
              <a:rPr lang="pl-PL" sz="1200" b="1" dirty="0" smtClean="0"/>
              <a:t>1 000 osób bezrobotnych </a:t>
            </a:r>
            <a:r>
              <a:rPr lang="pl-PL" sz="1200" dirty="0" smtClean="0"/>
              <a:t>pozostających bez zatrudnienia nieprzerwanie od co najmniej 12 miesięcy</a:t>
            </a:r>
          </a:p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dirty="0" smtClean="0"/>
              <a:t>Powiatowy urząd pracy przekazuje Uczestnika pod opiekę prywatnej firmy (Operatora) </a:t>
            </a:r>
          </a:p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dirty="0" smtClean="0"/>
              <a:t>Pomoc dopasowana do potrzeb Uczestnika </a:t>
            </a:r>
            <a:r>
              <a:rPr lang="pl-PL" sz="1200" dirty="0" err="1" smtClean="0"/>
              <a:t>(„black</a:t>
            </a:r>
            <a:r>
              <a:rPr lang="pl-PL" sz="1200" dirty="0" smtClean="0"/>
              <a:t> </a:t>
            </a:r>
            <a:r>
              <a:rPr lang="pl-PL" sz="1200" dirty="0" err="1" smtClean="0"/>
              <a:t>box</a:t>
            </a:r>
            <a:r>
              <a:rPr lang="pl-PL" sz="1200" dirty="0" smtClean="0"/>
              <a:t>”)</a:t>
            </a:r>
          </a:p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dirty="0" smtClean="0"/>
              <a:t>Płatność dla Operatora za efekt w postaci podjęcia i utrzymania zatrudnienia</a:t>
            </a:r>
          </a:p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dirty="0" smtClean="0"/>
              <a:t>Utrzymanie zatrudnienia przez Uczestnika – co najmniej 6 miesięcy</a:t>
            </a:r>
          </a:p>
          <a:p>
            <a:pPr marL="293688" lvl="2" indent="-1158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200" b="1" dirty="0" smtClean="0"/>
              <a:t>Źródła finansowania: </a:t>
            </a:r>
            <a:r>
              <a:rPr lang="pl-PL" sz="1200" dirty="0" smtClean="0"/>
              <a:t>współfinansowanie ze środków ESF, Program Operacyjny Kapitał Ludzki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2616200" y="1930400"/>
            <a:ext cx="5486400" cy="927100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Jakie są korzyści dla państwa?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0"/>
            <a:ext cx="4160691" cy="907341"/>
          </a:xfrm>
          <a:custGeom>
            <a:avLst/>
            <a:gdLst>
              <a:gd name="connsiteX0" fmla="*/ 9779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9779 w 18588"/>
              <a:gd name="connsiteY4" fmla="*/ 0 h 10116"/>
              <a:gd name="connsiteX0" fmla="*/ 3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30 w 18588"/>
              <a:gd name="connsiteY4" fmla="*/ 0 h 10116"/>
              <a:gd name="connsiteX0" fmla="*/ 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0 w 18588"/>
              <a:gd name="connsiteY4" fmla="*/ 0 h 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" h="10116">
                <a:moveTo>
                  <a:pt x="0" y="0"/>
                </a:moveTo>
                <a:lnTo>
                  <a:pt x="0" y="10116"/>
                </a:lnTo>
                <a:lnTo>
                  <a:pt x="17397" y="10000"/>
                </a:lnTo>
                <a:lnTo>
                  <a:pt x="1858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FDA"/>
              </a:gs>
              <a:gs pos="66000">
                <a:srgbClr val="00338D"/>
              </a:gs>
              <a:gs pos="100000">
                <a:srgbClr val="00257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" name="TextBox 6"/>
          <p:cNvSpPr txBox="1"/>
          <p:nvPr/>
        </p:nvSpPr>
        <p:spPr>
          <a:xfrm>
            <a:off x="305363" y="187053"/>
            <a:ext cx="3720371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Korzyści związane z kontraktacją usług aktywizacyjnych</a:t>
            </a:r>
            <a:endParaRPr lang="en-US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Pentagon 7"/>
          <p:cNvSpPr>
            <a:spLocks noChangeArrowheads="1"/>
          </p:cNvSpPr>
          <p:nvPr/>
        </p:nvSpPr>
        <p:spPr bwMode="auto">
          <a:xfrm>
            <a:off x="4139952" y="1261457"/>
            <a:ext cx="216024" cy="864000"/>
          </a:xfrm>
          <a:prstGeom prst="homePlate">
            <a:avLst>
              <a:gd name="adj" fmla="val 109065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79512" y="1207452"/>
            <a:ext cx="3744416" cy="124213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Praca jest wartością społeczną, osoby pracujące powinny mieć możliwość poprawy swojego statusu i stopy życiowej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Wsparcie bezrobotnych jest działaniem przejściowym na drodze do budowy samowystarczalności finansowej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CEL</a:t>
            </a:r>
            <a:r>
              <a:rPr lang="pl-PL" sz="10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: utrzymywanie długookresowego, niesubsydiowanego zatrudnienia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CEL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większa</a:t>
            </a:r>
            <a:r>
              <a:rPr kumimoji="0" lang="pl-PL" sz="1000" b="0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efektywność wydatkowania środków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8064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8" name="Text Placeholder 6"/>
          <p:cNvSpPr txBox="1">
            <a:spLocks/>
          </p:cNvSpPr>
          <p:nvPr/>
        </p:nvSpPr>
        <p:spPr>
          <a:xfrm>
            <a:off x="179512" y="937421"/>
            <a:ext cx="3744416" cy="216024"/>
          </a:xfrm>
          <a:prstGeom prst="rect">
            <a:avLst/>
          </a:prstGeom>
          <a:solidFill>
            <a:srgbClr val="8099C6"/>
          </a:solidFill>
          <a:ln w="12700">
            <a:noFill/>
          </a:ln>
        </p:spPr>
        <p:txBody>
          <a:bodyPr vert="horz" lIns="0" tIns="0" rIns="0" bIns="0" rtlCol="0" anchor="ctr" anchorCtr="1">
            <a:normAutofit fontScale="92500" lnSpcReduction="10000"/>
          </a:bodyPr>
          <a:lstStyle/>
          <a:p>
            <a:pPr marR="0" lvl="0" algn="ctr" fontAlgn="auto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Filozofia i Cele</a:t>
            </a:r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79512" y="2996155"/>
            <a:ext cx="3744416" cy="183620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C92"/>
              </a:buClr>
              <a:buSzTx/>
              <a:buFont typeface="Arial" pitchFamily="34" charset="0"/>
              <a:buChar char="►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Otwarcie rynku usług aktywizacji zatrudnienia dla firm</a:t>
            </a:r>
            <a:r>
              <a:rPr kumimoji="0" lang="pl-PL" sz="1000" b="0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prywatnych.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C92"/>
              </a:buClr>
              <a:buSzTx/>
              <a:buFont typeface="Arial" pitchFamily="34" charset="0"/>
              <a:buChar char="►"/>
              <a:tabLst/>
              <a:defRPr/>
            </a:pPr>
            <a:r>
              <a:rPr lang="pl-PL" sz="10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Koncentracja na osobach młodych i długotrwale bezrobotnych, aktywizacja osób niepełnosprawnych.</a:t>
            </a:r>
            <a:endParaRPr kumimoji="0" lang="pl-PL" sz="1000" b="0" i="0" u="none" strike="noStrike" kern="120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C92"/>
              </a:buClr>
              <a:buSzTx/>
              <a:buFont typeface="Arial" pitchFamily="34" charset="0"/>
              <a:buChar char="►"/>
              <a:tabLst/>
              <a:defRPr/>
            </a:pPr>
            <a:r>
              <a:rPr lang="pl-PL" sz="1000" baseline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Powoływanie</a:t>
            </a:r>
            <a:r>
              <a:rPr lang="pl-PL" sz="10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 programów celowych, oferujących różnorodne formy aktywizacji zatrudnienia – dostosowane do specyfiki danego kraju i regionu. 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C92"/>
              </a:buClr>
              <a:buSzTx/>
              <a:buFont typeface="Arial" pitchFamily="34" charset="0"/>
              <a:buChar char="►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Kontraktowanie usług</a:t>
            </a:r>
            <a:r>
              <a:rPr kumimoji="0" lang="pl-PL" sz="1000" b="0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rozliczanych w oparciu o osiąganie określonych rezultatów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C92"/>
              </a:buClr>
              <a:buSzTx/>
              <a:buFont typeface="Arial" pitchFamily="34" charset="0"/>
              <a:buChar char="►"/>
              <a:tabLst/>
              <a:defRPr/>
            </a:pPr>
            <a:r>
              <a:rPr lang="pl-PL" sz="1000" baseline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Obligatoryjność udziału w uruchamianych programach.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8064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179512" y="2672119"/>
            <a:ext cx="3744416" cy="270030"/>
          </a:xfrm>
          <a:prstGeom prst="rect">
            <a:avLst/>
          </a:prstGeom>
          <a:solidFill>
            <a:srgbClr val="8099C6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/>
          <a:p>
            <a:pPr marR="0" lvl="0" algn="ctr" fontAlgn="auto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Wybrane działania</a:t>
            </a:r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0" y="1399725"/>
            <a:ext cx="2016224" cy="15390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noProof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Wzrost siły roboczej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kumimoji="0" lang="pl-PL" sz="1000" b="0" i="0" u="none" strike="noStrike" kern="1200" cap="none" spc="0" normalizeH="0" baseline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Obniżenie</a:t>
            </a:r>
            <a:r>
              <a:rPr kumimoji="0" lang="pl-PL" sz="1000" b="0" i="0" u="none" strike="noStrike" kern="1200" cap="none" spc="0" normalizeH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presji na świadczenia socjalne, większa efektywność wydatkowania środków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Zwiększenie przychodów podatkowych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kumimoji="0" lang="pl-PL" sz="1000" b="0" i="0" u="none" strike="noStrike" kern="1200" cap="none" spc="0" normalizeH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Wzrost PKB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8064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0" y="3198359"/>
            <a:ext cx="2016000" cy="16111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noProof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Wyższe przyszłe emerytury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Akumulacja oszczędności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noProof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Zaangażowanie społeczności lokalnych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Propagowanie pracy jako wartości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noProof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Wyrównywanie szans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8064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804248" y="1399725"/>
            <a:ext cx="2016224" cy="15390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dirty="0" smtClean="0">
                <a:solidFill>
                  <a:srgbClr val="00338D"/>
                </a:solidFill>
                <a:cs typeface="Arial" pitchFamily="34" charset="0"/>
              </a:rPr>
              <a:t>Efektywne wdrażanie rozwiązań legislacyjnych i polityk 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dirty="0" smtClean="0">
                <a:solidFill>
                  <a:srgbClr val="00338D"/>
                </a:solidFill>
                <a:cs typeface="Arial" pitchFamily="34" charset="0"/>
              </a:rPr>
              <a:t>Rozbudowa i wzmacnianie kompetencji  siły roboczej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dirty="0" smtClean="0">
                <a:solidFill>
                  <a:srgbClr val="00338D"/>
                </a:solidFill>
                <a:cs typeface="Arial" pitchFamily="34" charset="0"/>
              </a:rPr>
              <a:t>Wzrost efektywności rynku pracy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Mniejsza presja na finanse publiczne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8064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04248" y="3198359"/>
            <a:ext cx="2016224" cy="16111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noProof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Wsparcie dla lokalnego biznesu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kumimoji="0" lang="pl-PL" sz="1000" b="0" i="0" u="none" strike="noStrike" kern="1200" cap="none" spc="0" normalizeH="0" baseline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Dążenie do długotrwałego zatrudnienia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noProof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Lepsze usługi dla pracodawców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kumimoji="0" lang="pl-PL" sz="1000" b="0" i="0" u="none" strike="noStrike" kern="1200" cap="none" spc="0" normalizeH="0" baseline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Dotacje, które tworzą wartość</a:t>
            </a:r>
          </a:p>
          <a:p>
            <a:pPr marL="176213" indent="-176213">
              <a:spcBef>
                <a:spcPts val="300"/>
              </a:spcBef>
              <a:buClr>
                <a:srgbClr val="007C92"/>
              </a:buClr>
              <a:buFont typeface="Arial" pitchFamily="34" charset="0"/>
              <a:buChar char="►"/>
              <a:defRPr/>
            </a:pPr>
            <a:r>
              <a:rPr lang="pl-PL" sz="1000" noProof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Lepsze warunki pracy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</a:t>
            </a:r>
          </a:p>
          <a:p>
            <a:pPr marL="1344613" marR="0" lvl="6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8064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7" name="Text Placeholder 6"/>
          <p:cNvSpPr txBox="1">
            <a:spLocks/>
          </p:cNvSpPr>
          <p:nvPr/>
        </p:nvSpPr>
        <p:spPr>
          <a:xfrm>
            <a:off x="4557252" y="937421"/>
            <a:ext cx="4284000" cy="216024"/>
          </a:xfrm>
          <a:prstGeom prst="rect">
            <a:avLst/>
          </a:prstGeom>
          <a:solidFill>
            <a:srgbClr val="8099C6"/>
          </a:solidFill>
          <a:ln w="12700">
            <a:noFill/>
          </a:ln>
        </p:spPr>
        <p:txBody>
          <a:bodyPr vert="horz" lIns="0" tIns="0" rIns="0" bIns="0" rtlCol="0" anchor="ctr" anchorCtr="1">
            <a:normAutofit fontScale="92500" lnSpcReduction="10000"/>
          </a:bodyPr>
          <a:lstStyle/>
          <a:p>
            <a:pPr marR="0" lvl="0" algn="ctr" fontAlgn="auto"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Długotrwałe efekty</a:t>
            </a:r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4572000" y="1204542"/>
            <a:ext cx="2016224" cy="1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/>
          <a:p>
            <a:pPr marL="176213" indent="-176213" algn="ctr">
              <a:spcBef>
                <a:spcPts val="300"/>
              </a:spcBef>
              <a:buClr>
                <a:srgbClr val="007C92"/>
              </a:buClr>
              <a:defRPr/>
            </a:pPr>
            <a:r>
              <a:rPr lang="pl-PL" sz="1200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Gospodarka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6804248" y="1195576"/>
            <a:ext cx="2016224" cy="1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/>
          <a:p>
            <a:pPr marL="176213" indent="-176213" algn="ctr">
              <a:spcBef>
                <a:spcPts val="300"/>
              </a:spcBef>
              <a:buClr>
                <a:srgbClr val="007C92"/>
              </a:buClr>
              <a:defRPr/>
            </a:pPr>
            <a:r>
              <a:rPr lang="pl-PL" sz="1200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Trendy globalne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4572000" y="2993396"/>
            <a:ext cx="2016224" cy="1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/>
          <a:p>
            <a:pPr marL="176213" indent="-176213" algn="ctr">
              <a:spcBef>
                <a:spcPts val="300"/>
              </a:spcBef>
              <a:buClr>
                <a:srgbClr val="007C92"/>
              </a:buClr>
              <a:defRPr/>
            </a:pPr>
            <a:r>
              <a:rPr lang="pl-PL" sz="1200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Społeczeństwo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6804248" y="2982335"/>
            <a:ext cx="2016224" cy="1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/>
          <a:p>
            <a:pPr marL="176213" indent="-176213" algn="ctr">
              <a:spcBef>
                <a:spcPts val="300"/>
              </a:spcBef>
              <a:buClr>
                <a:srgbClr val="007C92"/>
              </a:buClr>
              <a:defRPr/>
            </a:pPr>
            <a:r>
              <a:rPr lang="pl-PL" sz="1200" b="1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Wsparcie biznesu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2" name="Pentagon 7"/>
          <p:cNvSpPr>
            <a:spLocks noChangeArrowheads="1"/>
          </p:cNvSpPr>
          <p:nvPr/>
        </p:nvSpPr>
        <p:spPr bwMode="auto">
          <a:xfrm>
            <a:off x="4139952" y="2530598"/>
            <a:ext cx="216024" cy="864000"/>
          </a:xfrm>
          <a:prstGeom prst="homePlate">
            <a:avLst>
              <a:gd name="adj" fmla="val 109065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Pentagon 7"/>
          <p:cNvSpPr>
            <a:spLocks noChangeArrowheads="1"/>
          </p:cNvSpPr>
          <p:nvPr/>
        </p:nvSpPr>
        <p:spPr bwMode="auto">
          <a:xfrm>
            <a:off x="4139952" y="3799739"/>
            <a:ext cx="216024" cy="864000"/>
          </a:xfrm>
          <a:prstGeom prst="homePlate">
            <a:avLst>
              <a:gd name="adj" fmla="val 109065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Pentagon 7"/>
          <p:cNvSpPr>
            <a:spLocks noChangeArrowheads="1"/>
          </p:cNvSpPr>
          <p:nvPr/>
        </p:nvSpPr>
        <p:spPr bwMode="auto">
          <a:xfrm rot="5400000">
            <a:off x="2197542" y="1773963"/>
            <a:ext cx="149231" cy="1599238"/>
          </a:xfrm>
          <a:prstGeom prst="homePlate">
            <a:avLst>
              <a:gd name="adj" fmla="val 109065"/>
            </a:avLst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0"/>
            <a:ext cx="4160691" cy="907341"/>
          </a:xfrm>
          <a:custGeom>
            <a:avLst/>
            <a:gdLst>
              <a:gd name="connsiteX0" fmla="*/ 9779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9779 w 18588"/>
              <a:gd name="connsiteY4" fmla="*/ 0 h 10116"/>
              <a:gd name="connsiteX0" fmla="*/ 3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30 w 18588"/>
              <a:gd name="connsiteY4" fmla="*/ 0 h 10116"/>
              <a:gd name="connsiteX0" fmla="*/ 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0 w 18588"/>
              <a:gd name="connsiteY4" fmla="*/ 0 h 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" h="10116">
                <a:moveTo>
                  <a:pt x="0" y="0"/>
                </a:moveTo>
                <a:lnTo>
                  <a:pt x="0" y="10116"/>
                </a:lnTo>
                <a:lnTo>
                  <a:pt x="17397" y="10000"/>
                </a:lnTo>
                <a:lnTo>
                  <a:pt x="1858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FDA"/>
              </a:gs>
              <a:gs pos="66000">
                <a:srgbClr val="00338D"/>
              </a:gs>
              <a:gs pos="100000">
                <a:srgbClr val="00257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7" name="TextBox 6"/>
          <p:cNvSpPr txBox="1"/>
          <p:nvPr/>
        </p:nvSpPr>
        <p:spPr>
          <a:xfrm>
            <a:off x="305364" y="187053"/>
            <a:ext cx="356995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Koszty kontraktacji usług aktywizacyjnych</a:t>
            </a:r>
            <a:endParaRPr lang="en-US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ubtitle 2"/>
          <p:cNvSpPr>
            <a:spLocks/>
          </p:cNvSpPr>
          <p:nvPr/>
        </p:nvSpPr>
        <p:spPr bwMode="auto">
          <a:xfrm>
            <a:off x="202953" y="903643"/>
            <a:ext cx="8561037" cy="5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l-PL" sz="1200" dirty="0"/>
              <a:t>	</a:t>
            </a:r>
            <a:r>
              <a:rPr lang="pl-PL" sz="1200" b="1" dirty="0" smtClean="0"/>
              <a:t>Wydatki </a:t>
            </a:r>
            <a:r>
              <a:rPr lang="pl-PL" sz="1200" b="1" dirty="0"/>
              <a:t>publiczne na osobę długotrwale bezrobotną i hipotetyczne wpływy podatkowe i </a:t>
            </a:r>
            <a:r>
              <a:rPr lang="pl-PL" sz="1200" b="1" dirty="0" err="1"/>
              <a:t>parapodatkowe</a:t>
            </a:r>
            <a:r>
              <a:rPr lang="pl-PL" sz="1200" b="1" dirty="0"/>
              <a:t>, przy założeniu pracy za wynagrodzenie minimalne w 2011 r. (w zł, w skali roku)</a:t>
            </a:r>
            <a:r>
              <a:rPr lang="pl-PL" sz="1200" dirty="0"/>
              <a:t> *</a:t>
            </a:r>
          </a:p>
        </p:txBody>
      </p:sp>
      <p:graphicFrame>
        <p:nvGraphicFramePr>
          <p:cNvPr id="19" name="Group 195"/>
          <p:cNvGraphicFramePr>
            <a:graphicFrameLocks noGrp="1"/>
          </p:cNvGraphicFramePr>
          <p:nvPr/>
        </p:nvGraphicFramePr>
        <p:xfrm>
          <a:off x="468312" y="1402958"/>
          <a:ext cx="6407150" cy="2743200"/>
        </p:xfrm>
        <a:graphic>
          <a:graphicData uri="http://schemas.openxmlformats.org/drawingml/2006/table">
            <a:tbl>
              <a:tblPr/>
              <a:tblGrid>
                <a:gridCol w="4412446"/>
                <a:gridCol w="1994704"/>
              </a:tblGrid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Wydatki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8 810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Składki zdrowotne (61 zł miesięcznie)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734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Zasiłek okresowy (213 zł miesięcznie)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2 556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Zasiłek celowy (200 zł miesięcznie)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2 400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Zasiłek rodzinny na wychowanie dziecka (260 zł miesięcznie)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3 120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Koszt „utraconych wpływów”: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4 065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Zaliczki PIT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672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Składki na ubezpieczenia społeczne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2 280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Składki zdrowotne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1 112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SUMA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12 875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Subtitle 2"/>
          <p:cNvSpPr>
            <a:spLocks/>
          </p:cNvSpPr>
          <p:nvPr/>
        </p:nvSpPr>
        <p:spPr bwMode="auto">
          <a:xfrm>
            <a:off x="468312" y="4096060"/>
            <a:ext cx="3598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/>
            <a:r>
              <a:rPr lang="pl-PL" sz="1000" dirty="0">
                <a:latin typeface="Verdana" pitchFamily="34" charset="0"/>
              </a:rPr>
              <a:t>Źródło: </a:t>
            </a:r>
            <a:r>
              <a:rPr lang="pl-PL" sz="1000" dirty="0"/>
              <a:t>Instytut Badań Strukturalnych, 2011</a:t>
            </a:r>
          </a:p>
        </p:txBody>
      </p:sp>
      <p:sp>
        <p:nvSpPr>
          <p:cNvPr id="21" name="Rectangle 193"/>
          <p:cNvSpPr>
            <a:spLocks noChangeArrowheads="1"/>
          </p:cNvSpPr>
          <p:nvPr/>
        </p:nvSpPr>
        <p:spPr bwMode="auto">
          <a:xfrm>
            <a:off x="7081074" y="1290638"/>
            <a:ext cx="1844675" cy="2636837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1600" b="1" dirty="0"/>
              <a:t>Teza:</a:t>
            </a:r>
          </a:p>
          <a:p>
            <a:pPr algn="ctr">
              <a:buFontTx/>
              <a:buChar char="•"/>
            </a:pPr>
            <a:endParaRPr lang="pl-PL" sz="1200" dirty="0"/>
          </a:p>
          <a:p>
            <a:r>
              <a:rPr lang="pl-PL" sz="1200" dirty="0" smtClean="0"/>
              <a:t>wydatki </a:t>
            </a:r>
            <a:r>
              <a:rPr lang="pl-PL" sz="1200" dirty="0"/>
              <a:t>na aktywizację osób długotrwale bezrobotnych mogą się szybko „zwrócić” w związku z wysokimi kosztami pozostawania tych osób w bezrobociu;</a:t>
            </a:r>
          </a:p>
        </p:txBody>
      </p:sp>
      <p:sp>
        <p:nvSpPr>
          <p:cNvPr id="22" name="Text Box 197"/>
          <p:cNvSpPr txBox="1">
            <a:spLocks noChangeArrowheads="1"/>
          </p:cNvSpPr>
          <p:nvPr/>
        </p:nvSpPr>
        <p:spPr bwMode="auto">
          <a:xfrm>
            <a:off x="313747" y="4276705"/>
            <a:ext cx="854075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000" dirty="0"/>
              <a:t>Objaśnienia: </a:t>
            </a:r>
          </a:p>
          <a:p>
            <a:pPr algn="just">
              <a:spcBef>
                <a:spcPct val="50000"/>
              </a:spcBef>
            </a:pPr>
            <a:r>
              <a:rPr lang="pl-PL" sz="1000" dirty="0"/>
              <a:t>* Należy zauważyć, że nie jest to pełny szacunek wszystkich kosztów związanych z długotrwałym bezrobociem, a jedynie najbardziej bezpośrednio z nim związanych. Oszacowanie na minimalnym, a nie średnim poziomie.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2616200" y="1930400"/>
            <a:ext cx="5486400" cy="927100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Dziękujemy za uwagę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ctrTitle"/>
          </p:nvPr>
        </p:nvSpPr>
        <p:spPr>
          <a:xfrm>
            <a:off x="306358" y="1475104"/>
            <a:ext cx="3854802" cy="3416320"/>
          </a:xfrm>
        </p:spPr>
        <p:txBody>
          <a:bodyPr>
            <a:spAutoFit/>
          </a:bodyPr>
          <a:lstStyle/>
          <a:p>
            <a:pPr>
              <a:spcBef>
                <a:spcPts val="1023"/>
              </a:spcBef>
              <a:spcAft>
                <a:spcPts val="0"/>
              </a:spcAf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Dane kontaktowe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US" sz="1200" b="0" dirty="0" smtClean="0">
                <a:latin typeface="Arial" pitchFamily="34" charset="0"/>
              </a:rPr>
              <a:t/>
            </a:r>
            <a:br>
              <a:rPr lang="en-US" sz="1200" b="0" dirty="0" smtClean="0">
                <a:latin typeface="Arial" pitchFamily="34" charset="0"/>
              </a:rPr>
            </a:br>
            <a:r>
              <a:rPr lang="pl-PL" sz="1200" b="0" dirty="0" smtClean="0">
                <a:latin typeface="Arial" pitchFamily="34" charset="0"/>
              </a:rPr>
              <a:t/>
            </a:r>
            <a:br>
              <a:rPr lang="pl-PL" sz="1200" b="0" dirty="0" smtClean="0">
                <a:latin typeface="Arial" pitchFamily="34" charset="0"/>
              </a:rPr>
            </a:br>
            <a:r>
              <a:rPr lang="pl-PL" sz="1200" dirty="0" smtClean="0">
                <a:latin typeface="Arial" pitchFamily="34" charset="0"/>
              </a:rPr>
              <a:t>Mirosław </a:t>
            </a:r>
            <a:r>
              <a:rPr lang="pl-PL" sz="1200" dirty="0" err="1" smtClean="0">
                <a:latin typeface="Arial" pitchFamily="34" charset="0"/>
              </a:rPr>
              <a:t>Proppé</a:t>
            </a:r>
            <a:r>
              <a:rPr lang="pl-PL" sz="1200" dirty="0" smtClean="0">
                <a:latin typeface="Arial" pitchFamily="34" charset="0"/>
              </a:rPr>
              <a:t> – Partner</a:t>
            </a:r>
            <a:br>
              <a:rPr lang="pl-PL" sz="1200" dirty="0" smtClean="0">
                <a:latin typeface="Arial" pitchFamily="34" charset="0"/>
              </a:rPr>
            </a:br>
            <a:r>
              <a:rPr lang="pl-PL" sz="1200" b="0" dirty="0" smtClean="0">
                <a:latin typeface="Arial" pitchFamily="34" charset="0"/>
              </a:rPr>
              <a:t>+48 604 496 390</a:t>
            </a:r>
            <a:r>
              <a:rPr lang="en-US" sz="1200" b="0" dirty="0" smtClean="0">
                <a:latin typeface="Arial" pitchFamily="34" charset="0"/>
              </a:rPr>
              <a:t>, </a:t>
            </a:r>
            <a:r>
              <a:rPr lang="pl-PL" sz="1200" b="0" dirty="0" smtClean="0">
                <a:latin typeface="Arial" pitchFamily="34" charset="0"/>
              </a:rPr>
              <a:t>+48 22 528 11 22</a:t>
            </a:r>
            <a:br>
              <a:rPr lang="pl-PL" sz="1200" b="0" dirty="0" smtClean="0">
                <a:latin typeface="Arial" pitchFamily="34" charset="0"/>
              </a:rPr>
            </a:br>
            <a:r>
              <a:rPr lang="pl-PL" sz="1200" b="0" dirty="0" err="1" smtClean="0">
                <a:latin typeface="Arial" pitchFamily="34" charset="0"/>
                <a:hlinkClick r:id="rId3"/>
              </a:rPr>
              <a:t>mproppe@kpmg.pl</a:t>
            </a:r>
            <a:r>
              <a:rPr lang="pl-PL" sz="1200" b="0" dirty="0" smtClean="0">
                <a:latin typeface="Arial" pitchFamily="34" charset="0"/>
              </a:rPr>
              <a:t/>
            </a:r>
            <a:br>
              <a:rPr lang="pl-PL" sz="1200" b="0" dirty="0" smtClean="0">
                <a:latin typeface="Arial" pitchFamily="34" charset="0"/>
              </a:rPr>
            </a:br>
            <a:r>
              <a:rPr lang="pl-PL" sz="1200" b="0" dirty="0" smtClean="0">
                <a:latin typeface="Arial" pitchFamily="34" charset="0"/>
              </a:rPr>
              <a:t/>
            </a:r>
            <a:br>
              <a:rPr lang="pl-PL" sz="1200" b="0" dirty="0" smtClean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 </a:t>
            </a:r>
            <a:r>
              <a:rPr lang="pl-PL" sz="1200" dirty="0" smtClean="0">
                <a:latin typeface="Arial" pitchFamily="34" charset="0"/>
              </a:rPr>
              <a:t>Paweł Darski – Senior Manager</a:t>
            </a:r>
            <a:br>
              <a:rPr lang="pl-PL" sz="1200" dirty="0" smtClean="0">
                <a:latin typeface="Arial" pitchFamily="34" charset="0"/>
              </a:rPr>
            </a:br>
            <a:r>
              <a:rPr lang="pl-PL" sz="1200" b="0" dirty="0" smtClean="0">
                <a:latin typeface="Arial" pitchFamily="34" charset="0"/>
              </a:rPr>
              <a:t>+48 </a:t>
            </a:r>
            <a:r>
              <a:rPr lang="en-US" sz="1200" b="0" dirty="0" smtClean="0">
                <a:latin typeface="Arial" pitchFamily="34" charset="0"/>
              </a:rPr>
              <a:t>5</a:t>
            </a:r>
            <a:r>
              <a:rPr lang="pl-PL" sz="1200" b="0" dirty="0" smtClean="0">
                <a:latin typeface="Arial" pitchFamily="34" charset="0"/>
              </a:rPr>
              <a:t>12</a:t>
            </a:r>
            <a:r>
              <a:rPr lang="en-US" sz="1200" b="0" dirty="0" smtClean="0">
                <a:latin typeface="Arial" pitchFamily="34" charset="0"/>
              </a:rPr>
              <a:t> </a:t>
            </a:r>
            <a:r>
              <a:rPr lang="pl-PL" sz="1200" b="0" dirty="0" smtClean="0">
                <a:latin typeface="Arial" pitchFamily="34" charset="0"/>
              </a:rPr>
              <a:t>047</a:t>
            </a:r>
            <a:r>
              <a:rPr lang="en-US" sz="1200" b="0" dirty="0" smtClean="0">
                <a:latin typeface="Arial" pitchFamily="34" charset="0"/>
              </a:rPr>
              <a:t> </a:t>
            </a:r>
            <a:r>
              <a:rPr lang="pl-PL" sz="1200" b="0" dirty="0" smtClean="0">
                <a:latin typeface="Arial" pitchFamily="34" charset="0"/>
              </a:rPr>
              <a:t>567</a:t>
            </a:r>
            <a:r>
              <a:rPr lang="en-US" sz="1200" b="0" dirty="0" smtClean="0">
                <a:latin typeface="Arial" pitchFamily="34" charset="0"/>
              </a:rPr>
              <a:t>, </a:t>
            </a:r>
            <a:r>
              <a:rPr lang="pl-PL" sz="1200" b="0" dirty="0" smtClean="0">
                <a:latin typeface="Arial" pitchFamily="34" charset="0"/>
              </a:rPr>
              <a:t>+48 </a:t>
            </a:r>
            <a:r>
              <a:rPr lang="en-US" sz="1200" b="0" dirty="0" smtClean="0">
                <a:latin typeface="Arial" pitchFamily="34" charset="0"/>
              </a:rPr>
              <a:t>22 </a:t>
            </a:r>
            <a:r>
              <a:rPr lang="pl-PL" sz="1200" b="0" dirty="0" smtClean="0">
                <a:latin typeface="Arial" pitchFamily="34" charset="0"/>
              </a:rPr>
              <a:t>528 11 22 </a:t>
            </a:r>
            <a:br>
              <a:rPr lang="pl-PL" sz="1200" b="0" dirty="0" smtClean="0">
                <a:latin typeface="Arial" pitchFamily="34" charset="0"/>
              </a:rPr>
            </a:br>
            <a:r>
              <a:rPr lang="pl-PL" sz="1200" b="0" dirty="0" err="1" smtClean="0">
                <a:latin typeface="Arial" pitchFamily="34" charset="0"/>
                <a:hlinkClick r:id="rId4"/>
              </a:rPr>
              <a:t>pdar</a:t>
            </a:r>
            <a:r>
              <a:rPr lang="en-US" sz="1200" b="0" dirty="0" smtClean="0">
                <a:latin typeface="Arial" pitchFamily="34" charset="0"/>
                <a:hlinkClick r:id="rId4"/>
              </a:rPr>
              <a:t>ski</a:t>
            </a:r>
            <a:r>
              <a:rPr lang="pl-PL" sz="1200" b="0" dirty="0" smtClean="0">
                <a:latin typeface="Arial" pitchFamily="34" charset="0"/>
                <a:hlinkClick r:id="rId4"/>
              </a:rPr>
              <a:t>@</a:t>
            </a:r>
            <a:r>
              <a:rPr lang="pl-PL" sz="1200" b="0" dirty="0" err="1" smtClean="0">
                <a:latin typeface="Arial" pitchFamily="34" charset="0"/>
                <a:hlinkClick r:id="rId4"/>
              </a:rPr>
              <a:t>kpmg.pl</a:t>
            </a:r>
            <a:r>
              <a:rPr lang="pl-PL" sz="1200" b="0" dirty="0" smtClean="0">
                <a:latin typeface="Arial" pitchFamily="34" charset="0"/>
                <a:hlinkClick r:id="rId4"/>
              </a:rPr>
              <a:t> </a:t>
            </a:r>
            <a:r>
              <a:rPr lang="pl-PL" sz="1200" b="0" dirty="0" smtClean="0">
                <a:latin typeface="Arial" pitchFamily="34" charset="0"/>
              </a:rPr>
              <a:t/>
            </a:r>
            <a:br>
              <a:rPr lang="pl-PL" sz="1200" b="0" dirty="0" smtClean="0">
                <a:latin typeface="Arial" pitchFamily="34" charset="0"/>
              </a:rPr>
            </a:br>
            <a:r>
              <a:rPr lang="en-US" sz="1200" b="0" dirty="0" smtClean="0">
                <a:latin typeface="Arial" pitchFamily="34" charset="0"/>
              </a:rPr>
              <a:t/>
            </a:r>
            <a:br>
              <a:rPr lang="en-US" sz="1200" b="0" dirty="0" smtClean="0">
                <a:latin typeface="Arial" pitchFamily="34" charset="0"/>
              </a:rPr>
            </a:br>
            <a:r>
              <a:rPr lang="en-US" sz="1200" b="0" dirty="0" smtClean="0">
                <a:latin typeface="Arial" pitchFamily="34" charset="0"/>
              </a:rPr>
              <a:t/>
            </a:r>
            <a:br>
              <a:rPr lang="en-US" sz="1200" b="0" dirty="0" smtClean="0">
                <a:latin typeface="Arial" pitchFamily="34" charset="0"/>
              </a:rPr>
            </a:br>
            <a:r>
              <a:rPr lang="en-US" sz="1200" b="0" dirty="0" smtClean="0">
                <a:latin typeface="Arial" pitchFamily="34" charset="0"/>
              </a:rPr>
              <a:t/>
            </a:r>
            <a:br>
              <a:rPr lang="en-US" sz="1200" b="0" dirty="0" smtClean="0">
                <a:latin typeface="Arial" pitchFamily="34" charset="0"/>
              </a:rPr>
            </a:br>
            <a:r>
              <a:rPr lang="pl-PL" sz="1200" b="0" dirty="0" smtClean="0">
                <a:latin typeface="Arial" pitchFamily="34" charset="0"/>
              </a:rPr>
              <a:t>KPMG </a:t>
            </a:r>
            <a:r>
              <a:rPr lang="pl-PL" sz="1200" b="0" dirty="0" err="1" smtClean="0">
                <a:latin typeface="Arial" pitchFamily="34" charset="0"/>
              </a:rPr>
              <a:t>Advisory</a:t>
            </a:r>
            <a:r>
              <a:rPr lang="pl-PL" sz="1200" b="0" dirty="0" smtClean="0">
                <a:latin typeface="Arial" pitchFamily="34" charset="0"/>
              </a:rPr>
              <a:t> </a:t>
            </a:r>
            <a:br>
              <a:rPr lang="pl-PL" sz="1200" b="0" dirty="0" smtClean="0">
                <a:latin typeface="Arial" pitchFamily="34" charset="0"/>
              </a:rPr>
            </a:br>
            <a:r>
              <a:rPr lang="pl-PL" sz="1200" b="0" dirty="0" smtClean="0">
                <a:latin typeface="Arial" pitchFamily="34" charset="0"/>
              </a:rPr>
              <a:t>ul. Chłodna 51</a:t>
            </a:r>
            <a:r>
              <a:rPr lang="en-US" sz="1200" b="0" dirty="0" smtClean="0">
                <a:latin typeface="Arial" pitchFamily="34" charset="0"/>
              </a:rPr>
              <a:t>, </a:t>
            </a:r>
            <a:r>
              <a:rPr lang="pl-PL" sz="1200" b="0" dirty="0" smtClean="0">
                <a:latin typeface="Arial" pitchFamily="34" charset="0"/>
              </a:rPr>
              <a:t>00-867 Warszawa </a:t>
            </a:r>
            <a:br>
              <a:rPr lang="pl-PL" sz="1200" b="0" dirty="0" smtClean="0">
                <a:latin typeface="Arial" pitchFamily="34" charset="0"/>
              </a:rPr>
            </a:br>
            <a:r>
              <a:rPr lang="pl-PL" sz="1200" b="0" dirty="0" smtClean="0">
                <a:latin typeface="Arial" pitchFamily="34" charset="0"/>
              </a:rPr>
              <a:t>Tel. +48 22 528 11 22</a:t>
            </a:r>
            <a:br>
              <a:rPr lang="pl-PL" sz="1200" b="0" dirty="0" smtClean="0">
                <a:latin typeface="Arial" pitchFamily="34" charset="0"/>
              </a:rPr>
            </a:br>
            <a:r>
              <a:rPr lang="pl-PL" sz="1200" b="0" dirty="0" smtClean="0">
                <a:latin typeface="Arial" pitchFamily="34" charset="0"/>
              </a:rPr>
              <a:t>Fax +48 22 528 11 </a:t>
            </a:r>
            <a:r>
              <a:rPr lang="en-US" sz="1200" b="0" dirty="0" smtClean="0">
                <a:latin typeface="Arial" pitchFamily="34" charset="0"/>
              </a:rPr>
              <a:t>09</a:t>
            </a:r>
            <a:endParaRPr lang="en-GB" sz="1000" b="0" dirty="0"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5937" y="2667000"/>
            <a:ext cx="23114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2616200" y="1930400"/>
            <a:ext cx="5486400" cy="927100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Nowe podejście do aktywizacji osób bezrobotnych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0"/>
            <a:ext cx="4160691" cy="907341"/>
          </a:xfrm>
          <a:custGeom>
            <a:avLst/>
            <a:gdLst>
              <a:gd name="connsiteX0" fmla="*/ 9779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9779 w 18588"/>
              <a:gd name="connsiteY4" fmla="*/ 0 h 10116"/>
              <a:gd name="connsiteX0" fmla="*/ 3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30 w 18588"/>
              <a:gd name="connsiteY4" fmla="*/ 0 h 10116"/>
              <a:gd name="connsiteX0" fmla="*/ 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0 w 18588"/>
              <a:gd name="connsiteY4" fmla="*/ 0 h 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" h="10116">
                <a:moveTo>
                  <a:pt x="0" y="0"/>
                </a:moveTo>
                <a:lnTo>
                  <a:pt x="0" y="10116"/>
                </a:lnTo>
                <a:lnTo>
                  <a:pt x="17397" y="10000"/>
                </a:lnTo>
                <a:lnTo>
                  <a:pt x="1858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FDA"/>
              </a:gs>
              <a:gs pos="66000">
                <a:srgbClr val="00338D"/>
              </a:gs>
              <a:gs pos="100000">
                <a:srgbClr val="00257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8" name="TextBox 7"/>
          <p:cNvSpPr txBox="1"/>
          <p:nvPr/>
        </p:nvSpPr>
        <p:spPr>
          <a:xfrm>
            <a:off x="305364" y="156276"/>
            <a:ext cx="356995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Kluczowe elementy nowego podejścia</a:t>
            </a:r>
            <a:endParaRPr lang="en-U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598341" y="679094"/>
            <a:ext cx="1891519" cy="2158747"/>
            <a:chOff x="3712641" y="2291994"/>
            <a:chExt cx="1891519" cy="2158747"/>
          </a:xfrm>
        </p:grpSpPr>
        <p:sp>
          <p:nvSpPr>
            <p:cNvPr id="10" name="Isosceles Triangle 2"/>
            <p:cNvSpPr/>
            <p:nvPr/>
          </p:nvSpPr>
          <p:spPr>
            <a:xfrm rot="14400000">
              <a:off x="3579027" y="2425608"/>
              <a:ext cx="2158747" cy="1891519"/>
            </a:xfrm>
            <a:custGeom>
              <a:avLst/>
              <a:gdLst/>
              <a:ahLst/>
              <a:cxnLst/>
              <a:rect l="l" t="t" r="r" b="b"/>
              <a:pathLst>
                <a:path w="1824658" h="1598787">
                  <a:moveTo>
                    <a:pt x="1824658" y="1598787"/>
                  </a:moveTo>
                  <a:lnTo>
                    <a:pt x="0" y="1598787"/>
                  </a:lnTo>
                  <a:lnTo>
                    <a:pt x="0" y="1316707"/>
                  </a:lnTo>
                  <a:cubicBezTo>
                    <a:pt x="97047" y="1380636"/>
                    <a:pt x="216082" y="1466056"/>
                    <a:pt x="225107" y="1179858"/>
                  </a:cubicBezTo>
                  <a:cubicBezTo>
                    <a:pt x="230271" y="1016098"/>
                    <a:pt x="191900" y="969470"/>
                    <a:pt x="138995" y="969115"/>
                  </a:cubicBezTo>
                  <a:cubicBezTo>
                    <a:pt x="96946" y="968833"/>
                    <a:pt x="45715" y="997784"/>
                    <a:pt x="0" y="1020302"/>
                  </a:cubicBezTo>
                  <a:lnTo>
                    <a:pt x="0" y="554449"/>
                  </a:lnTo>
                  <a:lnTo>
                    <a:pt x="431198" y="305497"/>
                  </a:lnTo>
                  <a:cubicBezTo>
                    <a:pt x="402505" y="270633"/>
                    <a:pt x="319441" y="238680"/>
                    <a:pt x="293099" y="193457"/>
                  </a:cubicBezTo>
                  <a:cubicBezTo>
                    <a:pt x="271404" y="156209"/>
                    <a:pt x="288187" y="109960"/>
                    <a:pt x="405168" y="45656"/>
                  </a:cubicBezTo>
                  <a:cubicBezTo>
                    <a:pt x="661928" y="-95485"/>
                    <a:pt x="579621" y="128177"/>
                    <a:pt x="596424" y="210103"/>
                  </a:cubicBezTo>
                  <a:lnTo>
                    <a:pt x="913159" y="27236"/>
                  </a:lnTo>
                  <a:close/>
                </a:path>
              </a:pathLst>
            </a:custGeom>
            <a:solidFill>
              <a:srgbClr val="80BEC9"/>
            </a:solidFill>
            <a:ln w="9525" cap="flat" cmpd="sng" algn="ctr">
              <a:solidFill>
                <a:srgbClr val="00338D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2600" y="3163279"/>
              <a:ext cx="128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200" b="1" kern="0" dirty="0" smtClean="0">
                  <a:solidFill>
                    <a:srgbClr val="00338D"/>
                  </a:solidFill>
                </a:rPr>
                <a:t>Profilowanie bezrobotnych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3000375" y="2559325"/>
            <a:ext cx="1919778" cy="2213213"/>
            <a:chOff x="3114675" y="4172225"/>
            <a:chExt cx="1919778" cy="2213213"/>
          </a:xfrm>
        </p:grpSpPr>
        <p:sp>
          <p:nvSpPr>
            <p:cNvPr id="14" name="Freeform 10"/>
            <p:cNvSpPr>
              <a:spLocks/>
            </p:cNvSpPr>
            <p:nvPr/>
          </p:nvSpPr>
          <p:spPr bwMode="auto">
            <a:xfrm rot="7383794">
              <a:off x="2967957" y="4318943"/>
              <a:ext cx="2213213" cy="1919778"/>
            </a:xfrm>
            <a:custGeom>
              <a:avLst/>
              <a:gdLst/>
              <a:ahLst/>
              <a:cxnLst/>
              <a:rect l="l" t="t" r="r" b="b"/>
              <a:pathLst>
                <a:path w="1870695" h="1622672">
                  <a:moveTo>
                    <a:pt x="56346" y="1622672"/>
                  </a:moveTo>
                  <a:lnTo>
                    <a:pt x="40158" y="1320171"/>
                  </a:lnTo>
                  <a:cubicBezTo>
                    <a:pt x="143898" y="1372707"/>
                    <a:pt x="272212" y="1444646"/>
                    <a:pt x="248713" y="1158896"/>
                  </a:cubicBezTo>
                  <a:cubicBezTo>
                    <a:pt x="235285" y="995606"/>
                    <a:pt x="191876" y="953627"/>
                    <a:pt x="139272" y="959269"/>
                  </a:cubicBezTo>
                  <a:cubicBezTo>
                    <a:pt x="102826" y="963179"/>
                    <a:pt x="61967" y="989949"/>
                    <a:pt x="23840" y="1015236"/>
                  </a:cubicBezTo>
                  <a:lnTo>
                    <a:pt x="0" y="569753"/>
                  </a:lnTo>
                  <a:lnTo>
                    <a:pt x="375088" y="325579"/>
                  </a:lnTo>
                  <a:cubicBezTo>
                    <a:pt x="355728" y="287003"/>
                    <a:pt x="256213" y="258174"/>
                    <a:pt x="224741" y="209822"/>
                  </a:cubicBezTo>
                  <a:cubicBezTo>
                    <a:pt x="201227" y="173695"/>
                    <a:pt x="215697" y="126671"/>
                    <a:pt x="329348" y="56649"/>
                  </a:cubicBezTo>
                  <a:cubicBezTo>
                    <a:pt x="592337" y="-105382"/>
                    <a:pt x="499012" y="156237"/>
                    <a:pt x="532414" y="223163"/>
                  </a:cubicBezTo>
                  <a:lnTo>
                    <a:pt x="875227" y="0"/>
                  </a:lnTo>
                  <a:lnTo>
                    <a:pt x="1870695" y="1529189"/>
                  </a:lnTo>
                  <a:close/>
                </a:path>
              </a:pathLst>
            </a:custGeom>
            <a:solidFill>
              <a:srgbClr val="8099C6"/>
            </a:solidFill>
            <a:ln w="9525">
              <a:solidFill>
                <a:srgbClr val="00338D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8200" y="4813300"/>
              <a:ext cx="1435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200" b="1" kern="0" dirty="0" smtClean="0">
                  <a:solidFill>
                    <a:srgbClr val="FFFFFF"/>
                  </a:solidFill>
                </a:rPr>
                <a:t>Kontraktowanie usług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850222" y="2255954"/>
            <a:ext cx="2244482" cy="1953217"/>
            <a:chOff x="4964522" y="3868854"/>
            <a:chExt cx="2244482" cy="1953217"/>
          </a:xfrm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 rot="255341">
              <a:off x="4964522" y="3868854"/>
              <a:ext cx="2244482" cy="1953217"/>
            </a:xfrm>
            <a:custGeom>
              <a:avLst/>
              <a:gdLst/>
              <a:ahLst/>
              <a:cxnLst/>
              <a:rect l="l" t="t" r="r" b="b"/>
              <a:pathLst>
                <a:path w="1897125" h="1650936">
                  <a:moveTo>
                    <a:pt x="490391" y="387"/>
                  </a:moveTo>
                  <a:cubicBezTo>
                    <a:pt x="598424" y="-9375"/>
                    <a:pt x="543592" y="168601"/>
                    <a:pt x="573473" y="218930"/>
                  </a:cubicBezTo>
                  <a:lnTo>
                    <a:pt x="871518" y="15955"/>
                  </a:lnTo>
                  <a:lnTo>
                    <a:pt x="1897125" y="1515533"/>
                  </a:lnTo>
                  <a:lnTo>
                    <a:pt x="77498" y="1650936"/>
                  </a:lnTo>
                  <a:lnTo>
                    <a:pt x="51528" y="1301936"/>
                  </a:lnTo>
                  <a:cubicBezTo>
                    <a:pt x="153355" y="1357793"/>
                    <a:pt x="278569" y="1432758"/>
                    <a:pt x="264448" y="1147129"/>
                  </a:cubicBezTo>
                  <a:cubicBezTo>
                    <a:pt x="256357" y="983487"/>
                    <a:pt x="214342" y="940114"/>
                    <a:pt x="161582" y="944036"/>
                  </a:cubicBezTo>
                  <a:cubicBezTo>
                    <a:pt x="120361" y="947101"/>
                    <a:pt x="72581" y="979037"/>
                    <a:pt x="29430" y="1004972"/>
                  </a:cubicBezTo>
                  <a:lnTo>
                    <a:pt x="0" y="609477"/>
                  </a:lnTo>
                  <a:lnTo>
                    <a:pt x="416719" y="325683"/>
                  </a:lnTo>
                  <a:cubicBezTo>
                    <a:pt x="403286" y="284951"/>
                    <a:pt x="296240" y="255748"/>
                    <a:pt x="263379" y="205262"/>
                  </a:cubicBezTo>
                  <a:cubicBezTo>
                    <a:pt x="239865" y="169135"/>
                    <a:pt x="254335" y="122111"/>
                    <a:pt x="367986" y="52089"/>
                  </a:cubicBezTo>
                  <a:cubicBezTo>
                    <a:pt x="422820" y="18304"/>
                    <a:pt x="462165" y="2938"/>
                    <a:pt x="490391" y="387"/>
                  </a:cubicBezTo>
                  <a:close/>
                </a:path>
              </a:pathLst>
            </a:custGeom>
            <a:solidFill>
              <a:srgbClr val="00338D"/>
            </a:solidFill>
            <a:ln w="9525">
              <a:solidFill>
                <a:srgbClr val="00338D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5274" y="4842854"/>
              <a:ext cx="1368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200" b="1" kern="0" dirty="0" smtClean="0">
                  <a:solidFill>
                    <a:srgbClr val="FFFFFF"/>
                  </a:solidFill>
                </a:rPr>
                <a:t>Monitorowanie efektywności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26100" y="723900"/>
            <a:ext cx="22606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i="1" dirty="0" smtClean="0">
                <a:solidFill>
                  <a:srgbClr val="002060"/>
                </a:solidFill>
              </a:rPr>
              <a:t>Ocena potencjału i statusu osoby bezrobotnej, indywidualizacja podejścia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99200" y="4281269"/>
            <a:ext cx="22606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i="1" dirty="0" smtClean="0">
                <a:solidFill>
                  <a:srgbClr val="002060"/>
                </a:solidFill>
              </a:rPr>
              <a:t>Mierzalne, rzeczywiste efekty. Nacisk na skuteczność działań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000" y="1944469"/>
            <a:ext cx="22606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sz="1400" i="1" dirty="0" smtClean="0">
                <a:solidFill>
                  <a:srgbClr val="002060"/>
                </a:solidFill>
              </a:rPr>
              <a:t>Zdefiniowanie ram współpracy między sektorem publicznym i niepublicznym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524500" y="1473200"/>
            <a:ext cx="355600" cy="330200"/>
          </a:xfrm>
          <a:prstGeom prst="line">
            <a:avLst/>
          </a:prstGeom>
          <a:ln w="38100">
            <a:solidFill>
              <a:srgbClr val="80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05500" y="1473200"/>
            <a:ext cx="1803400" cy="0"/>
          </a:xfrm>
          <a:prstGeom prst="line">
            <a:avLst/>
          </a:prstGeom>
          <a:ln w="38100">
            <a:solidFill>
              <a:srgbClr val="80B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72200" y="4356100"/>
            <a:ext cx="0" cy="495300"/>
          </a:xfrm>
          <a:prstGeom prst="line">
            <a:avLst/>
          </a:prstGeom>
          <a:ln w="3810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537200" y="3987800"/>
            <a:ext cx="635000" cy="355600"/>
          </a:xfrm>
          <a:prstGeom prst="line">
            <a:avLst/>
          </a:prstGeom>
          <a:ln w="38100"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2600" y="2844800"/>
            <a:ext cx="203200" cy="495300"/>
          </a:xfrm>
          <a:prstGeom prst="line">
            <a:avLst/>
          </a:prstGeom>
          <a:ln w="38100">
            <a:solidFill>
              <a:srgbClr val="809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06500" y="2844800"/>
            <a:ext cx="1803400" cy="0"/>
          </a:xfrm>
          <a:prstGeom prst="line">
            <a:avLst/>
          </a:prstGeom>
          <a:ln w="38100">
            <a:solidFill>
              <a:srgbClr val="809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0"/>
            <a:ext cx="4160691" cy="907341"/>
          </a:xfrm>
          <a:custGeom>
            <a:avLst/>
            <a:gdLst>
              <a:gd name="connsiteX0" fmla="*/ 9779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9779 w 18588"/>
              <a:gd name="connsiteY4" fmla="*/ 0 h 10116"/>
              <a:gd name="connsiteX0" fmla="*/ 3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30 w 18588"/>
              <a:gd name="connsiteY4" fmla="*/ 0 h 10116"/>
              <a:gd name="connsiteX0" fmla="*/ 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0 w 18588"/>
              <a:gd name="connsiteY4" fmla="*/ 0 h 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" h="10116">
                <a:moveTo>
                  <a:pt x="0" y="0"/>
                </a:moveTo>
                <a:lnTo>
                  <a:pt x="0" y="10116"/>
                </a:lnTo>
                <a:lnTo>
                  <a:pt x="17397" y="10000"/>
                </a:lnTo>
                <a:lnTo>
                  <a:pt x="1858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FDA"/>
              </a:gs>
              <a:gs pos="66000">
                <a:srgbClr val="00338D"/>
              </a:gs>
              <a:gs pos="100000">
                <a:srgbClr val="00257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8" name="TextBox 7"/>
          <p:cNvSpPr txBox="1"/>
          <p:nvPr/>
        </p:nvSpPr>
        <p:spPr>
          <a:xfrm>
            <a:off x="305364" y="156276"/>
            <a:ext cx="356995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Kluczowe elementy nowego podejścia</a:t>
            </a:r>
            <a:endParaRPr lang="en-U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893498" y="1397000"/>
            <a:ext cx="1684602" cy="1813635"/>
            <a:chOff x="3712641" y="2291994"/>
            <a:chExt cx="2028369" cy="2158747"/>
          </a:xfrm>
        </p:grpSpPr>
        <p:sp>
          <p:nvSpPr>
            <p:cNvPr id="51" name="Isosceles Triangle 2"/>
            <p:cNvSpPr/>
            <p:nvPr/>
          </p:nvSpPr>
          <p:spPr>
            <a:xfrm rot="14400000">
              <a:off x="3579027" y="2425608"/>
              <a:ext cx="2158747" cy="1891519"/>
            </a:xfrm>
            <a:custGeom>
              <a:avLst/>
              <a:gdLst/>
              <a:ahLst/>
              <a:cxnLst/>
              <a:rect l="l" t="t" r="r" b="b"/>
              <a:pathLst>
                <a:path w="1824658" h="1598787">
                  <a:moveTo>
                    <a:pt x="1824658" y="1598787"/>
                  </a:moveTo>
                  <a:lnTo>
                    <a:pt x="0" y="1598787"/>
                  </a:lnTo>
                  <a:lnTo>
                    <a:pt x="0" y="1316707"/>
                  </a:lnTo>
                  <a:cubicBezTo>
                    <a:pt x="97047" y="1380636"/>
                    <a:pt x="216082" y="1466056"/>
                    <a:pt x="225107" y="1179858"/>
                  </a:cubicBezTo>
                  <a:cubicBezTo>
                    <a:pt x="230271" y="1016098"/>
                    <a:pt x="191900" y="969470"/>
                    <a:pt x="138995" y="969115"/>
                  </a:cubicBezTo>
                  <a:cubicBezTo>
                    <a:pt x="96946" y="968833"/>
                    <a:pt x="45715" y="997784"/>
                    <a:pt x="0" y="1020302"/>
                  </a:cubicBezTo>
                  <a:lnTo>
                    <a:pt x="0" y="554449"/>
                  </a:lnTo>
                  <a:lnTo>
                    <a:pt x="431198" y="305497"/>
                  </a:lnTo>
                  <a:cubicBezTo>
                    <a:pt x="402505" y="270633"/>
                    <a:pt x="319441" y="238680"/>
                    <a:pt x="293099" y="193457"/>
                  </a:cubicBezTo>
                  <a:cubicBezTo>
                    <a:pt x="271404" y="156209"/>
                    <a:pt x="288187" y="109960"/>
                    <a:pt x="405168" y="45656"/>
                  </a:cubicBezTo>
                  <a:cubicBezTo>
                    <a:pt x="661928" y="-95485"/>
                    <a:pt x="579621" y="128177"/>
                    <a:pt x="596424" y="210103"/>
                  </a:cubicBezTo>
                  <a:lnTo>
                    <a:pt x="913159" y="27236"/>
                  </a:lnTo>
                  <a:close/>
                </a:path>
              </a:pathLst>
            </a:custGeom>
            <a:solidFill>
              <a:srgbClr val="4066AA"/>
            </a:solidFill>
            <a:ln w="9525" cap="flat" cmpd="sng" algn="ctr">
              <a:solidFill>
                <a:srgbClr val="00338D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54976" y="3163278"/>
              <a:ext cx="1586034" cy="54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200" b="1" kern="0" dirty="0" smtClean="0">
                  <a:solidFill>
                    <a:schemeClr val="bg1"/>
                  </a:solidFill>
                </a:rPr>
                <a:t>Profilowanie bezrobotnych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396875" y="2976644"/>
            <a:ext cx="1594415" cy="1859394"/>
            <a:chOff x="3114675" y="4172225"/>
            <a:chExt cx="1919778" cy="2213213"/>
          </a:xfrm>
        </p:grpSpPr>
        <p:sp>
          <p:nvSpPr>
            <p:cNvPr id="49" name="Freeform 10"/>
            <p:cNvSpPr>
              <a:spLocks/>
            </p:cNvSpPr>
            <p:nvPr/>
          </p:nvSpPr>
          <p:spPr bwMode="auto">
            <a:xfrm rot="7383794">
              <a:off x="2967957" y="4318943"/>
              <a:ext cx="2213213" cy="1919778"/>
            </a:xfrm>
            <a:custGeom>
              <a:avLst/>
              <a:gdLst/>
              <a:ahLst/>
              <a:cxnLst/>
              <a:rect l="l" t="t" r="r" b="b"/>
              <a:pathLst>
                <a:path w="1870695" h="1622672">
                  <a:moveTo>
                    <a:pt x="56346" y="1622672"/>
                  </a:moveTo>
                  <a:lnTo>
                    <a:pt x="40158" y="1320171"/>
                  </a:lnTo>
                  <a:cubicBezTo>
                    <a:pt x="143898" y="1372707"/>
                    <a:pt x="272212" y="1444646"/>
                    <a:pt x="248713" y="1158896"/>
                  </a:cubicBezTo>
                  <a:cubicBezTo>
                    <a:pt x="235285" y="995606"/>
                    <a:pt x="191876" y="953627"/>
                    <a:pt x="139272" y="959269"/>
                  </a:cubicBezTo>
                  <a:cubicBezTo>
                    <a:pt x="102826" y="963179"/>
                    <a:pt x="61967" y="989949"/>
                    <a:pt x="23840" y="1015236"/>
                  </a:cubicBezTo>
                  <a:lnTo>
                    <a:pt x="0" y="569753"/>
                  </a:lnTo>
                  <a:lnTo>
                    <a:pt x="375088" y="325579"/>
                  </a:lnTo>
                  <a:cubicBezTo>
                    <a:pt x="355728" y="287003"/>
                    <a:pt x="256213" y="258174"/>
                    <a:pt x="224741" y="209822"/>
                  </a:cubicBezTo>
                  <a:cubicBezTo>
                    <a:pt x="201227" y="173695"/>
                    <a:pt x="215697" y="126671"/>
                    <a:pt x="329348" y="56649"/>
                  </a:cubicBezTo>
                  <a:cubicBezTo>
                    <a:pt x="592337" y="-105382"/>
                    <a:pt x="499012" y="156237"/>
                    <a:pt x="532414" y="223163"/>
                  </a:cubicBezTo>
                  <a:lnTo>
                    <a:pt x="875227" y="0"/>
                  </a:lnTo>
                  <a:lnTo>
                    <a:pt x="1870695" y="1529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338D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78200" y="4813299"/>
              <a:ext cx="1435100" cy="51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050" b="1" kern="0" dirty="0" smtClean="0">
                  <a:solidFill>
                    <a:srgbClr val="FFFFFF"/>
                  </a:solidFill>
                </a:rPr>
                <a:t>Kontraktowanie usług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1933211" y="2721772"/>
            <a:ext cx="1864089" cy="1640962"/>
            <a:chOff x="4964522" y="3868854"/>
            <a:chExt cx="2244482" cy="1953217"/>
          </a:xfrm>
        </p:grpSpPr>
        <p:sp>
          <p:nvSpPr>
            <p:cNvPr id="47" name="Freeform 10"/>
            <p:cNvSpPr>
              <a:spLocks/>
            </p:cNvSpPr>
            <p:nvPr/>
          </p:nvSpPr>
          <p:spPr bwMode="auto">
            <a:xfrm rot="255341">
              <a:off x="4964522" y="3868854"/>
              <a:ext cx="2244482" cy="1953217"/>
            </a:xfrm>
            <a:custGeom>
              <a:avLst/>
              <a:gdLst/>
              <a:ahLst/>
              <a:cxnLst/>
              <a:rect l="l" t="t" r="r" b="b"/>
              <a:pathLst>
                <a:path w="1897125" h="1650936">
                  <a:moveTo>
                    <a:pt x="490391" y="387"/>
                  </a:moveTo>
                  <a:cubicBezTo>
                    <a:pt x="598424" y="-9375"/>
                    <a:pt x="543592" y="168601"/>
                    <a:pt x="573473" y="218930"/>
                  </a:cubicBezTo>
                  <a:lnTo>
                    <a:pt x="871518" y="15955"/>
                  </a:lnTo>
                  <a:lnTo>
                    <a:pt x="1897125" y="1515533"/>
                  </a:lnTo>
                  <a:lnTo>
                    <a:pt x="77498" y="1650936"/>
                  </a:lnTo>
                  <a:lnTo>
                    <a:pt x="51528" y="1301936"/>
                  </a:lnTo>
                  <a:cubicBezTo>
                    <a:pt x="153355" y="1357793"/>
                    <a:pt x="278569" y="1432758"/>
                    <a:pt x="264448" y="1147129"/>
                  </a:cubicBezTo>
                  <a:cubicBezTo>
                    <a:pt x="256357" y="983487"/>
                    <a:pt x="214342" y="940114"/>
                    <a:pt x="161582" y="944036"/>
                  </a:cubicBezTo>
                  <a:cubicBezTo>
                    <a:pt x="120361" y="947101"/>
                    <a:pt x="72581" y="979037"/>
                    <a:pt x="29430" y="1004972"/>
                  </a:cubicBezTo>
                  <a:lnTo>
                    <a:pt x="0" y="609477"/>
                  </a:lnTo>
                  <a:lnTo>
                    <a:pt x="416719" y="325683"/>
                  </a:lnTo>
                  <a:cubicBezTo>
                    <a:pt x="403286" y="284951"/>
                    <a:pt x="296240" y="255748"/>
                    <a:pt x="263379" y="205262"/>
                  </a:cubicBezTo>
                  <a:cubicBezTo>
                    <a:pt x="239865" y="169135"/>
                    <a:pt x="254335" y="122111"/>
                    <a:pt x="367986" y="52089"/>
                  </a:cubicBezTo>
                  <a:cubicBezTo>
                    <a:pt x="422820" y="18304"/>
                    <a:pt x="462165" y="2938"/>
                    <a:pt x="490391" y="3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338D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75274" y="4842854"/>
              <a:ext cx="1368424" cy="494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050" b="1" kern="0" dirty="0" smtClean="0">
                  <a:solidFill>
                    <a:srgbClr val="FFFFFF"/>
                  </a:solidFill>
                </a:rPr>
                <a:t>Monitorowanie efektywności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3848100" y="787400"/>
            <a:ext cx="2184400" cy="1104900"/>
            <a:chOff x="3721100" y="990600"/>
            <a:chExt cx="2184400" cy="1104900"/>
          </a:xfrm>
        </p:grpSpPr>
        <p:sp>
          <p:nvSpPr>
            <p:cNvPr id="25" name="Parallelogram 24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3" name="Parallelogram 32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Zdefiniowanie profili i sposobu oceny bezrobotnych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4" name="Parallelogram 33"/>
          <p:cNvSpPr/>
          <p:nvPr/>
        </p:nvSpPr>
        <p:spPr>
          <a:xfrm>
            <a:off x="5994400" y="8128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Profile grupujące osoby bezrobotne o podobnych cechach</a:t>
            </a:r>
          </a:p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Pomiar oddalenia od rynku pracy</a:t>
            </a:r>
          </a:p>
        </p:txBody>
      </p:sp>
      <p:grpSp>
        <p:nvGrpSpPr>
          <p:cNvPr id="6" name="Group 35"/>
          <p:cNvGrpSpPr/>
          <p:nvPr/>
        </p:nvGrpSpPr>
        <p:grpSpPr>
          <a:xfrm>
            <a:off x="3848100" y="2070100"/>
            <a:ext cx="2184400" cy="1104900"/>
            <a:chOff x="3721100" y="990600"/>
            <a:chExt cx="2184400" cy="1104900"/>
          </a:xfrm>
        </p:grpSpPr>
        <p:sp>
          <p:nvSpPr>
            <p:cNvPr id="37" name="Parallelogram 36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Właściwa diagnoza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0" name="Parallelogram 39"/>
          <p:cNvSpPr/>
          <p:nvPr/>
        </p:nvSpPr>
        <p:spPr>
          <a:xfrm>
            <a:off x="5994400" y="20955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Identyfikacja barier w powrocie na rynek pracy</a:t>
            </a:r>
          </a:p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Ocena potencjału bezrobotnego</a:t>
            </a:r>
          </a:p>
        </p:txBody>
      </p:sp>
      <p:grpSp>
        <p:nvGrpSpPr>
          <p:cNvPr id="9" name="Group 41"/>
          <p:cNvGrpSpPr/>
          <p:nvPr/>
        </p:nvGrpSpPr>
        <p:grpSpPr>
          <a:xfrm>
            <a:off x="3848100" y="3327400"/>
            <a:ext cx="2184400" cy="1104900"/>
            <a:chOff x="3721100" y="990600"/>
            <a:chExt cx="2184400" cy="1104900"/>
          </a:xfrm>
        </p:grpSpPr>
        <p:sp>
          <p:nvSpPr>
            <p:cNvPr id="43" name="Parallelogram 42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Dostosowanie form wsparcia do potrzeb danego profilu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4" name="Parallelogram 53"/>
          <p:cNvSpPr/>
          <p:nvPr/>
        </p:nvSpPr>
        <p:spPr>
          <a:xfrm>
            <a:off x="5994400" y="33528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ts val="3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Różne profile – różne formy wsparcia</a:t>
            </a:r>
          </a:p>
          <a:p>
            <a:pPr marL="177800" indent="-177800">
              <a:spcBef>
                <a:spcPts val="3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Dobór narzędzi najbardziej efektywnych dla danego profilu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10139 0.05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0"/>
            <a:ext cx="4160691" cy="907341"/>
          </a:xfrm>
          <a:custGeom>
            <a:avLst/>
            <a:gdLst>
              <a:gd name="connsiteX0" fmla="*/ 9779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9779 w 18588"/>
              <a:gd name="connsiteY4" fmla="*/ 0 h 10116"/>
              <a:gd name="connsiteX0" fmla="*/ 3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30 w 18588"/>
              <a:gd name="connsiteY4" fmla="*/ 0 h 10116"/>
              <a:gd name="connsiteX0" fmla="*/ 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0 w 18588"/>
              <a:gd name="connsiteY4" fmla="*/ 0 h 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" h="10116">
                <a:moveTo>
                  <a:pt x="0" y="0"/>
                </a:moveTo>
                <a:lnTo>
                  <a:pt x="0" y="10116"/>
                </a:lnTo>
                <a:lnTo>
                  <a:pt x="17397" y="10000"/>
                </a:lnTo>
                <a:lnTo>
                  <a:pt x="1858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FDA"/>
              </a:gs>
              <a:gs pos="66000">
                <a:srgbClr val="00338D"/>
              </a:gs>
              <a:gs pos="100000">
                <a:srgbClr val="00257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grpSp>
        <p:nvGrpSpPr>
          <p:cNvPr id="2" name="Group 5"/>
          <p:cNvGrpSpPr/>
          <p:nvPr/>
        </p:nvGrpSpPr>
        <p:grpSpPr>
          <a:xfrm>
            <a:off x="868098" y="1397000"/>
            <a:ext cx="1684602" cy="1813635"/>
            <a:chOff x="3712641" y="2291994"/>
            <a:chExt cx="2028369" cy="2158747"/>
          </a:xfrm>
        </p:grpSpPr>
        <p:sp>
          <p:nvSpPr>
            <p:cNvPr id="51" name="Isosceles Triangle 2"/>
            <p:cNvSpPr/>
            <p:nvPr/>
          </p:nvSpPr>
          <p:spPr>
            <a:xfrm rot="14400000">
              <a:off x="3579027" y="2425608"/>
              <a:ext cx="2158747" cy="1891519"/>
            </a:xfrm>
            <a:custGeom>
              <a:avLst/>
              <a:gdLst/>
              <a:ahLst/>
              <a:cxnLst/>
              <a:rect l="l" t="t" r="r" b="b"/>
              <a:pathLst>
                <a:path w="1824658" h="1598787">
                  <a:moveTo>
                    <a:pt x="1824658" y="1598787"/>
                  </a:moveTo>
                  <a:lnTo>
                    <a:pt x="0" y="1598787"/>
                  </a:lnTo>
                  <a:lnTo>
                    <a:pt x="0" y="1316707"/>
                  </a:lnTo>
                  <a:cubicBezTo>
                    <a:pt x="97047" y="1380636"/>
                    <a:pt x="216082" y="1466056"/>
                    <a:pt x="225107" y="1179858"/>
                  </a:cubicBezTo>
                  <a:cubicBezTo>
                    <a:pt x="230271" y="1016098"/>
                    <a:pt x="191900" y="969470"/>
                    <a:pt x="138995" y="969115"/>
                  </a:cubicBezTo>
                  <a:cubicBezTo>
                    <a:pt x="96946" y="968833"/>
                    <a:pt x="45715" y="997784"/>
                    <a:pt x="0" y="1020302"/>
                  </a:cubicBezTo>
                  <a:lnTo>
                    <a:pt x="0" y="554449"/>
                  </a:lnTo>
                  <a:lnTo>
                    <a:pt x="431198" y="305497"/>
                  </a:lnTo>
                  <a:cubicBezTo>
                    <a:pt x="402505" y="270633"/>
                    <a:pt x="319441" y="238680"/>
                    <a:pt x="293099" y="193457"/>
                  </a:cubicBezTo>
                  <a:cubicBezTo>
                    <a:pt x="271404" y="156209"/>
                    <a:pt x="288187" y="109960"/>
                    <a:pt x="405168" y="45656"/>
                  </a:cubicBezTo>
                  <a:cubicBezTo>
                    <a:pt x="661928" y="-95485"/>
                    <a:pt x="579621" y="128177"/>
                    <a:pt x="596424" y="210103"/>
                  </a:cubicBezTo>
                  <a:lnTo>
                    <a:pt x="913159" y="272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338D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54976" y="3163278"/>
              <a:ext cx="1586034" cy="51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050" b="1" kern="0" dirty="0" smtClean="0">
                  <a:solidFill>
                    <a:schemeClr val="bg1"/>
                  </a:solidFill>
                </a:rPr>
                <a:t>Profilowanie bezrobotnych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371475" y="2976644"/>
            <a:ext cx="1594415" cy="1859394"/>
            <a:chOff x="3114675" y="4172225"/>
            <a:chExt cx="1919778" cy="2213213"/>
          </a:xfrm>
        </p:grpSpPr>
        <p:sp>
          <p:nvSpPr>
            <p:cNvPr id="49" name="Freeform 10"/>
            <p:cNvSpPr>
              <a:spLocks/>
            </p:cNvSpPr>
            <p:nvPr/>
          </p:nvSpPr>
          <p:spPr bwMode="auto">
            <a:xfrm rot="7383794">
              <a:off x="2967957" y="4318943"/>
              <a:ext cx="2213213" cy="1919778"/>
            </a:xfrm>
            <a:custGeom>
              <a:avLst/>
              <a:gdLst/>
              <a:ahLst/>
              <a:cxnLst/>
              <a:rect l="l" t="t" r="r" b="b"/>
              <a:pathLst>
                <a:path w="1870695" h="1622672">
                  <a:moveTo>
                    <a:pt x="56346" y="1622672"/>
                  </a:moveTo>
                  <a:lnTo>
                    <a:pt x="40158" y="1320171"/>
                  </a:lnTo>
                  <a:cubicBezTo>
                    <a:pt x="143898" y="1372707"/>
                    <a:pt x="272212" y="1444646"/>
                    <a:pt x="248713" y="1158896"/>
                  </a:cubicBezTo>
                  <a:cubicBezTo>
                    <a:pt x="235285" y="995606"/>
                    <a:pt x="191876" y="953627"/>
                    <a:pt x="139272" y="959269"/>
                  </a:cubicBezTo>
                  <a:cubicBezTo>
                    <a:pt x="102826" y="963179"/>
                    <a:pt x="61967" y="989949"/>
                    <a:pt x="23840" y="1015236"/>
                  </a:cubicBezTo>
                  <a:lnTo>
                    <a:pt x="0" y="569753"/>
                  </a:lnTo>
                  <a:lnTo>
                    <a:pt x="375088" y="325579"/>
                  </a:lnTo>
                  <a:cubicBezTo>
                    <a:pt x="355728" y="287003"/>
                    <a:pt x="256213" y="258174"/>
                    <a:pt x="224741" y="209822"/>
                  </a:cubicBezTo>
                  <a:cubicBezTo>
                    <a:pt x="201227" y="173695"/>
                    <a:pt x="215697" y="126671"/>
                    <a:pt x="329348" y="56649"/>
                  </a:cubicBezTo>
                  <a:cubicBezTo>
                    <a:pt x="592337" y="-105382"/>
                    <a:pt x="499012" y="156237"/>
                    <a:pt x="532414" y="223163"/>
                  </a:cubicBezTo>
                  <a:lnTo>
                    <a:pt x="875227" y="0"/>
                  </a:lnTo>
                  <a:lnTo>
                    <a:pt x="1870695" y="1529189"/>
                  </a:lnTo>
                  <a:close/>
                </a:path>
              </a:pathLst>
            </a:custGeom>
            <a:solidFill>
              <a:srgbClr val="4066AA"/>
            </a:solidFill>
            <a:ln w="9525">
              <a:solidFill>
                <a:srgbClr val="00338D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40576" y="4843533"/>
              <a:ext cx="1705270" cy="54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200" b="1" kern="0" dirty="0" smtClean="0">
                  <a:solidFill>
                    <a:srgbClr val="FFFFFF"/>
                  </a:solidFill>
                </a:rPr>
                <a:t>Kontraktowanie usług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1907811" y="2721772"/>
            <a:ext cx="1864089" cy="1640962"/>
            <a:chOff x="4964522" y="3868854"/>
            <a:chExt cx="2244482" cy="1953217"/>
          </a:xfrm>
        </p:grpSpPr>
        <p:sp>
          <p:nvSpPr>
            <p:cNvPr id="47" name="Freeform 10"/>
            <p:cNvSpPr>
              <a:spLocks/>
            </p:cNvSpPr>
            <p:nvPr/>
          </p:nvSpPr>
          <p:spPr bwMode="auto">
            <a:xfrm rot="255341">
              <a:off x="4964522" y="3868854"/>
              <a:ext cx="2244482" cy="1953217"/>
            </a:xfrm>
            <a:custGeom>
              <a:avLst/>
              <a:gdLst/>
              <a:ahLst/>
              <a:cxnLst/>
              <a:rect l="l" t="t" r="r" b="b"/>
              <a:pathLst>
                <a:path w="1897125" h="1650936">
                  <a:moveTo>
                    <a:pt x="490391" y="387"/>
                  </a:moveTo>
                  <a:cubicBezTo>
                    <a:pt x="598424" y="-9375"/>
                    <a:pt x="543592" y="168601"/>
                    <a:pt x="573473" y="218930"/>
                  </a:cubicBezTo>
                  <a:lnTo>
                    <a:pt x="871518" y="15955"/>
                  </a:lnTo>
                  <a:lnTo>
                    <a:pt x="1897125" y="1515533"/>
                  </a:lnTo>
                  <a:lnTo>
                    <a:pt x="77498" y="1650936"/>
                  </a:lnTo>
                  <a:lnTo>
                    <a:pt x="51528" y="1301936"/>
                  </a:lnTo>
                  <a:cubicBezTo>
                    <a:pt x="153355" y="1357793"/>
                    <a:pt x="278569" y="1432758"/>
                    <a:pt x="264448" y="1147129"/>
                  </a:cubicBezTo>
                  <a:cubicBezTo>
                    <a:pt x="256357" y="983487"/>
                    <a:pt x="214342" y="940114"/>
                    <a:pt x="161582" y="944036"/>
                  </a:cubicBezTo>
                  <a:cubicBezTo>
                    <a:pt x="120361" y="947101"/>
                    <a:pt x="72581" y="979037"/>
                    <a:pt x="29430" y="1004972"/>
                  </a:cubicBezTo>
                  <a:lnTo>
                    <a:pt x="0" y="609477"/>
                  </a:lnTo>
                  <a:lnTo>
                    <a:pt x="416719" y="325683"/>
                  </a:lnTo>
                  <a:cubicBezTo>
                    <a:pt x="403286" y="284951"/>
                    <a:pt x="296240" y="255748"/>
                    <a:pt x="263379" y="205262"/>
                  </a:cubicBezTo>
                  <a:cubicBezTo>
                    <a:pt x="239865" y="169135"/>
                    <a:pt x="254335" y="122111"/>
                    <a:pt x="367986" y="52089"/>
                  </a:cubicBezTo>
                  <a:cubicBezTo>
                    <a:pt x="422820" y="18304"/>
                    <a:pt x="462165" y="2938"/>
                    <a:pt x="490391" y="3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338D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75274" y="4842854"/>
              <a:ext cx="1368424" cy="494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050" b="1" kern="0" dirty="0" smtClean="0">
                  <a:solidFill>
                    <a:srgbClr val="FFFFFF"/>
                  </a:solidFill>
                </a:rPr>
                <a:t>Monitorowanie efektywności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848100" y="787400"/>
            <a:ext cx="2184400" cy="1104900"/>
            <a:chOff x="3721100" y="990600"/>
            <a:chExt cx="2184400" cy="1104900"/>
          </a:xfrm>
        </p:grpSpPr>
        <p:sp>
          <p:nvSpPr>
            <p:cNvPr id="26" name="Parallelogram 25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Wsparcie dla osób oddalonych od rynku pracy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3" name="Parallelogram 32"/>
          <p:cNvSpPr/>
          <p:nvPr/>
        </p:nvSpPr>
        <p:spPr>
          <a:xfrm>
            <a:off x="5994400" y="8128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ts val="3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Większa swoboda działania firmy prywatnej</a:t>
            </a:r>
          </a:p>
          <a:p>
            <a:pPr marL="177800" indent="-177800">
              <a:spcBef>
                <a:spcPts val="3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Możliwość zastosowania niestandardowych rozwiązań</a:t>
            </a:r>
          </a:p>
        </p:txBody>
      </p:sp>
      <p:grpSp>
        <p:nvGrpSpPr>
          <p:cNvPr id="6" name="Group 33"/>
          <p:cNvGrpSpPr/>
          <p:nvPr/>
        </p:nvGrpSpPr>
        <p:grpSpPr>
          <a:xfrm>
            <a:off x="3848100" y="2070100"/>
            <a:ext cx="2184400" cy="1104900"/>
            <a:chOff x="3721100" y="990600"/>
            <a:chExt cx="2184400" cy="1104900"/>
          </a:xfrm>
        </p:grpSpPr>
        <p:sp>
          <p:nvSpPr>
            <p:cNvPr id="35" name="Parallelogram 34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Płatność za wynik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Parallelogram 36"/>
          <p:cNvSpPr/>
          <p:nvPr/>
        </p:nvSpPr>
        <p:spPr>
          <a:xfrm>
            <a:off x="5994400" y="20955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Wynagradzanie za efekty – zatrudnienie i jego utrzymanie</a:t>
            </a:r>
          </a:p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Transfer ryzyka na stronę prywatną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848100" y="3327400"/>
            <a:ext cx="2184400" cy="1104900"/>
            <a:chOff x="3721100" y="990600"/>
            <a:chExt cx="2184400" cy="1104900"/>
          </a:xfrm>
        </p:grpSpPr>
        <p:sp>
          <p:nvSpPr>
            <p:cNvPr id="40" name="Parallelogram 39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Czarna skrzynka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2" name="Parallelogram 41"/>
          <p:cNvSpPr/>
          <p:nvPr/>
        </p:nvSpPr>
        <p:spPr>
          <a:xfrm>
            <a:off x="5994400" y="33528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Swoboda działania operatora</a:t>
            </a:r>
          </a:p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Zdefiniowane ramy współpracy, monitoring jakości i efektywności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5364" y="156276"/>
            <a:ext cx="356995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Kluczowe elementy nowego podejścia</a:t>
            </a:r>
            <a:endParaRPr lang="en-U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08642E-6 L 0.15833 -0.16543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0"/>
            <a:ext cx="4160691" cy="907341"/>
          </a:xfrm>
          <a:custGeom>
            <a:avLst/>
            <a:gdLst>
              <a:gd name="connsiteX0" fmla="*/ 9779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9779 w 18588"/>
              <a:gd name="connsiteY4" fmla="*/ 0 h 10116"/>
              <a:gd name="connsiteX0" fmla="*/ 3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30 w 18588"/>
              <a:gd name="connsiteY4" fmla="*/ 0 h 10116"/>
              <a:gd name="connsiteX0" fmla="*/ 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0 w 18588"/>
              <a:gd name="connsiteY4" fmla="*/ 0 h 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" h="10116">
                <a:moveTo>
                  <a:pt x="0" y="0"/>
                </a:moveTo>
                <a:lnTo>
                  <a:pt x="0" y="10116"/>
                </a:lnTo>
                <a:lnTo>
                  <a:pt x="17397" y="10000"/>
                </a:lnTo>
                <a:lnTo>
                  <a:pt x="1858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FDA"/>
              </a:gs>
              <a:gs pos="66000">
                <a:srgbClr val="00338D"/>
              </a:gs>
              <a:gs pos="100000">
                <a:srgbClr val="00257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8" name="TextBox 7"/>
          <p:cNvSpPr txBox="1"/>
          <p:nvPr/>
        </p:nvSpPr>
        <p:spPr>
          <a:xfrm>
            <a:off x="305364" y="156276"/>
            <a:ext cx="356995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Kluczowe elementy nowego podejścia</a:t>
            </a:r>
            <a:endParaRPr lang="en-U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893498" y="1397000"/>
            <a:ext cx="1684602" cy="1813635"/>
            <a:chOff x="3712641" y="2291994"/>
            <a:chExt cx="2028369" cy="2158747"/>
          </a:xfrm>
        </p:grpSpPr>
        <p:sp>
          <p:nvSpPr>
            <p:cNvPr id="51" name="Isosceles Triangle 2"/>
            <p:cNvSpPr/>
            <p:nvPr/>
          </p:nvSpPr>
          <p:spPr>
            <a:xfrm rot="14400000">
              <a:off x="3579027" y="2425608"/>
              <a:ext cx="2158747" cy="1891519"/>
            </a:xfrm>
            <a:custGeom>
              <a:avLst/>
              <a:gdLst/>
              <a:ahLst/>
              <a:cxnLst/>
              <a:rect l="l" t="t" r="r" b="b"/>
              <a:pathLst>
                <a:path w="1824658" h="1598787">
                  <a:moveTo>
                    <a:pt x="1824658" y="1598787"/>
                  </a:moveTo>
                  <a:lnTo>
                    <a:pt x="0" y="1598787"/>
                  </a:lnTo>
                  <a:lnTo>
                    <a:pt x="0" y="1316707"/>
                  </a:lnTo>
                  <a:cubicBezTo>
                    <a:pt x="97047" y="1380636"/>
                    <a:pt x="216082" y="1466056"/>
                    <a:pt x="225107" y="1179858"/>
                  </a:cubicBezTo>
                  <a:cubicBezTo>
                    <a:pt x="230271" y="1016098"/>
                    <a:pt x="191900" y="969470"/>
                    <a:pt x="138995" y="969115"/>
                  </a:cubicBezTo>
                  <a:cubicBezTo>
                    <a:pt x="96946" y="968833"/>
                    <a:pt x="45715" y="997784"/>
                    <a:pt x="0" y="1020302"/>
                  </a:cubicBezTo>
                  <a:lnTo>
                    <a:pt x="0" y="554449"/>
                  </a:lnTo>
                  <a:lnTo>
                    <a:pt x="431198" y="305497"/>
                  </a:lnTo>
                  <a:cubicBezTo>
                    <a:pt x="402505" y="270633"/>
                    <a:pt x="319441" y="238680"/>
                    <a:pt x="293099" y="193457"/>
                  </a:cubicBezTo>
                  <a:cubicBezTo>
                    <a:pt x="271404" y="156209"/>
                    <a:pt x="288187" y="109960"/>
                    <a:pt x="405168" y="45656"/>
                  </a:cubicBezTo>
                  <a:cubicBezTo>
                    <a:pt x="661928" y="-95485"/>
                    <a:pt x="579621" y="128177"/>
                    <a:pt x="596424" y="210103"/>
                  </a:cubicBezTo>
                  <a:lnTo>
                    <a:pt x="913159" y="272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338D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54976" y="3163278"/>
              <a:ext cx="1586034" cy="51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050" b="1" kern="0" dirty="0" smtClean="0">
                  <a:solidFill>
                    <a:schemeClr val="bg1"/>
                  </a:solidFill>
                </a:rPr>
                <a:t>Profilowanie bezrobotnych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396875" y="2976644"/>
            <a:ext cx="1594415" cy="1859394"/>
            <a:chOff x="3114675" y="4172225"/>
            <a:chExt cx="1919778" cy="2213213"/>
          </a:xfrm>
        </p:grpSpPr>
        <p:sp>
          <p:nvSpPr>
            <p:cNvPr id="49" name="Freeform 10"/>
            <p:cNvSpPr>
              <a:spLocks/>
            </p:cNvSpPr>
            <p:nvPr/>
          </p:nvSpPr>
          <p:spPr bwMode="auto">
            <a:xfrm rot="7383794">
              <a:off x="2967957" y="4318943"/>
              <a:ext cx="2213213" cy="1919778"/>
            </a:xfrm>
            <a:custGeom>
              <a:avLst/>
              <a:gdLst/>
              <a:ahLst/>
              <a:cxnLst/>
              <a:rect l="l" t="t" r="r" b="b"/>
              <a:pathLst>
                <a:path w="1870695" h="1622672">
                  <a:moveTo>
                    <a:pt x="56346" y="1622672"/>
                  </a:moveTo>
                  <a:lnTo>
                    <a:pt x="40158" y="1320171"/>
                  </a:lnTo>
                  <a:cubicBezTo>
                    <a:pt x="143898" y="1372707"/>
                    <a:pt x="272212" y="1444646"/>
                    <a:pt x="248713" y="1158896"/>
                  </a:cubicBezTo>
                  <a:cubicBezTo>
                    <a:pt x="235285" y="995606"/>
                    <a:pt x="191876" y="953627"/>
                    <a:pt x="139272" y="959269"/>
                  </a:cubicBezTo>
                  <a:cubicBezTo>
                    <a:pt x="102826" y="963179"/>
                    <a:pt x="61967" y="989949"/>
                    <a:pt x="23840" y="1015236"/>
                  </a:cubicBezTo>
                  <a:lnTo>
                    <a:pt x="0" y="569753"/>
                  </a:lnTo>
                  <a:lnTo>
                    <a:pt x="375088" y="325579"/>
                  </a:lnTo>
                  <a:cubicBezTo>
                    <a:pt x="355728" y="287003"/>
                    <a:pt x="256213" y="258174"/>
                    <a:pt x="224741" y="209822"/>
                  </a:cubicBezTo>
                  <a:cubicBezTo>
                    <a:pt x="201227" y="173695"/>
                    <a:pt x="215697" y="126671"/>
                    <a:pt x="329348" y="56649"/>
                  </a:cubicBezTo>
                  <a:cubicBezTo>
                    <a:pt x="592337" y="-105382"/>
                    <a:pt x="499012" y="156237"/>
                    <a:pt x="532414" y="223163"/>
                  </a:cubicBezTo>
                  <a:lnTo>
                    <a:pt x="875227" y="0"/>
                  </a:lnTo>
                  <a:lnTo>
                    <a:pt x="1870695" y="1529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338D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40576" y="4843533"/>
              <a:ext cx="1705270" cy="51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050" b="1" kern="0" dirty="0" smtClean="0">
                  <a:solidFill>
                    <a:srgbClr val="FFFFFF"/>
                  </a:solidFill>
                </a:rPr>
                <a:t>Kontraktowanie usług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1933211" y="2721772"/>
            <a:ext cx="1864089" cy="1640962"/>
            <a:chOff x="4964522" y="3868854"/>
            <a:chExt cx="2244482" cy="1953217"/>
          </a:xfrm>
        </p:grpSpPr>
        <p:sp>
          <p:nvSpPr>
            <p:cNvPr id="47" name="Freeform 10"/>
            <p:cNvSpPr>
              <a:spLocks/>
            </p:cNvSpPr>
            <p:nvPr/>
          </p:nvSpPr>
          <p:spPr bwMode="auto">
            <a:xfrm rot="255341">
              <a:off x="4964522" y="3868854"/>
              <a:ext cx="2244482" cy="1953217"/>
            </a:xfrm>
            <a:custGeom>
              <a:avLst/>
              <a:gdLst/>
              <a:ahLst/>
              <a:cxnLst/>
              <a:rect l="l" t="t" r="r" b="b"/>
              <a:pathLst>
                <a:path w="1897125" h="1650936">
                  <a:moveTo>
                    <a:pt x="490391" y="387"/>
                  </a:moveTo>
                  <a:cubicBezTo>
                    <a:pt x="598424" y="-9375"/>
                    <a:pt x="543592" y="168601"/>
                    <a:pt x="573473" y="218930"/>
                  </a:cubicBezTo>
                  <a:lnTo>
                    <a:pt x="871518" y="15955"/>
                  </a:lnTo>
                  <a:lnTo>
                    <a:pt x="1897125" y="1515533"/>
                  </a:lnTo>
                  <a:lnTo>
                    <a:pt x="77498" y="1650936"/>
                  </a:lnTo>
                  <a:lnTo>
                    <a:pt x="51528" y="1301936"/>
                  </a:lnTo>
                  <a:cubicBezTo>
                    <a:pt x="153355" y="1357793"/>
                    <a:pt x="278569" y="1432758"/>
                    <a:pt x="264448" y="1147129"/>
                  </a:cubicBezTo>
                  <a:cubicBezTo>
                    <a:pt x="256357" y="983487"/>
                    <a:pt x="214342" y="940114"/>
                    <a:pt x="161582" y="944036"/>
                  </a:cubicBezTo>
                  <a:cubicBezTo>
                    <a:pt x="120361" y="947101"/>
                    <a:pt x="72581" y="979037"/>
                    <a:pt x="29430" y="1004972"/>
                  </a:cubicBezTo>
                  <a:lnTo>
                    <a:pt x="0" y="609477"/>
                  </a:lnTo>
                  <a:lnTo>
                    <a:pt x="416719" y="325683"/>
                  </a:lnTo>
                  <a:cubicBezTo>
                    <a:pt x="403286" y="284951"/>
                    <a:pt x="296240" y="255748"/>
                    <a:pt x="263379" y="205262"/>
                  </a:cubicBezTo>
                  <a:cubicBezTo>
                    <a:pt x="239865" y="169135"/>
                    <a:pt x="254335" y="122111"/>
                    <a:pt x="367986" y="52089"/>
                  </a:cubicBezTo>
                  <a:cubicBezTo>
                    <a:pt x="422820" y="18304"/>
                    <a:pt x="462165" y="2938"/>
                    <a:pt x="490391" y="387"/>
                  </a:cubicBezTo>
                  <a:close/>
                </a:path>
              </a:pathLst>
            </a:custGeom>
            <a:solidFill>
              <a:srgbClr val="4066AA"/>
            </a:solidFill>
            <a:ln w="9525">
              <a:solidFill>
                <a:srgbClr val="00338D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76483" y="4842855"/>
              <a:ext cx="1558481" cy="54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338D"/>
                </a:buClr>
                <a:buSzTx/>
                <a:tabLst/>
                <a:defRPr/>
              </a:pPr>
              <a:r>
                <a:rPr lang="pl-PL" sz="1200" b="1" kern="0" dirty="0" smtClean="0">
                  <a:solidFill>
                    <a:srgbClr val="FFFFFF"/>
                  </a:solidFill>
                </a:rPr>
                <a:t>Monitorowanie efektywności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848100" y="787400"/>
            <a:ext cx="2184400" cy="1104900"/>
            <a:chOff x="3721100" y="990600"/>
            <a:chExt cx="2184400" cy="1104900"/>
          </a:xfrm>
        </p:grpSpPr>
        <p:sp>
          <p:nvSpPr>
            <p:cNvPr id="27" name="Parallelogram 26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Rzetelny pomiar efektu w postaci zatrudnienia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" name="Parallelogram 28"/>
          <p:cNvSpPr/>
          <p:nvPr/>
        </p:nvSpPr>
        <p:spPr>
          <a:xfrm>
            <a:off x="5994400" y="8128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Skuteczność działań aktywizacyjnych mierzona efektem zatrudnieniowym</a:t>
            </a:r>
          </a:p>
        </p:txBody>
      </p:sp>
      <p:grpSp>
        <p:nvGrpSpPr>
          <p:cNvPr id="6" name="Group 34"/>
          <p:cNvGrpSpPr/>
          <p:nvPr/>
        </p:nvGrpSpPr>
        <p:grpSpPr>
          <a:xfrm>
            <a:off x="3848100" y="2070100"/>
            <a:ext cx="2184400" cy="1104900"/>
            <a:chOff x="3721100" y="990600"/>
            <a:chExt cx="2184400" cy="1104900"/>
          </a:xfrm>
        </p:grpSpPr>
        <p:sp>
          <p:nvSpPr>
            <p:cNvPr id="36" name="Parallelogram 35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Bieżący monitoring skuteczności narzędzi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8" name="Parallelogram 37"/>
          <p:cNvSpPr/>
          <p:nvPr/>
        </p:nvSpPr>
        <p:spPr>
          <a:xfrm>
            <a:off x="5994400" y="20955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Alokacja środków do stosowania najbardziej efektywnych narzędzi</a:t>
            </a:r>
          </a:p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Uwzględnianie potrzeb rynku pracy</a:t>
            </a:r>
          </a:p>
        </p:txBody>
      </p:sp>
      <p:grpSp>
        <p:nvGrpSpPr>
          <p:cNvPr id="9" name="Group 39"/>
          <p:cNvGrpSpPr/>
          <p:nvPr/>
        </p:nvGrpSpPr>
        <p:grpSpPr>
          <a:xfrm>
            <a:off x="3848100" y="3327400"/>
            <a:ext cx="2184400" cy="1104900"/>
            <a:chOff x="3721100" y="990600"/>
            <a:chExt cx="2184400" cy="1104900"/>
          </a:xfrm>
        </p:grpSpPr>
        <p:sp>
          <p:nvSpPr>
            <p:cNvPr id="41" name="Parallelogram 40"/>
            <p:cNvSpPr/>
            <p:nvPr/>
          </p:nvSpPr>
          <p:spPr>
            <a:xfrm>
              <a:off x="3721100" y="1130300"/>
              <a:ext cx="2184400" cy="825500"/>
            </a:xfrm>
            <a:prstGeom prst="parallelogram">
              <a:avLst/>
            </a:prstGeom>
            <a:solidFill>
              <a:srgbClr val="4066AA"/>
            </a:solidFill>
            <a:ln w="9525" algn="ctr">
              <a:solidFill>
                <a:srgbClr val="00338D"/>
              </a:solidFill>
              <a:round/>
              <a:headEnd/>
              <a:tailEnd/>
            </a:ln>
          </p:spPr>
          <p:txBody>
            <a:bodyPr wrap="none" lIns="54000" tIns="54000" rIns="54000" bIns="54000" rtlCol="0" anchor="ctr"/>
            <a:lstStyle/>
            <a:p>
              <a:pPr algn="r"/>
              <a:endParaRPr lang="pl-PL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42" name="Parallelogram 41"/>
            <p:cNvSpPr/>
            <p:nvPr/>
          </p:nvSpPr>
          <p:spPr>
            <a:xfrm>
              <a:off x="3911600" y="990600"/>
              <a:ext cx="1778000" cy="1104900"/>
            </a:xfrm>
            <a:prstGeom prst="parallelogram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AF3"/>
                </a:gs>
              </a:gsLst>
              <a:lin ang="5400000" scaled="1"/>
            </a:gradFill>
            <a:ln w="9525" algn="ctr">
              <a:solidFill>
                <a:srgbClr val="00338D"/>
              </a:solidFill>
              <a:round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lIns="108000" tIns="108000" rIns="108000" bIns="108000" anchor="ctr" anchorCtr="0"/>
            <a:lstStyle/>
            <a:p>
              <a:pPr>
                <a:spcBef>
                  <a:spcPct val="30000"/>
                </a:spcBef>
                <a:buClr>
                  <a:srgbClr val="E20074"/>
                </a:buClr>
              </a:pPr>
              <a:r>
                <a:rPr lang="pl-PL" sz="1200" b="1" kern="0" dirty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Zwiększenie elastyczności działania</a:t>
              </a:r>
              <a:endParaRPr lang="en-GB" sz="12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" name="Parallelogram 42"/>
          <p:cNvSpPr/>
          <p:nvPr/>
        </p:nvSpPr>
        <p:spPr>
          <a:xfrm>
            <a:off x="5994400" y="3352800"/>
            <a:ext cx="3124200" cy="1066800"/>
          </a:xfrm>
          <a:prstGeom prst="parallelogram">
            <a:avLst/>
          </a:prstGeom>
          <a:gradFill rotWithShape="1">
            <a:gsLst>
              <a:gs pos="0">
                <a:srgbClr val="FFFFFF"/>
              </a:gs>
              <a:gs pos="100000">
                <a:srgbClr val="E5EAF3"/>
              </a:gs>
            </a:gsLst>
            <a:lin ang="5400000" scaled="1"/>
          </a:gradFill>
          <a:ln w="9525" algn="ctr">
            <a:solidFill>
              <a:srgbClr val="00338D"/>
            </a:solidFill>
            <a:round/>
            <a:headEnd/>
            <a:tailEnd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anchor="ctr" anchorCtr="0"/>
          <a:lstStyle/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Odbiurokratyzowanie urzędów pracy, nacisk na aktywizację</a:t>
            </a:r>
          </a:p>
          <a:p>
            <a:pPr marL="177800" indent="-177800">
              <a:spcBef>
                <a:spcPct val="30000"/>
              </a:spcBef>
              <a:buClr>
                <a:srgbClr val="E20074"/>
              </a:buClr>
              <a:buFont typeface="Wingdings" pitchFamily="2" charset="2"/>
              <a:buChar char="§"/>
              <a:defRPr/>
            </a:pP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„Deregulacja” </a:t>
            </a:r>
            <a:r>
              <a:rPr lang="pl-PL" sz="1200" kern="0" dirty="0" smtClean="0">
                <a:solidFill>
                  <a:sysClr val="windowText" lastClr="000000"/>
                </a:solidFill>
                <a:latin typeface="Arial" charset="0"/>
                <a:cs typeface="Arial" charset="0"/>
                <a:sym typeface="Wingdings" pitchFamily="2" charset="2"/>
              </a:rPr>
              <a:t> większa swoboda</a:t>
            </a:r>
            <a:endParaRPr lang="pl-PL" sz="1200" kern="0" dirty="0" smtClea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416 -0.21729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2616200" y="1930400"/>
            <a:ext cx="5486400" cy="927100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Jakie są doświadczenia innych krajów?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0"/>
            <a:ext cx="4160691" cy="907341"/>
          </a:xfrm>
          <a:custGeom>
            <a:avLst/>
            <a:gdLst>
              <a:gd name="connsiteX0" fmla="*/ 9779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9779 w 18588"/>
              <a:gd name="connsiteY4" fmla="*/ 0 h 10116"/>
              <a:gd name="connsiteX0" fmla="*/ 3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30 w 18588"/>
              <a:gd name="connsiteY4" fmla="*/ 0 h 10116"/>
              <a:gd name="connsiteX0" fmla="*/ 0 w 18588"/>
              <a:gd name="connsiteY0" fmla="*/ 0 h 10116"/>
              <a:gd name="connsiteX1" fmla="*/ 0 w 18588"/>
              <a:gd name="connsiteY1" fmla="*/ 10116 h 10116"/>
              <a:gd name="connsiteX2" fmla="*/ 17397 w 18588"/>
              <a:gd name="connsiteY2" fmla="*/ 10000 h 10116"/>
              <a:gd name="connsiteX3" fmla="*/ 18588 w 18588"/>
              <a:gd name="connsiteY3" fmla="*/ 0 h 10116"/>
              <a:gd name="connsiteX4" fmla="*/ 0 w 18588"/>
              <a:gd name="connsiteY4" fmla="*/ 0 h 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" h="10116">
                <a:moveTo>
                  <a:pt x="0" y="0"/>
                </a:moveTo>
                <a:lnTo>
                  <a:pt x="0" y="10116"/>
                </a:lnTo>
                <a:lnTo>
                  <a:pt x="17397" y="10000"/>
                </a:lnTo>
                <a:lnTo>
                  <a:pt x="1858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FDA"/>
              </a:gs>
              <a:gs pos="66000">
                <a:srgbClr val="00338D"/>
              </a:gs>
              <a:gs pos="100000">
                <a:srgbClr val="00257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" name="TextBox 6"/>
          <p:cNvSpPr txBox="1"/>
          <p:nvPr/>
        </p:nvSpPr>
        <p:spPr>
          <a:xfrm>
            <a:off x="305364" y="156276"/>
            <a:ext cx="356995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Doświadczenia międzynarodowe</a:t>
            </a:r>
            <a:endParaRPr lang="en-U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1" y="296208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002B82"/>
                </a:solidFill>
              </a:rPr>
              <a:t>Wybrane inne kraje</a:t>
            </a:r>
            <a:endParaRPr lang="en-GB" b="1" dirty="0">
              <a:solidFill>
                <a:srgbClr val="002B82"/>
              </a:solidFill>
            </a:endParaRPr>
          </a:p>
        </p:txBody>
      </p:sp>
      <p:sp>
        <p:nvSpPr>
          <p:cNvPr id="38" name="Text Placeholder 6"/>
          <p:cNvSpPr txBox="1">
            <a:spLocks/>
          </p:cNvSpPr>
          <p:nvPr/>
        </p:nvSpPr>
        <p:spPr>
          <a:xfrm>
            <a:off x="179512" y="945103"/>
            <a:ext cx="4228558" cy="288032"/>
          </a:xfrm>
          <a:prstGeom prst="rect">
            <a:avLst/>
          </a:prstGeom>
          <a:solidFill>
            <a:srgbClr val="8099C6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Wielka Brytania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4607625" y="1340768"/>
            <a:ext cx="4203866" cy="15093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/>
          <a:lstStyle/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Usługi zatrudnienia w zasadzie całkowicie sprywatyzowane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Służby państwowe odpowiadają jedynie za klasyfikację osoby bezrobotnej, następnie przekazują ją pod opiekę właściwej agencji zatrudnienia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Obowiązuje klasyfikacja opierająca się o 4 strumienie osób bezrobotnych</a:t>
            </a:r>
          </a:p>
        </p:txBody>
      </p:sp>
      <p:sp>
        <p:nvSpPr>
          <p:cNvPr id="40" name="Text Placeholder 6"/>
          <p:cNvSpPr txBox="1">
            <a:spLocks/>
          </p:cNvSpPr>
          <p:nvPr/>
        </p:nvSpPr>
        <p:spPr>
          <a:xfrm>
            <a:off x="4599690" y="945103"/>
            <a:ext cx="4221667" cy="301806"/>
          </a:xfrm>
          <a:prstGeom prst="rect">
            <a:avLst/>
          </a:prstGeom>
          <a:solidFill>
            <a:srgbClr val="8099C6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Australia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178136" y="3306688"/>
            <a:ext cx="4239485" cy="149089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/>
          <a:lstStyle/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Operatorzy prywatni mogą zajmować się aktywizacją różnych grup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Osoba bezrobotna pod opieką jednego opiekuna (menadżera klienta) – wspólnie z nim podejmuje decyzje o ścieżce aktywizacji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Obowiązuje model kilkustopniowej klasyfikacji osób bezrobotnych i poszukujących pracy (4 główne grupy)</a:t>
            </a: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179511" y="2970423"/>
            <a:ext cx="4265235" cy="288032"/>
          </a:xfrm>
          <a:prstGeom prst="rect">
            <a:avLst/>
          </a:prstGeom>
          <a:solidFill>
            <a:srgbClr val="8099C6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Holandia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Placeholder 6"/>
          <p:cNvSpPr txBox="1">
            <a:spLocks/>
          </p:cNvSpPr>
          <p:nvPr/>
        </p:nvSpPr>
        <p:spPr>
          <a:xfrm>
            <a:off x="4599690" y="2970423"/>
            <a:ext cx="4221667" cy="288032"/>
          </a:xfrm>
          <a:prstGeom prst="rect">
            <a:avLst/>
          </a:prstGeom>
          <a:solidFill>
            <a:srgbClr val="8099C6"/>
          </a:solidFill>
          <a:ln w="12700">
            <a:noFill/>
          </a:ln>
        </p:spPr>
        <p:txBody>
          <a:bodyPr vert="horz" lIns="0" tIns="0" rIns="0" bIns="0" rtlCol="0" anchor="ctr" anchorCtr="1">
            <a:norm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Francja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4593893" y="3298168"/>
            <a:ext cx="4229474" cy="15093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/>
          <a:lstStyle/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Operatorzy prywatni zajmują się aktywizacją najtrudniejszych grup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Osoba bezrobotna pod opieką jednego opiekuna (menadżera klienta) – wspólnie z nim podejmuje decyzje o ścieżce aktywizacji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100" dirty="0" smtClean="0"/>
              <a:t>Brak sformalizowanego systemu klasyfikacji (profilowania) bezrobotnych – praktykuje się ocenę indywidualną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01287" y="1357213"/>
            <a:ext cx="4216334" cy="149089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/>
          <a:lstStyle/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000" dirty="0" err="1" smtClean="0"/>
              <a:t>Work</a:t>
            </a:r>
            <a:r>
              <a:rPr lang="pl-PL" sz="1000" dirty="0" smtClean="0"/>
              <a:t> </a:t>
            </a:r>
            <a:r>
              <a:rPr lang="pl-PL" sz="1000" dirty="0" err="1" smtClean="0"/>
              <a:t>Programme</a:t>
            </a:r>
            <a:r>
              <a:rPr lang="pl-PL" sz="1000" dirty="0" smtClean="0"/>
              <a:t> angażuje dostawców spoza sektora publicznego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000" dirty="0" smtClean="0"/>
              <a:t>Wieloletnie kontrakty obejmujące cały kraj, konkurencja wśród dostawców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000" dirty="0" smtClean="0"/>
              <a:t>Podejście systemowe - wybrane (trudne) grupy bezrobotnych kierowe do dostawcy w chwili spełnienia odpowiednich kryteriów</a:t>
            </a:r>
          </a:p>
          <a:p>
            <a:pPr marL="26670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l-PL" sz="1000" dirty="0" smtClean="0"/>
              <a:t>Płatności za efekt usługi tj. za znalezienie zatrudnienia.  Wcześniej kombinacja płatności za  usługę oraz jej efekt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2616200" y="1930400"/>
            <a:ext cx="5486400" cy="927100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Przykład z województwa małopolskiego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Screen"/>
  <p:tag name="KEYWORD" val="SCREEN"/>
  <p:tag name="TEMPLATEVERSION" val="19/11/2010 19:50:40"/>
  <p:tag name="ISPRING_RESOURCE_PATHS_HASH" val="23427d8a725826adad8c81745327cd03b527b30"/>
</p:tagLst>
</file>

<file path=ppt/theme/theme1.xml><?xml version="1.0" encoding="utf-8"?>
<a:theme xmlns:a="http://schemas.openxmlformats.org/drawingml/2006/main" name="1_CREATE SCREE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CREATE SCREEN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12954</TotalTime>
  <Words>846</Words>
  <Application>Microsoft Office PowerPoint</Application>
  <PresentationFormat>Pokaz na ekranie (16:9)</PresentationFormat>
  <Paragraphs>204</Paragraphs>
  <Slides>15</Slides>
  <Notes>1</Notes>
  <HiddenSlides>3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1_CREATE SCREEN</vt:lpstr>
      <vt:lpstr>Slajd 0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Dane kontaktowe   Mirosław Proppé – Partner +48 604 496 390, +48 22 528 11 22 mproppe@kpmg.pl   Paweł Darski – Senior Manager +48 512 047 567, +48 22 528 11 22  pdarski@kpmg.pl     KPMG Advisory  ul. Chłodna 51, 00-867 Warszawa  Tel. +48 22 528 11 22 Fax +48 22 528 11 09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Screen 3:4 (2007 v4.0)</dc:title>
  <dc:creator>HBM</dc:creator>
  <cp:lastModifiedBy>zmaciag</cp:lastModifiedBy>
  <cp:revision>1347</cp:revision>
  <dcterms:created xsi:type="dcterms:W3CDTF">2010-10-27T15:39:50Z</dcterms:created>
  <dcterms:modified xsi:type="dcterms:W3CDTF">2014-01-20T10:14:43Z</dcterms:modified>
</cp:coreProperties>
</file>