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10" r:id="rId2"/>
    <p:sldId id="296" r:id="rId3"/>
    <p:sldId id="313" r:id="rId4"/>
    <p:sldId id="273" r:id="rId5"/>
    <p:sldId id="311" r:id="rId6"/>
    <p:sldId id="277" r:id="rId7"/>
    <p:sldId id="299" r:id="rId8"/>
    <p:sldId id="298" r:id="rId9"/>
    <p:sldId id="294" r:id="rId10"/>
    <p:sldId id="301" r:id="rId11"/>
    <p:sldId id="314" r:id="rId12"/>
    <p:sldId id="293" r:id="rId13"/>
    <p:sldId id="300" r:id="rId14"/>
    <p:sldId id="304" r:id="rId15"/>
    <p:sldId id="305" r:id="rId16"/>
    <p:sldId id="307" r:id="rId17"/>
    <p:sldId id="308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araszewska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23C"/>
    <a:srgbClr val="1235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6" autoAdjust="0"/>
  </p:normalViewPr>
  <p:slideViewPr>
    <p:cSldViewPr snapToGrid="0" snapToObjects="1"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EB5E5-CD5A-EF4B-8871-09291EF4B8F7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8DF7-1966-4643-B9EC-6772BFFB3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12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l-PL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DDD4D84-866F-DD40-9459-03A9C33C9146}" type="slidenum">
              <a:rPr lang="en-US" sz="1200">
                <a:solidFill>
                  <a:srgbClr val="034EA2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pPr eaLnBrk="1" hangingPunct="1"/>
              <a:t>9</a:t>
            </a:fld>
            <a:endParaRPr lang="en-US" sz="1200">
              <a:solidFill>
                <a:srgbClr val="034EA2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l-PL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DDD4D84-866F-DD40-9459-03A9C33C9146}" type="slidenum">
              <a:rPr lang="en-US" sz="1200">
                <a:solidFill>
                  <a:srgbClr val="034EA2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pPr eaLnBrk="1" hangingPunct="1"/>
              <a:t>10</a:t>
            </a:fld>
            <a:endParaRPr lang="en-US" sz="1200">
              <a:solidFill>
                <a:srgbClr val="034EA2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l-PL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DDD4D84-866F-DD40-9459-03A9C33C9146}" type="slidenum">
              <a:rPr lang="en-US" sz="1200">
                <a:solidFill>
                  <a:srgbClr val="034EA2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pPr eaLnBrk="1" hangingPunct="1"/>
              <a:t>11</a:t>
            </a:fld>
            <a:endParaRPr lang="en-US" sz="1200">
              <a:solidFill>
                <a:srgbClr val="034EA2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l-PL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DDD4D84-866F-DD40-9459-03A9C33C9146}" type="slidenum">
              <a:rPr lang="en-US" sz="1200">
                <a:solidFill>
                  <a:srgbClr val="034EA2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pPr eaLnBrk="1" hangingPunct="1"/>
              <a:t>13</a:t>
            </a:fld>
            <a:endParaRPr lang="en-US" sz="1200">
              <a:solidFill>
                <a:srgbClr val="034EA2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l-PL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DDD4D84-866F-DD40-9459-03A9C33C9146}" type="slidenum">
              <a:rPr lang="en-US" sz="1200">
                <a:solidFill>
                  <a:srgbClr val="034EA2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pPr eaLnBrk="1" hangingPunct="1"/>
              <a:t>14</a:t>
            </a:fld>
            <a:endParaRPr lang="en-US" sz="1200">
              <a:solidFill>
                <a:srgbClr val="034EA2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l-PL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DDD4D84-866F-DD40-9459-03A9C33C9146}" type="slidenum">
              <a:rPr lang="en-US" sz="1200">
                <a:solidFill>
                  <a:srgbClr val="034EA2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pPr eaLnBrk="1" hangingPunct="1"/>
              <a:t>15</a:t>
            </a:fld>
            <a:endParaRPr lang="en-US" sz="1200">
              <a:solidFill>
                <a:srgbClr val="034EA2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l-PL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DDD4D84-866F-DD40-9459-03A9C33C9146}" type="slidenum">
              <a:rPr lang="en-US" sz="1200">
                <a:solidFill>
                  <a:srgbClr val="034EA2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pPr eaLnBrk="1" hangingPunct="1"/>
              <a:t>16</a:t>
            </a:fld>
            <a:endParaRPr lang="en-US" sz="1200">
              <a:solidFill>
                <a:srgbClr val="034EA2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l-PL">
              <a:latin typeface="Calibri" charset="0"/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DDD4D84-866F-DD40-9459-03A9C33C9146}" type="slidenum">
              <a:rPr lang="en-US" sz="1200">
                <a:solidFill>
                  <a:srgbClr val="034EA2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pPr eaLnBrk="1" hangingPunct="1"/>
              <a:t>17</a:t>
            </a:fld>
            <a:endParaRPr lang="en-US" sz="1200">
              <a:solidFill>
                <a:srgbClr val="034EA2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30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610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70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27644"/>
            <a:ext cx="2525486" cy="6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 userDrawn="1"/>
        </p:nvSpPr>
        <p:spPr>
          <a:xfrm>
            <a:off x="2536373" y="6227644"/>
            <a:ext cx="6606000" cy="630356"/>
          </a:xfrm>
          <a:prstGeom prst="rect">
            <a:avLst/>
          </a:prstGeom>
          <a:solidFill>
            <a:srgbClr val="F0B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0B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09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762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19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670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43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365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009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1EE5-1F23-BB4C-B590-9C955E9D87D2}" type="datetimeFigureOut">
              <a:rPr lang="en-US" smtClean="0"/>
              <a:pPr/>
              <a:t>1/21/2014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111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</a:t>
            </a:r>
            <a:r>
              <a:rPr lang="en-US" dirty="0" err="1" smtClean="0"/>
              <a:t>Ingeus</a:t>
            </a:r>
            <a:r>
              <a:rPr lang="en-US" dirty="0" smtClean="0"/>
              <a:t>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33FF-5DE0-4E4B-8084-8800F606D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570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845706" y="2203900"/>
            <a:ext cx="7537872" cy="28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Wspieramy ludzi w osiąganiu </a:t>
            </a:r>
            <a:r>
              <a:rPr lang="pl-PL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nezależności</a:t>
            </a:r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poprzez pracę w oparciu o ich talenty i możliwości</a:t>
            </a:r>
            <a:endParaRPr lang="en-US" sz="40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39066" algn="ctr"/>
            <a:endParaRPr lang="en-US" sz="2800" b="1" dirty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39066" algn="ctr"/>
            <a:endParaRPr lang="en-US" sz="2800" b="1" dirty="0" smtClean="0">
              <a:solidFill>
                <a:schemeClr val="bg1">
                  <a:lumMod val="65000"/>
                </a:schemeClr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39066"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libri Bold" charset="0"/>
                <a:cs typeface="Calibri Bold" charset="0"/>
                <a:sym typeface="Calibri Bold" charset="0"/>
              </a:rPr>
              <a:t>PKPP </a:t>
            </a:r>
            <a:r>
              <a:rPr lang="en-US" sz="2800" b="1" dirty="0" err="1" smtClean="0">
                <a:solidFill>
                  <a:schemeClr val="bg1">
                    <a:lumMod val="65000"/>
                  </a:schemeClr>
                </a:solidFill>
                <a:latin typeface="Calibri Bold" charset="0"/>
                <a:cs typeface="Calibri Bold" charset="0"/>
                <a:sym typeface="Calibri Bold" charset="0"/>
              </a:rPr>
              <a:t>Lewiatan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alibri Bold" charset="0"/>
                <a:cs typeface="Calibri Bold" charset="0"/>
                <a:sym typeface="Calibri Bold" charset="0"/>
              </a:rPr>
              <a:t>, 20.01.2014 r. 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76" y="250370"/>
            <a:ext cx="2776571" cy="7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25678"/>
            <a:ext cx="9153304" cy="55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" y="3662960"/>
            <a:ext cx="9153304" cy="3195040"/>
          </a:xfrm>
          <a:prstGeom prst="rect">
            <a:avLst/>
          </a:prstGeom>
          <a:solidFill>
            <a:srgbClr val="F0B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0B23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275114" y="4539345"/>
            <a:ext cx="652473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l-PL" sz="2400" b="1" dirty="0" smtClean="0">
                <a:solidFill>
                  <a:schemeClr val="bg1"/>
                </a:solidFill>
              </a:rPr>
              <a:t>WSPIERAMY LUDZI </a:t>
            </a:r>
          </a:p>
          <a:p>
            <a:pPr algn="r">
              <a:spcBef>
                <a:spcPts val="600"/>
              </a:spcBef>
            </a:pPr>
            <a:r>
              <a:rPr lang="pl-PL" sz="2400" b="1" dirty="0" smtClean="0">
                <a:solidFill>
                  <a:schemeClr val="bg1"/>
                </a:solidFill>
              </a:rPr>
              <a:t>W ZDOBYWANIU NIEZALEŻNOŚCI POPRZEZ PRACĘ</a:t>
            </a:r>
          </a:p>
          <a:p>
            <a:pPr algn="r">
              <a:spcBef>
                <a:spcPts val="600"/>
              </a:spcBef>
            </a:pPr>
            <a:r>
              <a:rPr lang="pl-PL" sz="2400" b="1" dirty="0" smtClean="0">
                <a:solidFill>
                  <a:schemeClr val="bg1"/>
                </a:solidFill>
              </a:rPr>
              <a:t>W OPARCIU O ICH TALENTY I MOŻLIWOŚCI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3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674" y="2566880"/>
            <a:ext cx="5548153" cy="36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Profil Klientów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936172" y="1960867"/>
            <a:ext cx="7785248" cy="7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5717" tIns="35717" rIns="45559" bIns="35717"/>
          <a:lstStyle>
            <a:lvl1pPr marL="538163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63638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358775" indent="-325438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Klienci projektu małopolskiego - Osoby długotrwale bezrobotne pozostające bez zatrudnienia powyżej 12 miesięcy</a:t>
            </a:r>
          </a:p>
        </p:txBody>
      </p:sp>
    </p:spTree>
    <p:extLst>
      <p:ext uri="{BB962C8B-B14F-4D97-AF65-F5344CB8AC3E}">
        <p14:creationId xmlns:p14="http://schemas.microsoft.com/office/powerpoint/2010/main" xmlns="" val="129182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936172" y="1939776"/>
            <a:ext cx="7785248" cy="38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5717" tIns="35717" rIns="45559" bIns="35717"/>
          <a:lstStyle>
            <a:lvl1pPr marL="538163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63638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Segmentacja Klientów projektu małopolskiego </a:t>
            </a:r>
            <a:b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wg gotowości do podjęcia zatrudnienia</a:t>
            </a: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Profil Klientów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963" y="2635809"/>
            <a:ext cx="5790524" cy="353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218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/>
          <p:cNvGrpSpPr>
            <a:grpSpLocks/>
          </p:cNvGrpSpPr>
          <p:nvPr/>
        </p:nvGrpSpPr>
        <p:grpSpPr bwMode="auto">
          <a:xfrm>
            <a:off x="0" y="0"/>
            <a:ext cx="9144000" cy="2476500"/>
            <a:chOff x="0" y="0"/>
            <a:chExt cx="9144000" cy="2476500"/>
          </a:xfrm>
        </p:grpSpPr>
        <p:sp>
          <p:nvSpPr>
            <p:cNvPr id="11269" name="Rectangle 12"/>
            <p:cNvSpPr>
              <a:spLocks/>
            </p:cNvSpPr>
            <p:nvPr/>
          </p:nvSpPr>
          <p:spPr bwMode="auto">
            <a:xfrm>
              <a:off x="4089400" y="2120900"/>
              <a:ext cx="819150" cy="342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>
                  <a:solidFill>
                    <a:srgbClr val="FFFFFF"/>
                  </a:solidFill>
                  <a:latin typeface="Calibri Bold" charset="0"/>
                  <a:cs typeface="Calibri Bold" charset="0"/>
                  <a:sym typeface="Calibri Bold" charset="0"/>
                </a:rPr>
                <a:t>FAZA II</a:t>
              </a:r>
            </a:p>
          </p:txBody>
        </p:sp>
        <p:sp>
          <p:nvSpPr>
            <p:cNvPr id="11270" name="Rectangle 13"/>
            <p:cNvSpPr>
              <a:spLocks/>
            </p:cNvSpPr>
            <p:nvPr/>
          </p:nvSpPr>
          <p:spPr bwMode="auto">
            <a:xfrm>
              <a:off x="6750050" y="2120900"/>
              <a:ext cx="881063" cy="342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>
                  <a:solidFill>
                    <a:srgbClr val="FFFFFF"/>
                  </a:solidFill>
                  <a:latin typeface="Calibri Bold" charset="0"/>
                  <a:cs typeface="Calibri Bold" charset="0"/>
                  <a:sym typeface="Calibri Bold" charset="0"/>
                </a:rPr>
                <a:t>FAZA III</a:t>
              </a:r>
            </a:p>
          </p:txBody>
        </p:sp>
        <p:sp>
          <p:nvSpPr>
            <p:cNvPr id="11271" name="Rectangle 14"/>
            <p:cNvSpPr>
              <a:spLocks/>
            </p:cNvSpPr>
            <p:nvPr/>
          </p:nvSpPr>
          <p:spPr bwMode="auto">
            <a:xfrm>
              <a:off x="1300163" y="2133600"/>
              <a:ext cx="758825" cy="342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>
                  <a:solidFill>
                    <a:srgbClr val="FFFFFF"/>
                  </a:solidFill>
                  <a:latin typeface="Calibri Bold" charset="0"/>
                  <a:cs typeface="Calibri Bold" charset="0"/>
                  <a:sym typeface="Calibri Bold" charset="0"/>
                </a:rPr>
                <a:t>FAZA I</a:t>
              </a:r>
            </a:p>
          </p:txBody>
        </p:sp>
        <p:grpSp>
          <p:nvGrpSpPr>
            <p:cNvPr id="3" name="Grupa 17"/>
            <p:cNvGrpSpPr>
              <a:grpSpLocks/>
            </p:cNvGrpSpPr>
            <p:nvPr/>
          </p:nvGrpSpPr>
          <p:grpSpPr bwMode="auto">
            <a:xfrm>
              <a:off x="0" y="0"/>
              <a:ext cx="9144000" cy="692150"/>
              <a:chOff x="0" y="0"/>
              <a:chExt cx="9144000" cy="692696"/>
            </a:xfrm>
          </p:grpSpPr>
          <p:sp>
            <p:nvSpPr>
              <p:cNvPr id="11274" name="Prostokąt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69269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275" name="Rectangle 7"/>
              <p:cNvSpPr>
                <a:spLocks/>
              </p:cNvSpPr>
              <p:nvPr/>
            </p:nvSpPr>
            <p:spPr bwMode="auto">
              <a:xfrm>
                <a:off x="0" y="0"/>
                <a:ext cx="8820472" cy="495300"/>
              </a:xfrm>
              <a:prstGeom prst="rect">
                <a:avLst/>
              </a:prstGeom>
              <a:gradFill rotWithShape="0">
                <a:gsLst>
                  <a:gs pos="0">
                    <a:srgbClr val="12356E"/>
                  </a:gs>
                  <a:gs pos="35233">
                    <a:srgbClr val="12356E"/>
                  </a:gs>
                  <a:gs pos="54251">
                    <a:srgbClr val="889AB6"/>
                  </a:gs>
                  <a:gs pos="78238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pl-PL"/>
              </a:p>
            </p:txBody>
          </p:sp>
          <p:pic>
            <p:nvPicPr>
              <p:cNvPr id="11276" name="Picture 10" descr="C:\Users\akaraszewska\Documents\Marketing\Logo\Ingeus_horizontal_hi-res_logo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84776" y="45946"/>
                <a:ext cx="2123728" cy="574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Rectangle 1"/>
          <p:cNvSpPr>
            <a:spLocks/>
          </p:cNvSpPr>
          <p:nvPr/>
        </p:nvSpPr>
        <p:spPr bwMode="auto">
          <a:xfrm>
            <a:off x="940174" y="1461645"/>
            <a:ext cx="7496636" cy="5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/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Pokonywanie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barier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b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</a:b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na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drodze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do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zatrudnienia</a:t>
            </a:r>
            <a:endParaRPr lang="en-US" sz="4000" b="1" dirty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99400" y="2618870"/>
            <a:ext cx="1251261" cy="1260000"/>
            <a:chOff x="1886226" y="2765255"/>
            <a:chExt cx="1251261" cy="1260000"/>
          </a:xfrm>
        </p:grpSpPr>
        <p:sp>
          <p:nvSpPr>
            <p:cNvPr id="4" name="Oval 3"/>
            <p:cNvSpPr/>
            <p:nvPr/>
          </p:nvSpPr>
          <p:spPr>
            <a:xfrm>
              <a:off x="1886226" y="2765255"/>
              <a:ext cx="1251261" cy="1260000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6226" y="3008459"/>
              <a:ext cx="1251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Niska motywacja </a:t>
              </a: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/>
              </a:r>
              <a:b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</a:b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i </a:t>
              </a:r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zaangażowanie do poszukiwania </a:t>
              </a: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zatrudnienia</a:t>
              </a:r>
              <a:endParaRPr lang="pl-PL" sz="1100" dirty="0"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06620" y="2054222"/>
            <a:ext cx="1251261" cy="1260000"/>
            <a:chOff x="3840813" y="2645793"/>
            <a:chExt cx="1251261" cy="1260000"/>
          </a:xfrm>
        </p:grpSpPr>
        <p:sp>
          <p:nvSpPr>
            <p:cNvPr id="18" name="Oval 17"/>
            <p:cNvSpPr/>
            <p:nvPr/>
          </p:nvSpPr>
          <p:spPr>
            <a:xfrm>
              <a:off x="3840813" y="2645793"/>
              <a:ext cx="1251261" cy="1260000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0813" y="2882180"/>
              <a:ext cx="125126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Utrata orientacji </a:t>
              </a:r>
              <a:r>
                <a:rPr lang="pl-PL" sz="1100" dirty="0" err="1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nt</a:t>
              </a: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własnych możliwości </a:t>
              </a: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b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</a:b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i celów zawodowych</a:t>
              </a:r>
              <a:endParaRPr lang="pl-PL" sz="1100" dirty="0"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95379" y="2371515"/>
            <a:ext cx="1251261" cy="1260000"/>
            <a:chOff x="5664222" y="2711166"/>
            <a:chExt cx="1251261" cy="1260000"/>
          </a:xfrm>
        </p:grpSpPr>
        <p:sp>
          <p:nvSpPr>
            <p:cNvPr id="20" name="Oval 19"/>
            <p:cNvSpPr/>
            <p:nvPr/>
          </p:nvSpPr>
          <p:spPr>
            <a:xfrm>
              <a:off x="5664222" y="2711166"/>
              <a:ext cx="1251261" cy="1260000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64222" y="3145028"/>
              <a:ext cx="12512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buClr>
                  <a:srgbClr val="F0B23C"/>
                </a:buClr>
                <a:buSzPct val="120000"/>
              </a:pPr>
              <a:r>
                <a:rPr lang="en-US" sz="1100" dirty="0" err="1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Brak</a:t>
              </a:r>
              <a:r>
                <a:rPr lang="en-US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100" dirty="0" err="1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znajomości</a:t>
              </a:r>
              <a:r>
                <a:rPr lang="en-US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100" dirty="0" err="1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rynku</a:t>
              </a:r>
              <a:r>
                <a:rPr lang="en-US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100" dirty="0" err="1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pracy</a:t>
              </a:r>
              <a:r>
                <a:rPr lang="en-US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endParaRPr lang="pl-PL" sz="1100" dirty="0"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84776" y="4220377"/>
            <a:ext cx="1260599" cy="1260000"/>
            <a:chOff x="7176211" y="3595587"/>
            <a:chExt cx="1260599" cy="1260000"/>
          </a:xfrm>
        </p:grpSpPr>
        <p:sp>
          <p:nvSpPr>
            <p:cNvPr id="22" name="Oval 21"/>
            <p:cNvSpPr/>
            <p:nvPr/>
          </p:nvSpPr>
          <p:spPr>
            <a:xfrm>
              <a:off x="7176211" y="3595587"/>
              <a:ext cx="1251261" cy="1260000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85549" y="3905793"/>
              <a:ext cx="1251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buClr>
                  <a:srgbClr val="F0B23C"/>
                </a:buClr>
                <a:buSzPct val="120000"/>
              </a:pPr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Brak umiejętności aktywnego poszukiwania pracy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33515" y="3617097"/>
            <a:ext cx="1251261" cy="1260000"/>
            <a:chOff x="5092074" y="4551902"/>
            <a:chExt cx="1251261" cy="1260000"/>
          </a:xfrm>
        </p:grpSpPr>
        <p:sp>
          <p:nvSpPr>
            <p:cNvPr id="26" name="Oval 25"/>
            <p:cNvSpPr/>
            <p:nvPr/>
          </p:nvSpPr>
          <p:spPr>
            <a:xfrm>
              <a:off x="5092074" y="4551902"/>
              <a:ext cx="1251261" cy="1260000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92074" y="5058657"/>
              <a:ext cx="12512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buClr>
                  <a:srgbClr val="F0B23C"/>
                </a:buClr>
                <a:buSzPct val="120000"/>
              </a:pP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Problemy osobiste</a:t>
              </a:r>
              <a:endParaRPr lang="pl-PL" sz="1100" dirty="0"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32250" y="4897854"/>
            <a:ext cx="1251261" cy="1260000"/>
            <a:chOff x="3342116" y="4727623"/>
            <a:chExt cx="1251261" cy="1260000"/>
          </a:xfrm>
        </p:grpSpPr>
        <p:sp>
          <p:nvSpPr>
            <p:cNvPr id="25" name="TextBox 24"/>
            <p:cNvSpPr txBox="1"/>
            <p:nvPr/>
          </p:nvSpPr>
          <p:spPr>
            <a:xfrm>
              <a:off x="3342116" y="4988200"/>
              <a:ext cx="1251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buClr>
                  <a:srgbClr val="F0B23C"/>
                </a:buClr>
                <a:buSzPct val="120000"/>
              </a:pPr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O</a:t>
              </a: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pieka </a:t>
              </a:r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nad dzieckiem </a:t>
              </a:r>
              <a:b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</a:br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lub </a:t>
              </a:r>
              <a:b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</a:br>
              <a:r>
                <a:rPr lang="pl-PL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osobą </a:t>
              </a:r>
              <a:r>
                <a:rPr lang="pl-PL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zależną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342116" y="4727623"/>
              <a:ext cx="1251261" cy="1260000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7727" y="3871617"/>
            <a:ext cx="1251261" cy="1260000"/>
            <a:chOff x="1844326" y="4348861"/>
            <a:chExt cx="1251261" cy="1260000"/>
          </a:xfrm>
        </p:grpSpPr>
        <p:sp>
          <p:nvSpPr>
            <p:cNvPr id="24" name="TextBox 23"/>
            <p:cNvSpPr txBox="1"/>
            <p:nvPr/>
          </p:nvSpPr>
          <p:spPr>
            <a:xfrm>
              <a:off x="1844326" y="4688118"/>
              <a:ext cx="125126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buClr>
                  <a:srgbClr val="F0B23C"/>
                </a:buClr>
                <a:buSzPct val="120000"/>
              </a:pPr>
              <a:r>
                <a:rPr lang="en-US" sz="1100" dirty="0" err="1">
                  <a:latin typeface="Calibri" pitchFamily="34" charset="0"/>
                  <a:cs typeface="Calibri" pitchFamily="34" charset="0"/>
                  <a:sym typeface="Calibri" pitchFamily="34" charset="0"/>
                </a:rPr>
                <a:t>Nierealistyczne</a:t>
              </a:r>
              <a:r>
                <a:rPr lang="en-US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100" dirty="0" err="1">
                  <a:latin typeface="Calibri" pitchFamily="34" charset="0"/>
                  <a:cs typeface="Calibri" pitchFamily="34" charset="0"/>
                  <a:sym typeface="Calibri" pitchFamily="34" charset="0"/>
                </a:rPr>
                <a:t>wymagania</a:t>
              </a:r>
              <a:r>
                <a:rPr lang="en-US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100" dirty="0" err="1">
                  <a:latin typeface="Calibri" pitchFamily="34" charset="0"/>
                  <a:cs typeface="Calibri" pitchFamily="34" charset="0"/>
                  <a:sym typeface="Calibri" pitchFamily="34" charset="0"/>
                </a:rPr>
                <a:t>wobec</a:t>
              </a:r>
              <a:r>
                <a:rPr lang="en-US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100" dirty="0" err="1">
                  <a:latin typeface="Calibri" pitchFamily="34" charset="0"/>
                  <a:cs typeface="Calibri" pitchFamily="34" charset="0"/>
                  <a:sym typeface="Calibri" pitchFamily="34" charset="0"/>
                </a:rPr>
                <a:t>pracodawcy</a:t>
              </a:r>
              <a:r>
                <a:rPr lang="en-US" sz="1100" dirty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endParaRPr lang="pl-PL" sz="1100" dirty="0"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844326" y="4348861"/>
              <a:ext cx="1251261" cy="1260000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9400" y="4420255"/>
            <a:ext cx="1251261" cy="1260000"/>
            <a:chOff x="314543" y="5288282"/>
            <a:chExt cx="1251261" cy="1260000"/>
          </a:xfrm>
        </p:grpSpPr>
        <p:sp>
          <p:nvSpPr>
            <p:cNvPr id="30" name="Oval 29"/>
            <p:cNvSpPr/>
            <p:nvPr/>
          </p:nvSpPr>
          <p:spPr>
            <a:xfrm>
              <a:off x="314543" y="5288282"/>
              <a:ext cx="1251261" cy="1260000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4543" y="5787332"/>
              <a:ext cx="12512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buClr>
                  <a:srgbClr val="F0B23C"/>
                </a:buClr>
                <a:buSzPct val="120000"/>
              </a:pPr>
              <a:r>
                <a:rPr lang="en-US" sz="1100" dirty="0" err="1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Szara</a:t>
              </a:r>
              <a:r>
                <a:rPr lang="en-US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100" dirty="0" err="1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strefa</a:t>
              </a:r>
              <a:r>
                <a:rPr lang="en-US" sz="1100" dirty="0" smtClean="0">
                  <a:latin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endParaRPr lang="pl-PL" sz="1100" dirty="0"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50661" y="3347099"/>
            <a:ext cx="1799996" cy="1799996"/>
            <a:chOff x="5092071" y="4551900"/>
            <a:chExt cx="1799996" cy="1799996"/>
          </a:xfrm>
          <a:solidFill>
            <a:schemeClr val="accent1"/>
          </a:solidFill>
        </p:grpSpPr>
        <p:sp>
          <p:nvSpPr>
            <p:cNvPr id="41" name="Oval 40"/>
            <p:cNvSpPr/>
            <p:nvPr/>
          </p:nvSpPr>
          <p:spPr>
            <a:xfrm>
              <a:off x="5092071" y="4551900"/>
              <a:ext cx="1799996" cy="1799996"/>
            </a:xfrm>
            <a:prstGeom prst="ellipse">
              <a:avLst/>
            </a:prstGeom>
            <a:grpFill/>
            <a:ln w="285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2071" y="5215855"/>
              <a:ext cx="1799996" cy="46166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buClr>
                  <a:srgbClr val="F0B23C"/>
                </a:buClr>
                <a:buSzPct val="120000"/>
              </a:pPr>
              <a:r>
                <a:rPr lang="pl-PL" sz="2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rPr>
                <a:t>B A R I E R Y</a:t>
              </a:r>
              <a:endParaRPr lang="pl-P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809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828228" y="2320096"/>
            <a:ext cx="7554516" cy="38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5717" tIns="35717" rIns="45559" bIns="35717"/>
          <a:lstStyle>
            <a:lvl1pPr marL="538163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63638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1936 spotkań Doradców z Klientami z czego 51% stanowiły kolejne spotkania</a:t>
            </a:r>
          </a:p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Każde Centrum odwiedzało codziennie 50. Klientów umówionych na spotkanie z Doradcą</a:t>
            </a:r>
            <a:br>
              <a:rPr lang="pl-PL" sz="24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</a:br>
            <a:endParaRPr lang="pl-PL" sz="2400" dirty="0" smtClean="0">
              <a:solidFill>
                <a:schemeClr val="tx1"/>
              </a:solidFill>
              <a:latin typeface="Calibri" charset="0"/>
              <a:ea typeface="ヒラギノ角ゴ ProN W6" charset="0"/>
              <a:sym typeface="Calibri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Wysoka intensywność działań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66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828228" y="2320096"/>
            <a:ext cx="7554516" cy="38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5717" tIns="35717" rIns="45559" bIns="35717"/>
          <a:lstStyle>
            <a:lvl1pPr marL="538163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63638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latin typeface="+mn-lt"/>
              </a:rPr>
              <a:t>Kontakt </a:t>
            </a:r>
            <a:r>
              <a:rPr lang="pl-PL" sz="2400" dirty="0">
                <a:latin typeface="+mn-lt"/>
              </a:rPr>
              <a:t>operacyjny z 23 firmami różnej wielkości, zatrudniającymi od 12 do 600 pracowników</a:t>
            </a:r>
          </a:p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solidFill>
                  <a:schemeClr val="tx1"/>
                </a:solidFill>
                <a:latin typeface="+mn-lt"/>
                <a:sym typeface="Calibri" charset="0"/>
              </a:rPr>
              <a:t>Różne </a:t>
            </a:r>
            <a:r>
              <a:rPr lang="pl-PL" sz="2400" dirty="0" smtClean="0">
                <a:latin typeface="+mn-lt"/>
              </a:rPr>
              <a:t>branże</a:t>
            </a:r>
            <a:r>
              <a:rPr lang="pl-PL" sz="2400" dirty="0">
                <a:latin typeface="+mn-lt"/>
              </a:rPr>
              <a:t>: produkcja, sprzedaż, usługi, m.in. produkcja kotłów, ogrodzeń tymczasowych, utrzymanie czystości, hydraulika </a:t>
            </a:r>
            <a:r>
              <a:rPr lang="pl-PL" sz="2400" dirty="0" smtClean="0">
                <a:latin typeface="+mn-lt"/>
              </a:rPr>
              <a:t>i </a:t>
            </a:r>
            <a:r>
              <a:rPr lang="pl-PL" sz="2400" dirty="0">
                <a:latin typeface="+mn-lt"/>
              </a:rPr>
              <a:t>pneumatyka, piekarnia, </a:t>
            </a:r>
            <a:r>
              <a:rPr lang="pl-PL" sz="2400" dirty="0" smtClean="0">
                <a:latin typeface="+mn-lt"/>
              </a:rPr>
              <a:t>stacje benzynowe, przedszkola</a:t>
            </a:r>
            <a:endParaRPr lang="pl-PL" sz="2400" dirty="0">
              <a:latin typeface="+mn-lt"/>
            </a:endParaRPr>
          </a:p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latin typeface="+mn-lt"/>
              </a:rPr>
              <a:t>Penetracja </a:t>
            </a:r>
            <a:r>
              <a:rPr lang="pl-PL" sz="2400" dirty="0">
                <a:latin typeface="+mn-lt"/>
              </a:rPr>
              <a:t>ukrytego rynku pracy</a:t>
            </a:r>
          </a:p>
          <a:p>
            <a:pPr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endParaRPr lang="pl-PL" sz="2400" dirty="0" smtClean="0">
              <a:solidFill>
                <a:schemeClr val="tx1"/>
              </a:solidFill>
              <a:latin typeface="+mn-lt"/>
              <a:ea typeface="ヒラギノ角ゴ ProN W6" charset="0"/>
              <a:sym typeface="Calibri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825" y="853605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Współpraca z pracodawcami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14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828228" y="2679334"/>
            <a:ext cx="7554516" cy="38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5717" tIns="35717" rIns="45559" bIns="35717"/>
          <a:lstStyle>
            <a:lvl1pPr marL="538163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63638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>
                <a:latin typeface="+mn-lt"/>
              </a:rPr>
              <a:t>O</a:t>
            </a:r>
            <a:r>
              <a:rPr lang="pl-PL" sz="2400" dirty="0" smtClean="0">
                <a:latin typeface="+mn-lt"/>
              </a:rPr>
              <a:t>czekiwania </a:t>
            </a:r>
            <a:r>
              <a:rPr lang="pl-PL" sz="2400" dirty="0">
                <a:latin typeface="+mn-lt"/>
              </a:rPr>
              <a:t>wobec kandydatów </a:t>
            </a:r>
            <a:r>
              <a:rPr lang="pl-PL" sz="2400" dirty="0" smtClean="0">
                <a:latin typeface="+mn-lt"/>
              </a:rPr>
              <a:t>to pracowitość</a:t>
            </a:r>
            <a:r>
              <a:rPr lang="pl-PL" sz="2400" dirty="0">
                <a:latin typeface="+mn-lt"/>
              </a:rPr>
              <a:t>, lojalność, sumienność, gotowość do uczenia się 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a nie twarde kompetencje czy odbyte szkolenia i kursy</a:t>
            </a:r>
            <a:endParaRPr lang="pl-PL" sz="2400" dirty="0">
              <a:latin typeface="+mn-lt"/>
            </a:endParaRPr>
          </a:p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latin typeface="+mn-lt"/>
              </a:rPr>
              <a:t>Zaufanie i osobista rekomendacja jako główne </a:t>
            </a:r>
            <a:r>
              <a:rPr lang="pl-PL" sz="2400" dirty="0">
                <a:latin typeface="+mn-lt"/>
              </a:rPr>
              <a:t>ź</a:t>
            </a:r>
            <a:r>
              <a:rPr lang="pl-PL" sz="2400" dirty="0" smtClean="0">
                <a:latin typeface="+mn-lt"/>
              </a:rPr>
              <a:t>ródło pozyskiwania nowych pracowników </a:t>
            </a:r>
            <a:endParaRPr lang="pl-PL" sz="2400" dirty="0">
              <a:latin typeface="+mn-lt"/>
            </a:endParaRPr>
          </a:p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latin typeface="+mn-lt"/>
              </a:rPr>
              <a:t>99</a:t>
            </a:r>
            <a:r>
              <a:rPr lang="pl-PL" sz="2400" dirty="0">
                <a:latin typeface="+mn-lt"/>
              </a:rPr>
              <a:t>% pracodawców „na TAK”. Spontaniczna rekomendacja usług Ingeus innym firmom</a:t>
            </a:r>
          </a:p>
          <a:p>
            <a:pPr marL="39688" indent="0" eaLnBrk="1" hangingPunct="1">
              <a:spcBef>
                <a:spcPts val="1195"/>
              </a:spcBef>
              <a:buClr>
                <a:srgbClr val="F0B23C"/>
              </a:buClr>
            </a:pPr>
            <a:endParaRPr lang="pl-PL" sz="2400" dirty="0" smtClean="0">
              <a:solidFill>
                <a:schemeClr val="tx1"/>
              </a:solidFill>
              <a:latin typeface="+mn-lt"/>
              <a:ea typeface="ヒラギノ角ゴ ProN W6" charset="0"/>
              <a:sym typeface="Calibri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825" y="853605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Co mówią pracodawcy?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50605" y="1785482"/>
            <a:ext cx="6564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 smtClean="0">
                <a:solidFill>
                  <a:srgbClr val="12356E"/>
                </a:solidFill>
              </a:rPr>
              <a:t>„Praca </a:t>
            </a:r>
            <a:r>
              <a:rPr lang="pl-PL" sz="2800" b="1" i="1" dirty="0">
                <a:solidFill>
                  <a:srgbClr val="12356E"/>
                </a:solidFill>
              </a:rPr>
              <a:t>jest… Nie ma dobrych </a:t>
            </a:r>
            <a:r>
              <a:rPr lang="pl-PL" sz="2800" b="1" i="1" dirty="0" smtClean="0">
                <a:solidFill>
                  <a:srgbClr val="12356E"/>
                </a:solidFill>
              </a:rPr>
              <a:t>kandydatów”</a:t>
            </a:r>
            <a:endParaRPr lang="pl-PL" sz="2800" b="1" i="1" dirty="0">
              <a:solidFill>
                <a:srgbClr val="123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4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828228" y="1939087"/>
            <a:ext cx="7554516" cy="9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5717" tIns="35717" rIns="45559" bIns="35717"/>
          <a:lstStyle>
            <a:lvl1pPr marL="538163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63638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latin typeface="+mn-lt"/>
              </a:rPr>
              <a:t>78 </a:t>
            </a:r>
            <a:r>
              <a:rPr lang="pl-PL" sz="2400" dirty="0">
                <a:latin typeface="+mn-lt"/>
              </a:rPr>
              <a:t>ofert pracy zgodnych z profilem Klientów, z 13 firm, 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w </a:t>
            </a:r>
            <a:r>
              <a:rPr lang="pl-PL" sz="2400" dirty="0">
                <a:latin typeface="+mn-lt"/>
              </a:rPr>
              <a:t>większości z ukrytego rynku pracy</a:t>
            </a:r>
          </a:p>
          <a:p>
            <a:pPr marL="39688" indent="0" eaLnBrk="1" hangingPunct="1">
              <a:spcBef>
                <a:spcPts val="1195"/>
              </a:spcBef>
              <a:buClr>
                <a:srgbClr val="F0B23C"/>
              </a:buClr>
            </a:pPr>
            <a:endParaRPr lang="pl-PL" sz="2400" dirty="0" smtClean="0">
              <a:solidFill>
                <a:schemeClr val="tx1"/>
              </a:solidFill>
              <a:latin typeface="+mn-lt"/>
              <a:ea typeface="ヒラギノ角ゴ ProN W6" charset="0"/>
              <a:sym typeface="Calibri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825" y="853605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O</a:t>
            </a:r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ferty pracy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9590207"/>
              </p:ext>
            </p:extLst>
          </p:nvPr>
        </p:nvGraphicFramePr>
        <p:xfrm>
          <a:off x="1338942" y="3026229"/>
          <a:ext cx="5660570" cy="27087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218155"/>
                <a:gridCol w="3442415"/>
              </a:tblGrid>
              <a:tr h="979714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Stanowiska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Spawacz, monter, magazynier, sprzedawca, przedstawiciel handlowy, kierowca, pracownicy ochrony, sprzątający</a:t>
                      </a:r>
                    </a:p>
                  </a:txBody>
                  <a:tcPr/>
                </a:tc>
              </a:tr>
              <a:tr h="75298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Forma zatrudnienia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Umowa o pracę na czas określony </a:t>
                      </a:r>
                      <a:br>
                        <a:rPr lang="pl-PL" sz="1400" dirty="0" smtClean="0"/>
                      </a:br>
                      <a:r>
                        <a:rPr lang="pl-PL" sz="1400" dirty="0" smtClean="0"/>
                        <a:t>lub nieokreślony (24%), pełny etat</a:t>
                      </a:r>
                    </a:p>
                    <a:p>
                      <a:endParaRPr lang="pl-PL" sz="1400" dirty="0" smtClean="0"/>
                    </a:p>
                  </a:txBody>
                  <a:tcPr/>
                </a:tc>
              </a:tr>
              <a:tr h="97608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Wynagrodzenie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Od 1600 do 2800 zł brutto </a:t>
                      </a:r>
                      <a:br>
                        <a:rPr lang="pl-PL" sz="1400" dirty="0" smtClean="0"/>
                      </a:br>
                      <a:r>
                        <a:rPr lang="pl-PL" sz="1400" dirty="0" smtClean="0"/>
                        <a:t>(średnio 2033 zł). W niektórych przypadkach premie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76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828228" y="2320096"/>
            <a:ext cx="7554516" cy="38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5717" tIns="35717" rIns="45559" bIns="35717"/>
          <a:lstStyle>
            <a:lvl1pPr marL="538163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63638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latin typeface="+mn-lt"/>
              </a:rPr>
              <a:t>7 nowych zatrudnień na różnych stanowiskach: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Doradca Zarządu ds. IT, Pomoc w pensjonacie,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Szef kuchni, Specjalista ds. kadr, płac i ubezpieczeń, Pracownik administracyjny, Nauczyciel przedszkola</a:t>
            </a:r>
          </a:p>
          <a:p>
            <a:pPr marL="446088" indent="-406400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latin typeface="+mn-lt"/>
              </a:rPr>
              <a:t>Umowy o pracę w pełnym wymiarze godzin na czas nieokreślony i określony</a:t>
            </a:r>
            <a:endParaRPr lang="pl-PL" sz="2400" dirty="0" smtClean="0">
              <a:solidFill>
                <a:schemeClr val="tx1"/>
              </a:solidFill>
              <a:latin typeface="+mn-lt"/>
              <a:ea typeface="ヒラギノ角ゴ ProN W6" charset="0"/>
              <a:sym typeface="Calibri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825" y="853605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Zatrudnienia w projekcie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79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6771" y="2737106"/>
            <a:ext cx="7537872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Tu zdjęcia</a:t>
            </a:r>
          </a:p>
          <a:p>
            <a:pPr marL="39066" algn="ctr">
              <a:lnSpc>
                <a:spcPct val="90000"/>
              </a:lnSpc>
            </a:pPr>
            <a:endParaRPr lang="pl-PL" sz="28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" name="AutoShape 2" descr="https://www.icloud.com/wm/messagepart/image001.jpg?guid=messagepart%3AINBOX%2F115-2&amp;type=image%2Fx-citrix-jpeg&amp;uniq=pbanczew&amp;name=image001.jpg&amp;proxyDest=p22-mailws&amp;partition=p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https://www.icloud.com/wm/messagepart/image001.jpg?guid=messagepart%3AINBOX%2F115-2&amp;type=image%2Fx-citrix-jpeg&amp;uniq=pbanczew&amp;name=image001.jpg&amp;proxyDest=p22-mailws&amp;partition=p2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https://www.icloud.com/wm/messagepart/image001.jpg?guid=messagepart%3AINBOX%2F115-2&amp;type=image%2Fx-citrix-jpeg&amp;uniq=pbanczew&amp;name=image001.jpg&amp;proxyDest=p22-mailws&amp;partition=p2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343" name="Picture 7" descr="C:\Users\iguser\Desktop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7936"/>
            <a:ext cx="913341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7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6771" y="2737106"/>
            <a:ext cx="7537872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Tu zdjęcia</a:t>
            </a:r>
          </a:p>
          <a:p>
            <a:pPr marL="39066" algn="ctr">
              <a:lnSpc>
                <a:spcPct val="90000"/>
              </a:lnSpc>
            </a:pPr>
            <a:endParaRPr lang="pl-PL" sz="28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3554" name="Picture 2" descr="C:\Users\ig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48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948420" y="745575"/>
            <a:ext cx="8006490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>
              <a:lnSpc>
                <a:spcPct val="90000"/>
              </a:lnSpc>
            </a:pP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Współpraca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publicznych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służb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zatrudnienia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z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sektorem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prywatnym</a:t>
            </a:r>
            <a:endParaRPr lang="en-US" sz="4000" b="1" dirty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62" y="2691747"/>
            <a:ext cx="7315199" cy="3191994"/>
          </a:xfrm>
        </p:spPr>
        <p:txBody>
          <a:bodyPr lIns="0" tIns="0" rIns="5077" bIns="0">
            <a:normAutofit/>
          </a:bodyPr>
          <a:lstStyle/>
          <a:p>
            <a:pPr marL="446088" indent="-382588">
              <a:spcBef>
                <a:spcPts val="600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2</a:t>
            </a:r>
            <a:r>
              <a:rPr lang="pl-PL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4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lat</a:t>
            </a:r>
            <a:r>
              <a:rPr lang="pl-PL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a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wspólnych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doświadczeń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w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skutecznym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przywracaniu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bezrobotnych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na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rynek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pracy</a:t>
            </a:r>
            <a:endParaRPr lang="en-US" sz="2400" dirty="0" smtClean="0">
              <a:latin typeface="Calibri" charset="0"/>
              <a:ea typeface="ヒラギノ角ゴ ProN W6" charset="0"/>
              <a:cs typeface="Calibri" charset="0"/>
              <a:sym typeface="Calibri" charset="0"/>
            </a:endParaRPr>
          </a:p>
          <a:p>
            <a:pPr marL="446088" indent="-382588">
              <a:spcBef>
                <a:spcPts val="1200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6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00.000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osób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na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ś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wiecie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przywróconych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na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rynek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pracy</a:t>
            </a:r>
            <a:r>
              <a:rPr lang="en-US" sz="2400" dirty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,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z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czego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80%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utrzymało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zatrudnienie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powyżej</a:t>
            </a: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 </a:t>
            </a:r>
            <a:b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</a:br>
            <a:r>
              <a:rPr lang="en-US" sz="2400" dirty="0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6. </a:t>
            </a:r>
            <a:r>
              <a:rPr lang="en-US" sz="2400" dirty="0" err="1" smtClean="0">
                <a:latin typeface="Calibri" charset="0"/>
                <a:ea typeface="ヒラギノ角ゴ ProN W6" charset="0"/>
                <a:cs typeface="Calibri" charset="0"/>
                <a:sym typeface="Calibri" charset="0"/>
              </a:rPr>
              <a:t>miesięcy</a:t>
            </a:r>
            <a:endParaRPr lang="en-US" sz="2400" dirty="0" smtClean="0">
              <a:latin typeface="Calibri" charset="0"/>
              <a:ea typeface="ヒラギノ角ゴ ProN W6" charset="0"/>
              <a:cs typeface="Calibri" charset="0"/>
              <a:sym typeface="Calibri" charset="0"/>
            </a:endParaRPr>
          </a:p>
          <a:p>
            <a:pPr marL="304715" indent="-241093">
              <a:buClr>
                <a:srgbClr val="F0B23C"/>
              </a:buClr>
              <a:buFont typeface="Wingdings 2" charset="0"/>
              <a:buChar char=""/>
            </a:pPr>
            <a:endParaRPr lang="en-US" sz="2400" dirty="0" smtClean="0">
              <a:latin typeface="Calibri" charset="0"/>
              <a:ea typeface="ヒラギノ角ゴ ProN W6" charset="0"/>
              <a:cs typeface="Calibri" charset="0"/>
              <a:sym typeface="Calibri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967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6771" y="2737106"/>
            <a:ext cx="7537872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Tu zdjęcia</a:t>
            </a:r>
          </a:p>
          <a:p>
            <a:pPr marL="39066" algn="ctr">
              <a:lnSpc>
                <a:spcPct val="90000"/>
              </a:lnSpc>
            </a:pPr>
            <a:endParaRPr lang="pl-PL" sz="28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4578" name="Picture 2" descr="C:\Users\iguser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45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6771" y="2737106"/>
            <a:ext cx="7537872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Tu zdjęcia</a:t>
            </a:r>
          </a:p>
          <a:p>
            <a:pPr marL="39066" algn="ctr">
              <a:lnSpc>
                <a:spcPct val="90000"/>
              </a:lnSpc>
            </a:pPr>
            <a:endParaRPr lang="pl-PL" sz="28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5602" name="Picture 2" descr="C:\Users\iguser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910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6771" y="2737106"/>
            <a:ext cx="7537872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Tu zdjęcia</a:t>
            </a:r>
          </a:p>
          <a:p>
            <a:pPr marL="39066" algn="ctr">
              <a:lnSpc>
                <a:spcPct val="90000"/>
              </a:lnSpc>
            </a:pPr>
            <a:endParaRPr lang="pl-PL" sz="28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6626" name="Picture 2" descr="C:\Users\ig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10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6771" y="2737106"/>
            <a:ext cx="7537872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Tu zdjęcia</a:t>
            </a:r>
          </a:p>
          <a:p>
            <a:pPr marL="39066" algn="ctr">
              <a:lnSpc>
                <a:spcPct val="90000"/>
              </a:lnSpc>
            </a:pPr>
            <a:endParaRPr lang="pl-PL" sz="28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9699" name="Picture 3" descr="C:\Users\iguse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80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6771" y="2737106"/>
            <a:ext cx="7537872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Tu zdjęcia</a:t>
            </a:r>
          </a:p>
          <a:p>
            <a:pPr marL="39066" algn="ctr">
              <a:lnSpc>
                <a:spcPct val="90000"/>
              </a:lnSpc>
            </a:pPr>
            <a:endParaRPr lang="pl-PL" sz="28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7650" name="Picture 2" descr="C:\Users\ig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15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6771" y="2737106"/>
            <a:ext cx="7537872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Tu zdjęcia</a:t>
            </a:r>
          </a:p>
          <a:p>
            <a:pPr marL="39066" algn="ctr">
              <a:lnSpc>
                <a:spcPct val="90000"/>
              </a:lnSpc>
            </a:pPr>
            <a:endParaRPr lang="pl-PL" sz="28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8674" name="Picture 2" descr="C:\Users\ig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31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845706" y="2866935"/>
            <a:ext cx="7537872" cy="93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/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Dziękuję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za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uwagę</a:t>
            </a:r>
            <a:endParaRPr lang="en-US" sz="40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174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534" y="937518"/>
            <a:ext cx="7005637" cy="48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236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6373"/>
            <a:ext cx="9143999" cy="5715001"/>
          </a:xfrm>
          <a:prstGeom prst="rect">
            <a:avLst/>
          </a:prstGeom>
        </p:spPr>
      </p:pic>
      <p:sp>
        <p:nvSpPr>
          <p:cNvPr id="18433" name="Rectangle 1"/>
          <p:cNvSpPr>
            <a:spLocks/>
          </p:cNvSpPr>
          <p:nvPr/>
        </p:nvSpPr>
        <p:spPr bwMode="auto">
          <a:xfrm>
            <a:off x="323701" y="522921"/>
            <a:ext cx="8590359" cy="12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/>
            <a:endParaRPr lang="en-US" sz="3200" b="1" dirty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940174" y="1501416"/>
            <a:ext cx="7496636" cy="5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/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Filozofia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działania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b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</a:b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“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Nie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ma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ludzi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niezatrudnialnych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”</a:t>
            </a:r>
            <a:endParaRPr lang="en-US" sz="4000" b="1" dirty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8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298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6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940174" y="1512468"/>
            <a:ext cx="7496636" cy="5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/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Model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działania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na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rzecz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wysokiej</a:t>
            </a:r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efektywności</a:t>
            </a:r>
            <a:endParaRPr lang="en-US" sz="4000" b="1" dirty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31" name="Grupa 30"/>
          <p:cNvGrpSpPr/>
          <p:nvPr/>
        </p:nvGrpSpPr>
        <p:grpSpPr>
          <a:xfrm>
            <a:off x="377061" y="2372298"/>
            <a:ext cx="1306286" cy="1698171"/>
            <a:chOff x="377061" y="2372298"/>
            <a:chExt cx="1306286" cy="1698171"/>
          </a:xfrm>
        </p:grpSpPr>
        <p:sp>
          <p:nvSpPr>
            <p:cNvPr id="3" name="Prostokąt zaokrąglony 2"/>
            <p:cNvSpPr/>
            <p:nvPr/>
          </p:nvSpPr>
          <p:spPr>
            <a:xfrm>
              <a:off x="377061" y="2372298"/>
              <a:ext cx="1306286" cy="1698171"/>
            </a:xfrm>
            <a:prstGeom prst="roundRect">
              <a:avLst/>
            </a:prstGeom>
            <a:solidFill>
              <a:srgbClr val="F0B2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200" b="1" dirty="0" smtClean="0"/>
                <a:t>Job</a:t>
              </a:r>
            </a:p>
            <a:p>
              <a:pPr algn="ctr"/>
              <a:r>
                <a:rPr lang="pl-PL" sz="3200" b="1" dirty="0" smtClean="0"/>
                <a:t>1st!</a:t>
              </a:r>
              <a:endParaRPr lang="pl-PL" sz="3200" b="1" dirty="0"/>
            </a:p>
          </p:txBody>
        </p:sp>
        <p:sp>
          <p:nvSpPr>
            <p:cNvPr id="19" name="Elipsa 18"/>
            <p:cNvSpPr/>
            <p:nvPr/>
          </p:nvSpPr>
          <p:spPr>
            <a:xfrm>
              <a:off x="453259" y="2459384"/>
              <a:ext cx="381000" cy="381000"/>
            </a:xfrm>
            <a:prstGeom prst="ellipse">
              <a:avLst/>
            </a:prstGeom>
            <a:solidFill>
              <a:srgbClr val="1235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/>
                <a:t>1</a:t>
              </a:r>
              <a:endParaRPr lang="pl-PL" sz="1400" b="1" dirty="0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1753792" y="2391767"/>
            <a:ext cx="4624155" cy="1698172"/>
            <a:chOff x="1753792" y="2391767"/>
            <a:chExt cx="4624155" cy="1698172"/>
          </a:xfrm>
        </p:grpSpPr>
        <p:sp>
          <p:nvSpPr>
            <p:cNvPr id="25" name="Prostokąt zaokrąglony 24"/>
            <p:cNvSpPr/>
            <p:nvPr/>
          </p:nvSpPr>
          <p:spPr>
            <a:xfrm>
              <a:off x="1898432" y="2399172"/>
              <a:ext cx="4479515" cy="1667816"/>
            </a:xfrm>
            <a:prstGeom prst="roundRect">
              <a:avLst>
                <a:gd name="adj" fmla="val 8740"/>
              </a:avLst>
            </a:prstGeom>
            <a:noFill/>
            <a:ln w="19050">
              <a:solidFill>
                <a:srgbClr val="F0B23C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>
                <a:solidFill>
                  <a:srgbClr val="12356E"/>
                </a:solidFill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776461" y="2391767"/>
              <a:ext cx="1306286" cy="1698172"/>
            </a:xfrm>
            <a:prstGeom prst="roundRect">
              <a:avLst/>
            </a:prstGeom>
            <a:solidFill>
              <a:srgbClr val="F0B2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 b="1" dirty="0"/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3140798" y="2459384"/>
              <a:ext cx="947074" cy="702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 dirty="0" smtClean="0">
                  <a:solidFill>
                    <a:srgbClr val="12356E"/>
                  </a:solidFill>
                </a:rPr>
                <a:t>Dedykowany doradca ds. zatrudnienia</a:t>
              </a:r>
              <a:endParaRPr lang="pl-PL" sz="1000" b="1" dirty="0">
                <a:solidFill>
                  <a:srgbClr val="12356E"/>
                </a:solidFill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3140798" y="3214788"/>
              <a:ext cx="2004399" cy="805451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spcBef>
                  <a:spcPts val="600"/>
                </a:spcBef>
                <a:buClr>
                  <a:srgbClr val="F0B23C"/>
                </a:buClr>
              </a:pP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Zakres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i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intensywność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wsparcia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pl-PL" sz="1000" b="1" dirty="0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/>
              </a:r>
              <a:br>
                <a:rPr lang="pl-PL" sz="1000" b="1" dirty="0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</a:br>
              <a:r>
                <a:rPr lang="pl-PL" sz="1000" b="1" dirty="0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dostosowana d</a:t>
              </a:r>
              <a:r>
                <a:rPr lang="en-US" sz="1000" b="1" dirty="0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o </a:t>
              </a:r>
              <a:r>
                <a:rPr lang="en-US" sz="1000" b="1" dirty="0" err="1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indywidualn</a:t>
              </a:r>
              <a:r>
                <a:rPr lang="pl-PL" sz="1000" b="1" dirty="0" err="1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ych</a:t>
              </a:r>
              <a:r>
                <a:rPr lang="en-US" sz="1000" b="1" dirty="0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pl-PL" sz="1000" b="1" dirty="0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p</a:t>
              </a:r>
              <a:r>
                <a:rPr lang="en-US" sz="1000" b="1" dirty="0" err="1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otrzeb</a:t>
              </a:r>
              <a:r>
                <a:rPr lang="en-US" sz="1000" b="1" dirty="0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i</a:t>
              </a:r>
              <a:r>
                <a:rPr lang="en-US" sz="1000" b="1" dirty="0" smtClean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możliwości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osoby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poszukujacej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pracy</a:t>
              </a:r>
              <a:endParaRPr lang="en-US" sz="1000" b="1" dirty="0">
                <a:solidFill>
                  <a:srgbClr val="12356E"/>
                </a:solidFill>
                <a:latin typeface="Calibri" charset="0"/>
                <a:ea typeface="ヒラギノ角ゴ ProN W6" charset="0"/>
                <a:cs typeface="Calibri" charset="0"/>
                <a:sym typeface="Calibri" charset="0"/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5210706" y="3214787"/>
              <a:ext cx="1088570" cy="805451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 dirty="0" smtClean="0">
                  <a:solidFill>
                    <a:srgbClr val="12356E"/>
                  </a:solidFill>
                </a:rPr>
                <a:t>Zarządzanie przez cele – Każdy dzień się liczy</a:t>
              </a:r>
              <a:endParaRPr lang="pl-PL" sz="1000" b="1" dirty="0">
                <a:solidFill>
                  <a:srgbClr val="12356E"/>
                </a:solidFill>
              </a:endParaRP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4120531" y="2459385"/>
              <a:ext cx="1710267" cy="702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spcBef>
                  <a:spcPts val="600"/>
                </a:spcBef>
                <a:buClr>
                  <a:srgbClr val="F0B23C"/>
                </a:buClr>
              </a:pP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Rozwój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brakujacych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kompetencji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ukierunkowany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na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zdobycie</a:t>
              </a:r>
              <a:r>
                <a:rPr lang="en-US" sz="1000" b="1" dirty="0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000" b="1" dirty="0" err="1">
                  <a:solidFill>
                    <a:srgbClr val="12356E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zatrudnienia</a:t>
              </a:r>
              <a:endParaRPr lang="en-US" sz="1000" b="1" dirty="0">
                <a:solidFill>
                  <a:srgbClr val="12356E"/>
                </a:solidFill>
                <a:latin typeface="Calibri" charset="0"/>
                <a:ea typeface="ヒラギノ角ゴ ProN W6" charset="0"/>
                <a:cs typeface="Calibri" charset="0"/>
                <a:sym typeface="Calibri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1753792" y="2810385"/>
              <a:ext cx="1422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chemeClr val="bg1"/>
                  </a:solidFill>
                </a:rPr>
                <a:t>Proaktywne, zorientowane na cel zarządzanie </a:t>
              </a:r>
              <a:r>
                <a:rPr lang="pl-PL" sz="1200" b="1" dirty="0" smtClean="0">
                  <a:solidFill>
                    <a:schemeClr val="bg1"/>
                  </a:solidFill>
                </a:rPr>
                <a:t>przypadkiem</a:t>
              </a:r>
              <a:endParaRPr lang="pl-PL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Elipsa 21"/>
            <p:cNvSpPr/>
            <p:nvPr/>
          </p:nvSpPr>
          <p:spPr>
            <a:xfrm>
              <a:off x="1828501" y="2459385"/>
              <a:ext cx="381000" cy="381000"/>
            </a:xfrm>
            <a:prstGeom prst="ellipse">
              <a:avLst/>
            </a:prstGeom>
            <a:solidFill>
              <a:srgbClr val="1235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/>
                <a:t>2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1715689" y="4201094"/>
            <a:ext cx="3353115" cy="1621971"/>
            <a:chOff x="1715689" y="4201094"/>
            <a:chExt cx="3353115" cy="1621971"/>
          </a:xfrm>
        </p:grpSpPr>
        <p:sp>
          <p:nvSpPr>
            <p:cNvPr id="26" name="Prostokąt zaokrąglony 25"/>
            <p:cNvSpPr/>
            <p:nvPr/>
          </p:nvSpPr>
          <p:spPr>
            <a:xfrm>
              <a:off x="2211264" y="4209725"/>
              <a:ext cx="2857540" cy="1593259"/>
            </a:xfrm>
            <a:prstGeom prst="roundRect">
              <a:avLst>
                <a:gd name="adj" fmla="val 11135"/>
              </a:avLst>
            </a:prstGeom>
            <a:noFill/>
            <a:ln w="19050">
              <a:solidFill>
                <a:srgbClr val="F0B23C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 dirty="0">
                <a:solidFill>
                  <a:srgbClr val="12356E"/>
                </a:solidFill>
              </a:endParaRPr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3155692" y="4271846"/>
              <a:ext cx="1183762" cy="718456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 dirty="0" smtClean="0">
                  <a:solidFill>
                    <a:srgbClr val="12356E"/>
                  </a:solidFill>
                </a:rPr>
                <a:t>Znajomość lokalnego rynku pracy</a:t>
              </a:r>
              <a:endParaRPr lang="pl-PL" sz="1000" b="1" dirty="0">
                <a:solidFill>
                  <a:srgbClr val="12356E"/>
                </a:solidFill>
              </a:endParaRP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3174489" y="5030098"/>
              <a:ext cx="1760958" cy="718456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 dirty="0" smtClean="0">
                  <a:solidFill>
                    <a:srgbClr val="12356E"/>
                  </a:solidFill>
                </a:rPr>
                <a:t>Przygotowanie do zatrudnienia na potrzeby konkretnego pracodawcy</a:t>
              </a:r>
              <a:endParaRPr lang="pl-PL" sz="1000" b="1" dirty="0">
                <a:solidFill>
                  <a:srgbClr val="12356E"/>
                </a:solidFill>
              </a:endParaRP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715689" y="4201094"/>
              <a:ext cx="1427831" cy="1621971"/>
              <a:chOff x="1715689" y="4201094"/>
              <a:chExt cx="1427831" cy="1621971"/>
            </a:xfrm>
          </p:grpSpPr>
          <p:sp>
            <p:nvSpPr>
              <p:cNvPr id="18" name="Prostokąt zaokrąglony 17"/>
              <p:cNvSpPr/>
              <p:nvPr/>
            </p:nvSpPr>
            <p:spPr>
              <a:xfrm>
                <a:off x="1776461" y="4201094"/>
                <a:ext cx="1306286" cy="1621971"/>
              </a:xfrm>
              <a:prstGeom prst="roundRect">
                <a:avLst/>
              </a:prstGeom>
              <a:solidFill>
                <a:srgbClr val="F0B23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b="1" dirty="0"/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715689" y="4696390"/>
                <a:ext cx="14278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b="1" dirty="0">
                    <a:solidFill>
                      <a:schemeClr val="bg1"/>
                    </a:solidFill>
                    <a:latin typeface="Calibri" charset="0"/>
                    <a:ea typeface="ヒラギノ角ゴ ProN W6" charset="0"/>
                    <a:cs typeface="Calibri" charset="0"/>
                    <a:sym typeface="Calibri" charset="0"/>
                  </a:rPr>
                  <a:t>Współpraca </a:t>
                </a:r>
                <a:br>
                  <a:rPr lang="pl-PL" sz="1200" b="1" dirty="0">
                    <a:solidFill>
                      <a:schemeClr val="bg1"/>
                    </a:solidFill>
                    <a:latin typeface="Calibri" charset="0"/>
                    <a:ea typeface="ヒラギノ角ゴ ProN W6" charset="0"/>
                    <a:cs typeface="Calibri" charset="0"/>
                    <a:sym typeface="Calibri" charset="0"/>
                  </a:rPr>
                </a:br>
                <a:r>
                  <a:rPr lang="pl-PL" sz="1200" b="1" dirty="0">
                    <a:solidFill>
                      <a:schemeClr val="bg1"/>
                    </a:solidFill>
                    <a:latin typeface="Calibri" charset="0"/>
                    <a:ea typeface="ヒラギノ角ゴ ProN W6" charset="0"/>
                    <a:cs typeface="Calibri" charset="0"/>
                    <a:sym typeface="Calibri" charset="0"/>
                  </a:rPr>
                  <a:t>z </a:t>
                </a:r>
                <a:r>
                  <a:rPr lang="pl-PL" sz="1200" b="1" dirty="0" smtClean="0">
                    <a:solidFill>
                      <a:schemeClr val="bg1"/>
                    </a:solidFill>
                    <a:latin typeface="Calibri" charset="0"/>
                    <a:ea typeface="ヒラギノ角ゴ ProN W6" charset="0"/>
                    <a:cs typeface="Calibri" charset="0"/>
                    <a:sym typeface="Calibri" charset="0"/>
                  </a:rPr>
                  <a:t>pracodawcami </a:t>
                </a:r>
                <a:r>
                  <a:rPr lang="pl-PL" sz="1200" b="1" dirty="0">
                    <a:solidFill>
                      <a:schemeClr val="bg1"/>
                    </a:solidFill>
                    <a:latin typeface="Calibri" charset="0"/>
                    <a:ea typeface="ヒラギノ角ゴ ProN W6" charset="0"/>
                    <a:cs typeface="Calibri" charset="0"/>
                    <a:sym typeface="Calibri" charset="0"/>
                  </a:rPr>
                  <a:t>– Partner </a:t>
                </a:r>
                <a:r>
                  <a:rPr lang="pl-PL" sz="1200" b="1" dirty="0" smtClean="0">
                    <a:solidFill>
                      <a:schemeClr val="bg1"/>
                    </a:solidFill>
                    <a:latin typeface="Calibri" charset="0"/>
                    <a:ea typeface="ヒラギノ角ゴ ProN W6" charset="0"/>
                    <a:cs typeface="Calibri" charset="0"/>
                    <a:sym typeface="Calibri" charset="0"/>
                  </a:rPr>
                  <a:t/>
                </a:r>
                <a:br>
                  <a:rPr lang="pl-PL" sz="1200" b="1" dirty="0" smtClean="0">
                    <a:solidFill>
                      <a:schemeClr val="bg1"/>
                    </a:solidFill>
                    <a:latin typeface="Calibri" charset="0"/>
                    <a:ea typeface="ヒラギノ角ゴ ProN W6" charset="0"/>
                    <a:cs typeface="Calibri" charset="0"/>
                    <a:sym typeface="Calibri" charset="0"/>
                  </a:rPr>
                </a:br>
                <a:r>
                  <a:rPr lang="pl-PL" sz="1200" b="1" dirty="0" smtClean="0">
                    <a:solidFill>
                      <a:schemeClr val="bg1"/>
                    </a:solidFill>
                    <a:latin typeface="Calibri" charset="0"/>
                    <a:ea typeface="ヒラギノ角ゴ ProN W6" charset="0"/>
                    <a:cs typeface="Calibri" charset="0"/>
                    <a:sym typeface="Calibri" charset="0"/>
                  </a:rPr>
                  <a:t>w rekrutacji</a:t>
                </a:r>
                <a:endParaRPr lang="en-US" sz="1200" b="1" dirty="0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1828501" y="4269820"/>
                <a:ext cx="381000" cy="381000"/>
              </a:xfrm>
              <a:prstGeom prst="ellipse">
                <a:avLst/>
              </a:prstGeom>
              <a:solidFill>
                <a:srgbClr val="12356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/>
                  <a:t>4</a:t>
                </a:r>
              </a:p>
            </p:txBody>
          </p:sp>
        </p:grpSp>
      </p:grpSp>
      <p:grpSp>
        <p:nvGrpSpPr>
          <p:cNvPr id="40" name="Grupa 39"/>
          <p:cNvGrpSpPr/>
          <p:nvPr/>
        </p:nvGrpSpPr>
        <p:grpSpPr>
          <a:xfrm>
            <a:off x="377060" y="4201094"/>
            <a:ext cx="1382489" cy="1736747"/>
            <a:chOff x="377060" y="4201094"/>
            <a:chExt cx="1382489" cy="17367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377060" y="4201094"/>
              <a:ext cx="1306287" cy="1621971"/>
            </a:xfrm>
            <a:prstGeom prst="roundRect">
              <a:avLst/>
            </a:prstGeom>
            <a:solidFill>
              <a:srgbClr val="F0B2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 indent="184150" algn="ctr">
                <a:spcBef>
                  <a:spcPts val="600"/>
                </a:spcBef>
                <a:buClr>
                  <a:srgbClr val="F0B23C"/>
                </a:buClr>
              </a:pPr>
              <a:r>
                <a:rPr lang="pl-PL" sz="1400" b="1" dirty="0" smtClean="0"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endParaRPr lang="en-US" sz="1200" b="1" dirty="0">
                <a:latin typeface="Calibri" charset="0"/>
                <a:ea typeface="ヒラギノ角ゴ ProN W6" charset="0"/>
                <a:cs typeface="Calibri" charset="0"/>
                <a:sym typeface="Calibri" charset="0"/>
              </a:endParaRPr>
            </a:p>
          </p:txBody>
        </p:sp>
        <p:sp>
          <p:nvSpPr>
            <p:cNvPr id="23" name="Elipsa 22"/>
            <p:cNvSpPr/>
            <p:nvPr/>
          </p:nvSpPr>
          <p:spPr>
            <a:xfrm>
              <a:off x="453259" y="4288407"/>
              <a:ext cx="381000" cy="381000"/>
            </a:xfrm>
            <a:prstGeom prst="ellipse">
              <a:avLst/>
            </a:prstGeom>
            <a:solidFill>
              <a:srgbClr val="1235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/>
                <a:t>3</a:t>
              </a:r>
              <a:endParaRPr lang="pl-PL" b="1" dirty="0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592276" y="4552846"/>
              <a:ext cx="116727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Holistyczne</a:t>
              </a:r>
              <a:r>
                <a:rPr lang="en-US" sz="1200" b="1" dirty="0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podejście</a:t>
              </a:r>
              <a:r>
                <a:rPr lang="en-US" sz="1200" b="1" dirty="0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do </a:t>
              </a:r>
              <a:r>
                <a:rPr lang="en-US" sz="1200" b="1" dirty="0" err="1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pokonywania</a:t>
              </a:r>
              <a:r>
                <a:rPr lang="en-US" sz="1200" b="1" dirty="0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barier</a:t>
              </a:r>
              <a:r>
                <a:rPr lang="en-US" sz="1200" b="1" dirty="0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na</a:t>
              </a:r>
              <a:r>
                <a:rPr lang="pl-PL" sz="1200" b="1" dirty="0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drodze</a:t>
              </a:r>
              <a:r>
                <a:rPr lang="en-US" sz="1200" b="1" dirty="0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 do </a:t>
              </a:r>
              <a:r>
                <a:rPr lang="en-US" sz="1200" b="1" dirty="0" err="1">
                  <a:solidFill>
                    <a:schemeClr val="bg1"/>
                  </a:solidFill>
                  <a:latin typeface="Calibri" charset="0"/>
                  <a:ea typeface="ヒラギノ角ゴ ProN W6" charset="0"/>
                  <a:cs typeface="Calibri" charset="0"/>
                  <a:sym typeface="Calibri" charset="0"/>
                </a:rPr>
                <a:t>zatrudnienia</a:t>
              </a:r>
              <a:endParaRPr lang="en-US" sz="1200" b="1" dirty="0">
                <a:solidFill>
                  <a:schemeClr val="bg1"/>
                </a:solidFill>
                <a:latin typeface="Calibri" charset="0"/>
                <a:ea typeface="ヒラギノ角ゴ ProN W6" charset="0"/>
                <a:cs typeface="Calibri" charset="0"/>
                <a:sym typeface="Calibri" charset="0"/>
              </a:endParaRPr>
            </a:p>
            <a:p>
              <a:pPr algn="ctr"/>
              <a:endParaRPr lang="pl-PL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5254057" y="2391767"/>
            <a:ext cx="3280727" cy="3436974"/>
            <a:chOff x="5145197" y="2391767"/>
            <a:chExt cx="3280727" cy="3436974"/>
          </a:xfrm>
        </p:grpSpPr>
        <p:sp>
          <p:nvSpPr>
            <p:cNvPr id="34" name="Prostokąt zaokrąglony 33"/>
            <p:cNvSpPr/>
            <p:nvPr/>
          </p:nvSpPr>
          <p:spPr>
            <a:xfrm>
              <a:off x="5145197" y="4130570"/>
              <a:ext cx="1306286" cy="1698171"/>
            </a:xfrm>
            <a:prstGeom prst="roundRect">
              <a:avLst/>
            </a:prstGeom>
            <a:solidFill>
              <a:srgbClr val="F0B2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8775" algn="ctr"/>
              <a:r>
                <a:rPr lang="pl-PL" sz="1200" b="1" dirty="0" smtClean="0"/>
                <a:t>Rola Doradcy – kluczowa </a:t>
              </a:r>
              <a:br>
                <a:rPr lang="pl-PL" sz="1200" b="1" dirty="0" smtClean="0"/>
              </a:br>
              <a:r>
                <a:rPr lang="pl-PL" sz="1200" b="1" dirty="0" smtClean="0"/>
                <a:t>i decydująca </a:t>
              </a:r>
              <a:br>
                <a:rPr lang="pl-PL" sz="1200" b="1" dirty="0" smtClean="0"/>
              </a:br>
              <a:r>
                <a:rPr lang="pl-PL" sz="1200" b="1" dirty="0" smtClean="0"/>
                <a:t>o sukcesie projektu</a:t>
              </a:r>
              <a:endParaRPr lang="pl-PL" sz="1200" b="1" dirty="0"/>
            </a:p>
          </p:txBody>
        </p:sp>
        <p:sp>
          <p:nvSpPr>
            <p:cNvPr id="35" name="Prostokąt zaokrąglony 34"/>
            <p:cNvSpPr/>
            <p:nvPr/>
          </p:nvSpPr>
          <p:spPr>
            <a:xfrm>
              <a:off x="6521077" y="2483227"/>
              <a:ext cx="1784723" cy="1315887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>
                <a:spcBef>
                  <a:spcPts val="600"/>
                </a:spcBef>
                <a:buClr>
                  <a:srgbClr val="F0B23C"/>
                </a:buClr>
              </a:pPr>
              <a:r>
                <a:rPr lang="pl-PL" sz="1050" b="1" dirty="0">
                  <a:solidFill>
                    <a:srgbClr val="12356E"/>
                  </a:solidFill>
                  <a:latin typeface="Calibri" charset="0"/>
                  <a:cs typeface="Calibri" charset="0"/>
                </a:rPr>
                <a:t>Wysoce rozwinięty potencjał osobisty – zaangażowanie, komunikatywność, empatia, budujący zaufanie, pozytywny stosunek</a:t>
              </a:r>
            </a:p>
          </p:txBody>
        </p:sp>
        <p:sp>
          <p:nvSpPr>
            <p:cNvPr id="37" name="Prostokąt zaokrąglony 36"/>
            <p:cNvSpPr/>
            <p:nvPr/>
          </p:nvSpPr>
          <p:spPr>
            <a:xfrm>
              <a:off x="6521077" y="4811486"/>
              <a:ext cx="1784723" cy="939577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>
                <a:spcBef>
                  <a:spcPts val="600"/>
                </a:spcBef>
                <a:buClr>
                  <a:srgbClr val="F0B23C"/>
                </a:buClr>
                <a:buNone/>
              </a:pPr>
              <a:r>
                <a:rPr lang="pl-PL" sz="1050" b="1" dirty="0">
                  <a:solidFill>
                    <a:srgbClr val="12356E"/>
                  </a:solidFill>
                  <a:latin typeface="Calibri" charset="0"/>
                  <a:cs typeface="Calibri" charset="0"/>
                </a:rPr>
                <a:t>Kompetencje profesjonalne – zorientowanie na cele, organizacja pracy, determinacja, kreatywność</a:t>
              </a:r>
              <a:endParaRPr lang="en-US" sz="1050" b="1" dirty="0">
                <a:solidFill>
                  <a:srgbClr val="12356E"/>
                </a:solidFill>
                <a:latin typeface="Calibri" charset="0"/>
                <a:ea typeface="ヒラギノ角ゴ ProN W6" charset="0"/>
                <a:cs typeface="Calibri" charset="0"/>
                <a:sym typeface="Calibri" charset="0"/>
              </a:endParaRPr>
            </a:p>
          </p:txBody>
        </p:sp>
        <p:sp>
          <p:nvSpPr>
            <p:cNvPr id="38" name="Elipsa 37"/>
            <p:cNvSpPr/>
            <p:nvPr/>
          </p:nvSpPr>
          <p:spPr>
            <a:xfrm>
              <a:off x="5217482" y="4201589"/>
              <a:ext cx="381000" cy="381000"/>
            </a:xfrm>
            <a:prstGeom prst="ellipse">
              <a:avLst/>
            </a:prstGeom>
            <a:solidFill>
              <a:srgbClr val="1235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/>
                <a:t>5</a:t>
              </a: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6429711" y="2391767"/>
              <a:ext cx="1996213" cy="3436974"/>
            </a:xfrm>
            <a:prstGeom prst="roundRect">
              <a:avLst>
                <a:gd name="adj" fmla="val 8211"/>
              </a:avLst>
            </a:prstGeom>
            <a:noFill/>
            <a:ln w="19050">
              <a:solidFill>
                <a:srgbClr val="F0B23C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 dirty="0">
                <a:solidFill>
                  <a:srgbClr val="12356E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6521077" y="3853267"/>
              <a:ext cx="1784723" cy="87028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>
                <a:spcBef>
                  <a:spcPts val="600"/>
                </a:spcBef>
                <a:buClr>
                  <a:srgbClr val="F0B23C"/>
                </a:buClr>
              </a:pPr>
              <a:r>
                <a:rPr lang="pl-PL" sz="1050" b="1" dirty="0">
                  <a:solidFill>
                    <a:srgbClr val="12356E"/>
                  </a:solidFill>
                  <a:latin typeface="Calibri" charset="0"/>
                  <a:cs typeface="Calibri" charset="0"/>
                </a:rPr>
                <a:t>Różnorodne doświadczenia zawodowe – sprzedaż, HR, </a:t>
              </a:r>
              <a:r>
                <a:rPr lang="pl-PL" sz="1050" b="1" dirty="0" err="1">
                  <a:solidFill>
                    <a:srgbClr val="12356E"/>
                  </a:solidFill>
                  <a:latin typeface="Calibri" charset="0"/>
                  <a:cs typeface="Calibri" charset="0"/>
                </a:rPr>
                <a:t>NGO’s</a:t>
              </a:r>
              <a:endParaRPr lang="pl-PL" sz="1050" b="1" dirty="0">
                <a:solidFill>
                  <a:srgbClr val="12356E"/>
                </a:solidFill>
                <a:latin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121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/>
          </p:cNvSpPr>
          <p:nvPr/>
        </p:nvSpPr>
        <p:spPr bwMode="auto">
          <a:xfrm>
            <a:off x="5132998" y="2191923"/>
            <a:ext cx="493712" cy="442913"/>
          </a:xfrm>
          <a:prstGeom prst="rightArrow">
            <a:avLst>
              <a:gd name="adj1" fmla="val 17111"/>
              <a:gd name="adj2" fmla="val 48014"/>
            </a:avLst>
          </a:prstGeom>
          <a:solidFill>
            <a:srgbClr val="12356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pl-PL" sz="3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5904119" y="4468377"/>
            <a:ext cx="1488820" cy="561975"/>
            <a:chOff x="5904119" y="4468377"/>
            <a:chExt cx="1488820" cy="561975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 rot="13984881">
              <a:off x="6883351" y="4520765"/>
              <a:ext cx="561975" cy="457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21600" y="8952"/>
                  </a:moveTo>
                  <a:lnTo>
                    <a:pt x="9025" y="8952"/>
                  </a:lnTo>
                  <a:lnTo>
                    <a:pt x="9025" y="0"/>
                  </a:lnTo>
                  <a:lnTo>
                    <a:pt x="0" y="10800"/>
                  </a:lnTo>
                  <a:lnTo>
                    <a:pt x="9025" y="21600"/>
                  </a:lnTo>
                  <a:lnTo>
                    <a:pt x="9025" y="12648"/>
                  </a:lnTo>
                  <a:lnTo>
                    <a:pt x="21600" y="12648"/>
                  </a:lnTo>
                  <a:lnTo>
                    <a:pt x="21600" y="8952"/>
                  </a:lnTo>
                  <a:close/>
                  <a:moveTo>
                    <a:pt x="21600" y="8952"/>
                  </a:moveTo>
                </a:path>
              </a:pathLst>
            </a:custGeom>
            <a:solidFill>
              <a:srgbClr val="12356E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8186690">
              <a:off x="5904119" y="4513260"/>
              <a:ext cx="569912" cy="4508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50" y="9233"/>
                  </a:moveTo>
                  <a:lnTo>
                    <a:pt x="12809" y="8952"/>
                  </a:lnTo>
                  <a:lnTo>
                    <a:pt x="12932" y="0"/>
                  </a:lnTo>
                  <a:lnTo>
                    <a:pt x="21600" y="10606"/>
                  </a:lnTo>
                  <a:lnTo>
                    <a:pt x="12637" y="21600"/>
                  </a:lnTo>
                  <a:lnTo>
                    <a:pt x="12759" y="12648"/>
                  </a:lnTo>
                  <a:lnTo>
                    <a:pt x="0" y="12929"/>
                  </a:lnTo>
                  <a:lnTo>
                    <a:pt x="50" y="9233"/>
                  </a:lnTo>
                  <a:close/>
                  <a:moveTo>
                    <a:pt x="50" y="9233"/>
                  </a:moveTo>
                </a:path>
              </a:pathLst>
            </a:custGeom>
            <a:solidFill>
              <a:srgbClr val="12356E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714833" y="3475455"/>
            <a:ext cx="1777484" cy="989012"/>
            <a:chOff x="5742555" y="3482087"/>
            <a:chExt cx="1777484" cy="989012"/>
          </a:xfrm>
        </p:grpSpPr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5742555" y="3482087"/>
              <a:ext cx="1744827" cy="989012"/>
            </a:xfrm>
            <a:prstGeom prst="roundRect">
              <a:avLst>
                <a:gd name="adj" fmla="val 15352"/>
              </a:avLst>
            </a:prstGeom>
            <a:solidFill>
              <a:srgbClr val="F0B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pl-PL"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Rectangle 15"/>
            <p:cNvSpPr>
              <a:spLocks/>
            </p:cNvSpPr>
            <p:nvPr/>
          </p:nvSpPr>
          <p:spPr bwMode="auto">
            <a:xfrm>
              <a:off x="5780150" y="3762749"/>
              <a:ext cx="1739889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788" tIns="26788" rIns="26788" bIns="26788" anchor="ctr"/>
            <a:lstStyle/>
            <a:p>
              <a:pPr algn="ctr" defTabSz="642938">
                <a:lnSpc>
                  <a:spcPct val="90000"/>
                </a:lnSpc>
              </a:pPr>
              <a:r>
                <a:rPr lang="pl-PL" sz="13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Realizacja IPD</a:t>
              </a:r>
              <a:r>
                <a:rPr lang="en-US" sz="13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. </a:t>
              </a:r>
              <a:endParaRPr lang="pl-PL" sz="1300" b="1" dirty="0" smtClean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endParaRPr>
            </a:p>
            <a:p>
              <a:pPr algn="ctr" defTabSz="642938">
                <a:lnSpc>
                  <a:spcPct val="90000"/>
                </a:lnSpc>
              </a:pPr>
              <a:r>
                <a:rPr lang="en-US" sz="1300" b="1" dirty="0" err="1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Doprowadzenie</a:t>
              </a:r>
              <a:r>
                <a:rPr lang="en-US" sz="13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 </a:t>
              </a:r>
              <a:endParaRPr lang="pl-PL" sz="1300" b="1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endParaRPr>
            </a:p>
            <a:p>
              <a:pPr algn="ctr" defTabSz="642938">
                <a:lnSpc>
                  <a:spcPct val="90000"/>
                </a:lnSpc>
              </a:pPr>
              <a:r>
                <a:rPr lang="en-US" sz="1300" b="1" dirty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do </a:t>
              </a:r>
              <a:r>
                <a:rPr lang="en-US" sz="1300" b="1" dirty="0" err="1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zatrudnienia</a:t>
              </a:r>
              <a:endParaRPr lang="en-US" sz="1300" b="1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5682177" y="1923225"/>
            <a:ext cx="1750775" cy="974725"/>
            <a:chOff x="5682177" y="1923225"/>
            <a:chExt cx="1750775" cy="974725"/>
          </a:xfrm>
        </p:grpSpPr>
        <p:sp>
          <p:nvSpPr>
            <p:cNvPr id="20" name="AutoShape 16"/>
            <p:cNvSpPr>
              <a:spLocks/>
            </p:cNvSpPr>
            <p:nvPr/>
          </p:nvSpPr>
          <p:spPr bwMode="auto">
            <a:xfrm>
              <a:off x="5693061" y="1923225"/>
              <a:ext cx="1739891" cy="974725"/>
            </a:xfrm>
            <a:prstGeom prst="roundRect">
              <a:avLst>
                <a:gd name="adj" fmla="val 15532"/>
              </a:avLst>
            </a:prstGeom>
            <a:solidFill>
              <a:srgbClr val="F0B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pl-PL"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" name="Rectangle 17"/>
            <p:cNvSpPr>
              <a:spLocks/>
            </p:cNvSpPr>
            <p:nvPr/>
          </p:nvSpPr>
          <p:spPr bwMode="auto">
            <a:xfrm>
              <a:off x="5682177" y="2201037"/>
              <a:ext cx="173988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788" tIns="26788" rIns="26788" bIns="26788" anchor="ctr"/>
            <a:lstStyle/>
            <a:p>
              <a:pPr algn="ctr" defTabSz="642938">
                <a:lnSpc>
                  <a:spcPct val="90000"/>
                </a:lnSpc>
              </a:pPr>
              <a:r>
                <a:rPr lang="en-US" sz="1300" b="1" dirty="0" err="1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Diagnoza</a:t>
              </a:r>
              <a:r>
                <a:rPr lang="en-US" sz="1300" b="1" dirty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 </a:t>
              </a:r>
              <a:r>
                <a:rPr lang="en-US" sz="1300" b="1" dirty="0" err="1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po</a:t>
              </a:r>
              <a:r>
                <a:rPr lang="pl-PL" sz="1300" b="1" dirty="0" err="1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tencjału</a:t>
              </a:r>
              <a:r>
                <a:rPr lang="pl-PL" sz="13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.</a:t>
              </a:r>
              <a:r>
                <a:rPr lang="en-US" sz="13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  </a:t>
              </a:r>
              <a:r>
                <a:rPr lang="en-US" sz="1300" b="1" dirty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/>
              </a:r>
              <a:br>
                <a:rPr lang="en-US" sz="1300" b="1" dirty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</a:br>
              <a:r>
                <a:rPr lang="pl-PL" sz="13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Indywidualny Plan Działania</a:t>
              </a:r>
              <a:endParaRPr lang="en-US" sz="1300" b="1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endParaRP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3319252" y="1923225"/>
            <a:ext cx="1726608" cy="989013"/>
            <a:chOff x="3319252" y="1923225"/>
            <a:chExt cx="1726608" cy="989013"/>
          </a:xfrm>
        </p:grpSpPr>
        <p:sp>
          <p:nvSpPr>
            <p:cNvPr id="8" name="AutoShape 5"/>
            <p:cNvSpPr>
              <a:spLocks/>
            </p:cNvSpPr>
            <p:nvPr/>
          </p:nvSpPr>
          <p:spPr bwMode="auto">
            <a:xfrm>
              <a:off x="3319254" y="1923225"/>
              <a:ext cx="1726606" cy="989013"/>
            </a:xfrm>
            <a:prstGeom prst="roundRect">
              <a:avLst>
                <a:gd name="adj" fmla="val 15352"/>
              </a:avLst>
            </a:prstGeom>
            <a:solidFill>
              <a:srgbClr val="F0B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pl-PL"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3" name="Rectangle 19"/>
            <p:cNvSpPr>
              <a:spLocks/>
            </p:cNvSpPr>
            <p:nvPr/>
          </p:nvSpPr>
          <p:spPr bwMode="auto">
            <a:xfrm>
              <a:off x="3319252" y="2215736"/>
              <a:ext cx="1726607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788" tIns="26788" rIns="26788" bIns="26788" anchor="ctr"/>
            <a:lstStyle/>
            <a:p>
              <a:pPr algn="ctr" defTabSz="642938">
                <a:lnSpc>
                  <a:spcPct val="90000"/>
                </a:lnSpc>
              </a:pPr>
              <a:r>
                <a:rPr lang="en-US" sz="1300" b="1" dirty="0" err="1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Dedykowany</a:t>
              </a:r>
              <a:r>
                <a:rPr lang="en-US" sz="1300" b="1" dirty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osobisty</a:t>
              </a:r>
              <a:r>
                <a:rPr lang="en-US" sz="1300" b="1" dirty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 </a:t>
              </a:r>
              <a:r>
                <a:rPr lang="en-US" sz="1300" b="1" dirty="0" err="1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doradca</a:t>
              </a:r>
              <a:r>
                <a:rPr lang="en-US" sz="13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. </a:t>
              </a:r>
              <a:r>
                <a:rPr lang="en-US" sz="1300" b="1" dirty="0" err="1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Indywidualne</a:t>
              </a:r>
              <a:r>
                <a:rPr lang="en-US" sz="13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 </a:t>
              </a:r>
              <a:r>
                <a:rPr lang="en-US" sz="1300" b="1" dirty="0" err="1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wsparcie</a:t>
              </a:r>
              <a:endParaRPr lang="en-US" sz="1300" b="1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endParaRPr>
            </a:p>
          </p:txBody>
        </p:sp>
      </p:grpSp>
      <p:sp>
        <p:nvSpPr>
          <p:cNvPr id="24" name="AutoShape 20"/>
          <p:cNvSpPr>
            <a:spLocks/>
          </p:cNvSpPr>
          <p:nvPr/>
        </p:nvSpPr>
        <p:spPr bwMode="auto">
          <a:xfrm>
            <a:off x="3351911" y="3482087"/>
            <a:ext cx="1726606" cy="956829"/>
          </a:xfrm>
          <a:prstGeom prst="roundRect">
            <a:avLst>
              <a:gd name="adj" fmla="val 15766"/>
            </a:avLst>
          </a:prstGeom>
          <a:solidFill>
            <a:srgbClr val="12356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pl-PL" sz="3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Rectangle 21"/>
          <p:cNvSpPr>
            <a:spLocks/>
          </p:cNvSpPr>
          <p:nvPr/>
        </p:nvSpPr>
        <p:spPr bwMode="auto">
          <a:xfrm>
            <a:off x="3428113" y="3810902"/>
            <a:ext cx="172660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 anchor="ctr"/>
          <a:lstStyle/>
          <a:p>
            <a:pPr algn="ctr" defTabSz="642938"/>
            <a:r>
              <a:rPr lang="en-US" sz="1600" b="1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rPr>
              <a:t>ZATRUDNIENIE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985993" y="1942544"/>
            <a:ext cx="1726606" cy="1281631"/>
            <a:chOff x="985993" y="1942544"/>
            <a:chExt cx="1726606" cy="1281631"/>
          </a:xfrm>
        </p:grpSpPr>
        <p:sp>
          <p:nvSpPr>
            <p:cNvPr id="26" name="AutoShape 22"/>
            <p:cNvSpPr>
              <a:spLocks/>
            </p:cNvSpPr>
            <p:nvPr/>
          </p:nvSpPr>
          <p:spPr bwMode="auto">
            <a:xfrm>
              <a:off x="985993" y="1942544"/>
              <a:ext cx="1726606" cy="1281631"/>
            </a:xfrm>
            <a:prstGeom prst="roundRect">
              <a:avLst>
                <a:gd name="adj" fmla="val 15325"/>
              </a:avLst>
            </a:prstGeom>
            <a:solidFill>
              <a:srgbClr val="12356E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642938"/>
              <a:endParaRPr lang="pl-PL"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7" name="Rectangle 23"/>
            <p:cNvSpPr>
              <a:spLocks/>
            </p:cNvSpPr>
            <p:nvPr/>
          </p:nvSpPr>
          <p:spPr bwMode="auto">
            <a:xfrm>
              <a:off x="985993" y="2209036"/>
              <a:ext cx="1726606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788" tIns="26788" rIns="26788" bIns="26788" anchor="ctr"/>
            <a:lstStyle/>
            <a:p>
              <a:pPr algn="ctr" defTabSz="642938"/>
              <a:r>
                <a:rPr lang="en-US" sz="14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PRZEKAZANIE </a:t>
              </a:r>
            </a:p>
            <a:p>
              <a:pPr algn="ctr" defTabSz="642938"/>
              <a:r>
                <a:rPr lang="en-US" sz="14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KLIENTA </a:t>
              </a:r>
              <a:br>
                <a:rPr lang="en-US" sz="14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</a:br>
              <a:r>
                <a:rPr lang="en-US" sz="1400" b="1" dirty="0" smtClean="0">
                  <a:solidFill>
                    <a:srgbClr val="FFFFFF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DO OPERATORA</a:t>
              </a:r>
              <a:endParaRPr lang="en-US" sz="1400" b="1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4926250" y="5021058"/>
            <a:ext cx="3533736" cy="950063"/>
            <a:chOff x="4926250" y="5021058"/>
            <a:chExt cx="3533736" cy="950063"/>
          </a:xfrm>
        </p:grpSpPr>
        <p:grpSp>
          <p:nvGrpSpPr>
            <p:cNvPr id="9" name="Grupa 8"/>
            <p:cNvGrpSpPr/>
            <p:nvPr/>
          </p:nvGrpSpPr>
          <p:grpSpPr>
            <a:xfrm>
              <a:off x="6747475" y="5021058"/>
              <a:ext cx="1712511" cy="945966"/>
              <a:chOff x="6747475" y="5021058"/>
              <a:chExt cx="1712511" cy="945966"/>
            </a:xfrm>
          </p:grpSpPr>
          <p:sp>
            <p:nvSpPr>
              <p:cNvPr id="16" name="AutoShape 12"/>
              <p:cNvSpPr>
                <a:spLocks/>
              </p:cNvSpPr>
              <p:nvPr/>
            </p:nvSpPr>
            <p:spPr bwMode="auto">
              <a:xfrm>
                <a:off x="6747475" y="5021058"/>
                <a:ext cx="1712511" cy="945966"/>
              </a:xfrm>
              <a:prstGeom prst="roundRect">
                <a:avLst>
                  <a:gd name="adj" fmla="val 15352"/>
                </a:avLst>
              </a:prstGeom>
              <a:solidFill>
                <a:srgbClr val="FFFFFF"/>
              </a:solidFill>
              <a:ln w="38100" cmpd="sng">
                <a:solidFill>
                  <a:srgbClr val="F0B23C"/>
                </a:solidFill>
                <a:prstDash val="sysDash"/>
                <a:round/>
                <a:headEnd/>
                <a:tailEnd/>
              </a:ln>
              <a:extLst/>
            </p:spPr>
            <p:txBody>
              <a:bodyPr lIns="0" tIns="0" rIns="0" bIns="0"/>
              <a:lstStyle/>
              <a:p>
                <a:pPr algn="ctr" defTabSz="642938"/>
                <a:endParaRPr lang="pl-PL"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7" name="Rectangle 13"/>
              <p:cNvSpPr>
                <a:spLocks/>
              </p:cNvSpPr>
              <p:nvPr/>
            </p:nvSpPr>
            <p:spPr bwMode="auto">
              <a:xfrm>
                <a:off x="6747475" y="5178293"/>
                <a:ext cx="1712511" cy="6064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26788" tIns="26788" rIns="26788" bIns="26788" anchor="ctr"/>
              <a:lstStyle/>
              <a:p>
                <a:pPr algn="ctr" defTabSz="642938">
                  <a:lnSpc>
                    <a:spcPct val="90000"/>
                  </a:lnSpc>
                </a:pPr>
                <a:r>
                  <a:rPr lang="en-US" sz="1300" b="1" dirty="0" err="1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Spotkania</a:t>
                </a:r>
                <a:endParaRPr lang="en-US" sz="1300" b="1" dirty="0" smtClean="0">
                  <a:solidFill>
                    <a:schemeClr val="accent1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endParaRPr>
              </a:p>
              <a:p>
                <a:pPr algn="ctr" defTabSz="642938">
                  <a:lnSpc>
                    <a:spcPct val="90000"/>
                  </a:lnSpc>
                </a:pPr>
                <a:r>
                  <a:rPr lang="en-US" sz="1300" b="1" dirty="0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 </a:t>
                </a:r>
                <a:r>
                  <a:rPr lang="en-US" sz="1300" b="1" dirty="0" err="1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indywidualne</a:t>
                </a:r>
                <a:r>
                  <a:rPr lang="en-US" sz="1300" b="1" dirty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,</a:t>
                </a:r>
                <a:endParaRPr lang="en-US" sz="1300" b="1" dirty="0" smtClean="0">
                  <a:solidFill>
                    <a:schemeClr val="accent1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endParaRPr>
              </a:p>
              <a:p>
                <a:pPr algn="ctr" defTabSz="642938">
                  <a:lnSpc>
                    <a:spcPct val="90000"/>
                  </a:lnSpc>
                </a:pPr>
                <a:r>
                  <a:rPr lang="en-US" sz="1300" b="1" dirty="0" err="1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w</a:t>
                </a:r>
                <a:r>
                  <a:rPr lang="en-US" sz="1300" b="1" dirty="0" err="1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arsztaty</a:t>
                </a:r>
                <a:r>
                  <a:rPr lang="en-US" sz="1300" b="1" dirty="0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, </a:t>
                </a:r>
                <a:r>
                  <a:rPr lang="en-US" sz="1300" b="1" dirty="0" err="1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konsultacje</a:t>
                </a:r>
                <a:r>
                  <a:rPr lang="en-US" sz="1300" b="1" dirty="0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 </a:t>
                </a:r>
                <a:r>
                  <a:rPr lang="en-US" sz="1300" b="1" dirty="0" err="1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specjalistyczne</a:t>
                </a:r>
                <a:endParaRPr lang="en-US" sz="1300" b="1" dirty="0">
                  <a:solidFill>
                    <a:schemeClr val="accent1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endParaRP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4926250" y="5025155"/>
              <a:ext cx="1712511" cy="945966"/>
              <a:chOff x="4926250" y="5025155"/>
              <a:chExt cx="1712511" cy="945966"/>
            </a:xfrm>
          </p:grpSpPr>
          <p:sp>
            <p:nvSpPr>
              <p:cNvPr id="28" name="AutoShape 24"/>
              <p:cNvSpPr>
                <a:spLocks/>
              </p:cNvSpPr>
              <p:nvPr/>
            </p:nvSpPr>
            <p:spPr bwMode="auto">
              <a:xfrm>
                <a:off x="4926250" y="5025155"/>
                <a:ext cx="1712511" cy="945966"/>
              </a:xfrm>
              <a:prstGeom prst="roundRect">
                <a:avLst>
                  <a:gd name="adj" fmla="val 15338"/>
                </a:avLst>
              </a:prstGeom>
              <a:solidFill>
                <a:schemeClr val="bg1"/>
              </a:solidFill>
              <a:ln w="38100" cmpd="sng">
                <a:solidFill>
                  <a:srgbClr val="F0B23C"/>
                </a:solidFill>
                <a:prstDash val="sysDash"/>
                <a:round/>
                <a:headEnd/>
                <a:tailEnd/>
              </a:ln>
              <a:extLst/>
            </p:spPr>
            <p:txBody>
              <a:bodyPr lIns="0" tIns="0" rIns="0" bIns="0"/>
              <a:lstStyle/>
              <a:p>
                <a:pPr algn="ctr" defTabSz="642938"/>
                <a:endParaRPr lang="pl-PL" sz="3000" dirty="0">
                  <a:solidFill>
                    <a:schemeClr val="accent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9" name="Rectangle 25"/>
              <p:cNvSpPr>
                <a:spLocks/>
              </p:cNvSpPr>
              <p:nvPr/>
            </p:nvSpPr>
            <p:spPr bwMode="auto">
              <a:xfrm>
                <a:off x="4926250" y="5300245"/>
                <a:ext cx="1712511" cy="4191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26788" tIns="26788" rIns="26788" bIns="26788" anchor="ctr"/>
              <a:lstStyle/>
              <a:p>
                <a:pPr algn="ctr" defTabSz="642938">
                  <a:lnSpc>
                    <a:spcPct val="90000"/>
                  </a:lnSpc>
                </a:pPr>
                <a:r>
                  <a:rPr lang="pl-PL" sz="1300" b="1" dirty="0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Współpraca </a:t>
                </a:r>
                <a:br>
                  <a:rPr lang="pl-PL" sz="1300" b="1" dirty="0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</a:br>
                <a:r>
                  <a:rPr lang="pl-PL" sz="1300" b="1" dirty="0" smtClean="0">
                    <a:solidFill>
                      <a:schemeClr val="accent1"/>
                    </a:solidFill>
                    <a:latin typeface="Calibri Bold" charset="0"/>
                    <a:ea typeface="ヒラギノ角ゴ ProN W3" charset="0"/>
                    <a:cs typeface="ヒラギノ角ゴ ProN W3" charset="0"/>
                    <a:sym typeface="Calibri Bold" charset="0"/>
                  </a:rPr>
                  <a:t>z pracodawcami. Pozyskiwanie ofert pracy</a:t>
                </a:r>
                <a:endParaRPr lang="en-US" sz="1300" b="1" dirty="0">
                  <a:solidFill>
                    <a:schemeClr val="accent1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endParaRPr>
              </a:p>
            </p:txBody>
          </p:sp>
        </p:grpSp>
      </p:grpSp>
      <p:sp>
        <p:nvSpPr>
          <p:cNvPr id="31" name="Rectangle 21"/>
          <p:cNvSpPr>
            <a:spLocks/>
          </p:cNvSpPr>
          <p:nvPr/>
        </p:nvSpPr>
        <p:spPr bwMode="auto">
          <a:xfrm>
            <a:off x="-135683" y="4225425"/>
            <a:ext cx="24733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 anchor="ctr"/>
          <a:lstStyle/>
          <a:p>
            <a:pPr algn="ctr" defTabSz="642938"/>
            <a:r>
              <a:rPr lang="pl-PL" sz="1600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rPr>
              <a:t>WSPARCIE</a:t>
            </a:r>
          </a:p>
          <a:p>
            <a:pPr algn="ctr" defTabSz="642938"/>
            <a:r>
              <a:rPr lang="pl-PL" sz="1600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rPr>
              <a:t>PO</a:t>
            </a:r>
          </a:p>
          <a:p>
            <a:pPr algn="ctr" defTabSz="642938"/>
            <a:r>
              <a:rPr lang="en-US" sz="1600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rPr>
              <a:t>ZATRUDNIENI</a:t>
            </a:r>
            <a:r>
              <a:rPr lang="pl-PL" sz="1600" dirty="0">
                <a:solidFill>
                  <a:srgbClr val="FFFFFF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rPr>
              <a:t>U</a:t>
            </a:r>
            <a:endParaRPr lang="en-US" sz="1600" dirty="0">
              <a:solidFill>
                <a:srgbClr val="FFFFFF"/>
              </a:solidFill>
              <a:latin typeface="Calibri Bold" charset="0"/>
              <a:ea typeface="ヒラギノ角ゴ ProN W3" charset="0"/>
              <a:cs typeface="ヒラギノ角ゴ ProN W3" charset="0"/>
              <a:sym typeface="Calibri Bold" charset="0"/>
            </a:endParaRPr>
          </a:p>
        </p:txBody>
      </p:sp>
      <p:sp>
        <p:nvSpPr>
          <p:cNvPr id="34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35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a 10"/>
          <p:cNvGrpSpPr/>
          <p:nvPr/>
        </p:nvGrpSpPr>
        <p:grpSpPr>
          <a:xfrm>
            <a:off x="985993" y="3363687"/>
            <a:ext cx="1726606" cy="1191938"/>
            <a:chOff x="985993" y="3363687"/>
            <a:chExt cx="1726606" cy="1191938"/>
          </a:xfrm>
        </p:grpSpPr>
        <p:sp>
          <p:nvSpPr>
            <p:cNvPr id="36" name="AutoShape 24"/>
            <p:cNvSpPr>
              <a:spLocks/>
            </p:cNvSpPr>
            <p:nvPr/>
          </p:nvSpPr>
          <p:spPr bwMode="auto">
            <a:xfrm>
              <a:off x="985993" y="3363687"/>
              <a:ext cx="1726606" cy="1191938"/>
            </a:xfrm>
            <a:prstGeom prst="roundRect">
              <a:avLst>
                <a:gd name="adj" fmla="val 15338"/>
              </a:avLst>
            </a:prstGeom>
            <a:solidFill>
              <a:schemeClr val="bg1"/>
            </a:solidFill>
            <a:ln w="38100" cmpd="sng">
              <a:solidFill>
                <a:schemeClr val="accent1"/>
              </a:solidFill>
              <a:prstDash val="sysDash"/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pPr algn="ctr" defTabSz="642938"/>
              <a:endParaRPr lang="pl-PL" sz="3000" dirty="0">
                <a:solidFill>
                  <a:schemeClr val="accent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7" name="Rectangle 25"/>
            <p:cNvSpPr>
              <a:spLocks/>
            </p:cNvSpPr>
            <p:nvPr/>
          </p:nvSpPr>
          <p:spPr bwMode="auto">
            <a:xfrm>
              <a:off x="985993" y="3784283"/>
              <a:ext cx="1726606" cy="4191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6788" tIns="26788" rIns="26788" bIns="26788" anchor="ctr"/>
            <a:lstStyle/>
            <a:p>
              <a:pPr algn="ctr" defTabSz="642938">
                <a:lnSpc>
                  <a:spcPct val="90000"/>
                </a:lnSpc>
              </a:pPr>
              <a:r>
                <a:rPr lang="pl-PL" sz="1400" b="1" dirty="0" smtClean="0">
                  <a:solidFill>
                    <a:schemeClr val="accent1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WSPARCIE </a:t>
              </a:r>
            </a:p>
            <a:p>
              <a:pPr algn="ctr" defTabSz="642938">
                <a:lnSpc>
                  <a:spcPct val="90000"/>
                </a:lnSpc>
              </a:pPr>
              <a:r>
                <a:rPr lang="pl-PL" sz="1400" b="1" dirty="0" smtClean="0">
                  <a:solidFill>
                    <a:schemeClr val="accent1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PO </a:t>
              </a:r>
            </a:p>
            <a:p>
              <a:pPr algn="ctr" defTabSz="642938">
                <a:lnSpc>
                  <a:spcPct val="90000"/>
                </a:lnSpc>
              </a:pPr>
              <a:r>
                <a:rPr lang="pl-PL" sz="1400" b="1" dirty="0" smtClean="0">
                  <a:solidFill>
                    <a:schemeClr val="accent1"/>
                  </a:solidFill>
                  <a:latin typeface="Calibri Bold" charset="0"/>
                  <a:ea typeface="ヒラギノ角ゴ ProN W3" charset="0"/>
                  <a:cs typeface="ヒラギノ角ゴ ProN W3" charset="0"/>
                  <a:sym typeface="Calibri Bold" charset="0"/>
                </a:rPr>
                <a:t>ZATRUDNIENIU</a:t>
              </a:r>
              <a:endParaRPr lang="en-US" sz="1400" b="1" dirty="0">
                <a:solidFill>
                  <a:schemeClr val="accent1"/>
                </a:solidFill>
                <a:latin typeface="Calibri Bold" charset="0"/>
                <a:ea typeface="ヒラギノ角ゴ ProN W3" charset="0"/>
                <a:cs typeface="ヒラギノ角ゴ ProN W3" charset="0"/>
                <a:sym typeface="Calibri Bold" charset="0"/>
              </a:endParaRPr>
            </a:p>
          </p:txBody>
        </p:sp>
      </p:grpSp>
      <p:sp>
        <p:nvSpPr>
          <p:cNvPr id="38" name="AutoShape 4"/>
          <p:cNvSpPr>
            <a:spLocks/>
          </p:cNvSpPr>
          <p:nvPr/>
        </p:nvSpPr>
        <p:spPr bwMode="auto">
          <a:xfrm rot="5400000">
            <a:off x="6317819" y="2991834"/>
            <a:ext cx="493712" cy="442913"/>
          </a:xfrm>
          <a:prstGeom prst="rightArrow">
            <a:avLst>
              <a:gd name="adj1" fmla="val 17111"/>
              <a:gd name="adj2" fmla="val 48014"/>
            </a:avLst>
          </a:prstGeom>
          <a:solidFill>
            <a:srgbClr val="12356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pl-PL" sz="3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9" name="AutoShape 4"/>
          <p:cNvSpPr>
            <a:spLocks/>
          </p:cNvSpPr>
          <p:nvPr/>
        </p:nvSpPr>
        <p:spPr bwMode="auto">
          <a:xfrm rot="10800000">
            <a:off x="5201410" y="3749854"/>
            <a:ext cx="493712" cy="442913"/>
          </a:xfrm>
          <a:prstGeom prst="rightArrow">
            <a:avLst>
              <a:gd name="adj1" fmla="val 17111"/>
              <a:gd name="adj2" fmla="val 48014"/>
            </a:avLst>
          </a:prstGeom>
          <a:solidFill>
            <a:srgbClr val="12356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pl-PL" sz="3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" name="AutoShape 4"/>
          <p:cNvSpPr>
            <a:spLocks/>
          </p:cNvSpPr>
          <p:nvPr/>
        </p:nvSpPr>
        <p:spPr bwMode="auto">
          <a:xfrm rot="10800000">
            <a:off x="2810107" y="3776317"/>
            <a:ext cx="493712" cy="442913"/>
          </a:xfrm>
          <a:prstGeom prst="rightArrow">
            <a:avLst>
              <a:gd name="adj1" fmla="val 17111"/>
              <a:gd name="adj2" fmla="val 48014"/>
            </a:avLst>
          </a:prstGeom>
          <a:solidFill>
            <a:srgbClr val="12356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pl-PL" sz="3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1" name="AutoShape 4"/>
          <p:cNvSpPr>
            <a:spLocks/>
          </p:cNvSpPr>
          <p:nvPr/>
        </p:nvSpPr>
        <p:spPr bwMode="auto">
          <a:xfrm>
            <a:off x="2766990" y="2191923"/>
            <a:ext cx="493712" cy="442913"/>
          </a:xfrm>
          <a:prstGeom prst="rightArrow">
            <a:avLst>
              <a:gd name="adj1" fmla="val 17111"/>
              <a:gd name="adj2" fmla="val 48014"/>
            </a:avLst>
          </a:prstGeom>
          <a:solidFill>
            <a:srgbClr val="12356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/>
            <a:endParaRPr lang="pl-PL" sz="3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3" name="Rectangle 1"/>
          <p:cNvSpPr>
            <a:spLocks/>
          </p:cNvSpPr>
          <p:nvPr/>
        </p:nvSpPr>
        <p:spPr bwMode="auto">
          <a:xfrm>
            <a:off x="940174" y="891966"/>
            <a:ext cx="7496636" cy="5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/>
            <a:r>
              <a:rPr lang="en-US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Model działania</a:t>
            </a:r>
            <a:endParaRPr lang="en-US" sz="4000" b="1" dirty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80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845706" y="2866935"/>
            <a:ext cx="7537872" cy="93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b"/>
          <a:lstStyle/>
          <a:p>
            <a:pPr marL="39066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Ingeus operatorem projektu </a:t>
            </a:r>
          </a:p>
          <a:p>
            <a:pPr marL="39066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w Małopolsce </a:t>
            </a:r>
            <a:b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</a:br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„</a:t>
            </a:r>
            <a:r>
              <a:rPr lang="pl-PL" sz="4000" b="1" dirty="0" err="1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Ekspress</a:t>
            </a:r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 do zatrudnienia”</a:t>
            </a:r>
            <a:endParaRPr lang="en-US" sz="4000" b="1" dirty="0" smtClean="0">
              <a:solidFill>
                <a:srgbClr val="12356E"/>
              </a:solidFill>
              <a:latin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4"/>
          <p:cNvGrpSpPr/>
          <p:nvPr/>
        </p:nvGrpSpPr>
        <p:grpSpPr>
          <a:xfrm>
            <a:off x="1866558" y="4566785"/>
            <a:ext cx="5494740" cy="708951"/>
            <a:chOff x="1942760" y="6001186"/>
            <a:chExt cx="5494740" cy="708951"/>
          </a:xfrm>
        </p:grpSpPr>
        <p:pic>
          <p:nvPicPr>
            <p:cNvPr id="8" name="Picture 2" descr="C:\Users\iguser\Documents\Małopolska\Marketing\PO KL dół_materiał_1-kol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760" y="6001186"/>
              <a:ext cx="5494740" cy="46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pole tekstowe 8"/>
            <p:cNvSpPr txBox="1"/>
            <p:nvPr/>
          </p:nvSpPr>
          <p:spPr>
            <a:xfrm>
              <a:off x="2345578" y="6494693"/>
              <a:ext cx="46891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>
                  <a:solidFill>
                    <a:schemeClr val="bg1">
                      <a:lumMod val="50000"/>
                    </a:schemeClr>
                  </a:solidFill>
                </a:rPr>
                <a:t>Projekt jest współfinansowany ze środków Unii Europejskiej w ramach Europejskiego Funduszu Społecznego</a:t>
              </a:r>
              <a:endParaRPr lang="pl-PL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3261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ytuł 1"/>
          <p:cNvSpPr txBox="1">
            <a:spLocks/>
          </p:cNvSpPr>
          <p:nvPr/>
        </p:nvSpPr>
        <p:spPr>
          <a:xfrm>
            <a:off x="609600" y="6675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2356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43" y="1688059"/>
            <a:ext cx="77851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8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Harmonogram projektu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42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/>
          </p:cNvSpPr>
          <p:nvPr/>
        </p:nvSpPr>
        <p:spPr bwMode="auto">
          <a:xfrm>
            <a:off x="0" y="0"/>
            <a:ext cx="8820472" cy="494910"/>
          </a:xfrm>
          <a:prstGeom prst="rect">
            <a:avLst/>
          </a:prstGeom>
          <a:gradFill rotWithShape="0">
            <a:gsLst>
              <a:gs pos="0">
                <a:srgbClr val="12356E"/>
              </a:gs>
              <a:gs pos="35233">
                <a:srgbClr val="12356E"/>
              </a:gs>
              <a:gs pos="54251">
                <a:srgbClr val="889AB6"/>
              </a:gs>
              <a:gs pos="78238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7" name="Picture 10" descr="C:\Users\akaraszewska\Documents\Marketing\Logo\Ingeus_horizontal_hi-re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776" y="45910"/>
            <a:ext cx="2123728" cy="5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55" y="1950799"/>
            <a:ext cx="5139272" cy="410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658619" y="1906440"/>
            <a:ext cx="3473287" cy="38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35717" tIns="35717" rIns="45559" bIns="35717"/>
          <a:lstStyle>
            <a:lvl1pPr marL="538163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63638" indent="-4984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358775" indent="-319088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Powstały</a:t>
            </a:r>
            <a:r>
              <a:rPr lang="pl-PL" sz="2000" dirty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w ciągu </a:t>
            </a:r>
            <a:b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2. miesięcy na wyłączne potrzeby projektu małopolskiego</a:t>
            </a:r>
          </a:p>
          <a:p>
            <a:pPr marL="358775" indent="-319088" eaLnBrk="1" hangingPunct="1">
              <a:spcBef>
                <a:spcPts val="1195"/>
              </a:spcBef>
              <a:buClr>
                <a:srgbClr val="F0B23C"/>
              </a:buClr>
              <a:buFont typeface="Wingdings 2" charset="0"/>
              <a:buChar char=""/>
            </a:pP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Lokalna rekrutacja </a:t>
            </a:r>
            <a:b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i przeszkolenie </a:t>
            </a:r>
            <a:b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20. osobowego zespołu kierowników, doradców </a:t>
            </a:r>
            <a:b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charset="0"/>
                <a:ea typeface="ヒラギノ角ゴ ProN W6" charset="0"/>
                <a:sym typeface="Calibri" charset="0"/>
              </a:rPr>
              <a:t>i administratorów</a:t>
            </a:r>
            <a:endParaRPr lang="en-US" sz="2000" dirty="0">
              <a:solidFill>
                <a:schemeClr val="tx1"/>
              </a:solidFill>
              <a:latin typeface="Calibri" charset="0"/>
              <a:ea typeface="ヒラギノ角ゴ ProN W6" charset="0"/>
              <a:sym typeface="Calibri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5425" y="831837"/>
            <a:ext cx="85693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32080" bIns="50800" anchor="b"/>
          <a:lstStyle/>
          <a:p>
            <a:pPr marL="39688" algn="ctr"/>
            <a:r>
              <a:rPr lang="pl-PL" sz="4000" b="1" dirty="0" smtClean="0">
                <a:solidFill>
                  <a:srgbClr val="12356E"/>
                </a:solidFill>
                <a:latin typeface="Calibri Bold" charset="0"/>
                <a:cs typeface="Calibri Bold" charset="0"/>
                <a:sym typeface="Calibri Bold" charset="0"/>
              </a:rPr>
              <a:t>Centra Pracy Ingeus</a:t>
            </a:r>
            <a:endParaRPr lang="en-US" sz="4000" b="1" dirty="0">
              <a:solidFill>
                <a:srgbClr val="12356E"/>
              </a:solidFill>
              <a:latin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95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496</Words>
  <Application>Microsoft Office PowerPoint</Application>
  <PresentationFormat>Pokaz na ekranie (4:3)</PresentationFormat>
  <Paragraphs>116</Paragraphs>
  <Slides>26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Paweł Banczew</dc:creator>
  <cp:lastModifiedBy>zmaciag</cp:lastModifiedBy>
  <cp:revision>137</cp:revision>
  <dcterms:created xsi:type="dcterms:W3CDTF">2012-10-01T14:48:41Z</dcterms:created>
  <dcterms:modified xsi:type="dcterms:W3CDTF">2014-01-21T11:51:32Z</dcterms:modified>
</cp:coreProperties>
</file>