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2" r:id="rId3"/>
    <p:sldId id="275" r:id="rId4"/>
    <p:sldId id="272" r:id="rId5"/>
    <p:sldId id="257" r:id="rId6"/>
    <p:sldId id="273" r:id="rId7"/>
    <p:sldId id="307" r:id="rId8"/>
    <p:sldId id="292" r:id="rId9"/>
    <p:sldId id="259" r:id="rId10"/>
    <p:sldId id="308" r:id="rId11"/>
    <p:sldId id="309" r:id="rId12"/>
    <p:sldId id="311" r:id="rId13"/>
    <p:sldId id="312" r:id="rId14"/>
    <p:sldId id="306" r:id="rId15"/>
    <p:sldId id="316" r:id="rId16"/>
    <p:sldId id="314" r:id="rId17"/>
    <p:sldId id="261" r:id="rId18"/>
    <p:sldId id="305" r:id="rId19"/>
    <p:sldId id="315" r:id="rId20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69696"/>
    <a:srgbClr val="FFCC00"/>
    <a:srgbClr val="003366"/>
    <a:srgbClr val="008000"/>
    <a:srgbClr val="4D4D4D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0A24A5-4942-4639-A2B9-DE1985A7F40D}" type="datetimeFigureOut">
              <a:rPr lang="en-US"/>
              <a:pPr>
                <a:defRPr/>
              </a:pPr>
              <a:t>10/21/2014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7D45E8-0A6A-4924-BD8A-DDE41C24C1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78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F8917C-088D-40D7-BAFE-975C21E56D81}" type="datetimeFigureOut">
              <a:rPr lang="en-US"/>
              <a:pPr>
                <a:defRPr/>
              </a:pPr>
              <a:t>10/21/2014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D474B7-40B1-4623-BF09-457CD67BF5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297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ytułowy_1500px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35706" y="2554061"/>
            <a:ext cx="6198386" cy="178094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Lucinda"/>
                <a:cs typeface="Lucinda"/>
              </a:defRPr>
            </a:lvl2pPr>
            <a:lvl3pPr>
              <a:defRPr>
                <a:solidFill>
                  <a:schemeClr val="bg1"/>
                </a:solidFill>
                <a:latin typeface="Lucinda"/>
                <a:cs typeface="Lucinda"/>
              </a:defRPr>
            </a:lvl3pPr>
            <a:lvl4pPr>
              <a:defRPr>
                <a:solidFill>
                  <a:schemeClr val="bg1"/>
                </a:solidFill>
                <a:latin typeface="Lucinda"/>
                <a:cs typeface="Lucinda"/>
              </a:defRPr>
            </a:lvl4pPr>
            <a:lvl5pPr>
              <a:defRPr>
                <a:solidFill>
                  <a:schemeClr val="bg1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9786-6E54-437C-B959-888AF65E76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1575" y="6261100"/>
            <a:ext cx="30226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6196013"/>
            <a:ext cx="768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trzlka.png"/>
          <p:cNvPicPr>
            <a:picLocks noChangeAspect="1"/>
          </p:cNvPicPr>
          <p:nvPr userDrawn="1"/>
        </p:nvPicPr>
        <p:blipFill>
          <a:blip r:embed="rId3"/>
          <a:srcRect l="50000"/>
          <a:stretch>
            <a:fillRect/>
          </a:stretch>
        </p:blipFill>
        <p:spPr bwMode="auto">
          <a:xfrm>
            <a:off x="0" y="330200"/>
            <a:ext cx="7493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 baseline="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pl-PL" dirty="0" err="1" smtClean="0"/>
              <a:t>Kliknij, aby edytować style wzorca tekstu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8713" y="1524000"/>
            <a:ext cx="6858000" cy="376396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Calibri"/>
                <a:cs typeface="Calibri"/>
              </a:defRPr>
            </a:lvl1pPr>
            <a:lvl2pPr>
              <a:lnSpc>
                <a:spcPct val="150000"/>
              </a:lnSpc>
              <a:defRPr>
                <a:latin typeface="Calibri"/>
                <a:cs typeface="Calibri"/>
              </a:defRPr>
            </a:lvl2pPr>
            <a:lvl3pPr>
              <a:lnSpc>
                <a:spcPct val="150000"/>
              </a:lnSpc>
              <a:defRPr>
                <a:latin typeface="Calibri"/>
                <a:cs typeface="Calibri"/>
              </a:defRPr>
            </a:lvl3pPr>
            <a:lvl4pPr>
              <a:lnSpc>
                <a:spcPct val="150000"/>
              </a:lnSpc>
              <a:defRPr>
                <a:latin typeface="Calibri"/>
                <a:cs typeface="Calibri"/>
              </a:defRPr>
            </a:lvl4pPr>
            <a:lvl5pPr>
              <a:lnSpc>
                <a:spcPct val="150000"/>
              </a:lnSpc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6D60-2B97-47E3-8DA4-4DF7E9AA11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76325" y="6459538"/>
            <a:ext cx="3024188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schemeClr val="bg1"/>
                </a:solidFill>
                <a:latin typeface="Lucida Grande CE"/>
                <a:cs typeface="Lucida Grande CE"/>
              </a:rPr>
              <a:t>www.konfederacjalewiatan.pl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00" dirty="0">
              <a:solidFill>
                <a:schemeClr val="bg1"/>
              </a:solidFill>
              <a:latin typeface="Lucida Grande CE"/>
              <a:cs typeface="Lucida Grande CE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7975" y="6224588"/>
            <a:ext cx="7683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rzlka.png"/>
          <p:cNvPicPr>
            <a:picLocks noChangeAspect="1"/>
          </p:cNvPicPr>
          <p:nvPr userDrawn="1"/>
        </p:nvPicPr>
        <p:blipFill>
          <a:blip r:embed="rId3"/>
          <a:srcRect t="50603"/>
          <a:stretch>
            <a:fillRect/>
          </a:stretch>
        </p:blipFill>
        <p:spPr bwMode="auto">
          <a:xfrm>
            <a:off x="3740150" y="0"/>
            <a:ext cx="1752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trzlka.png"/>
          <p:cNvPicPr>
            <a:picLocks noChangeAspect="1"/>
          </p:cNvPicPr>
          <p:nvPr userDrawn="1"/>
        </p:nvPicPr>
        <p:blipFill>
          <a:blip r:embed="rId3"/>
          <a:srcRect b="50343"/>
          <a:stretch>
            <a:fillRect/>
          </a:stretch>
        </p:blipFill>
        <p:spPr bwMode="auto">
          <a:xfrm>
            <a:off x="3740150" y="5467350"/>
            <a:ext cx="1752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7150" y="2173288"/>
            <a:ext cx="6521450" cy="2589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CE7C-F8C7-4561-82DF-3FFD4C0D19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6013450"/>
            <a:ext cx="9144000" cy="858838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6"/>
          <p:cNvSpPr txBox="1"/>
          <p:nvPr userDrawn="1"/>
        </p:nvSpPr>
        <p:spPr>
          <a:xfrm>
            <a:off x="1171575" y="6261100"/>
            <a:ext cx="30226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6196013"/>
            <a:ext cx="768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trzlka.png"/>
          <p:cNvPicPr>
            <a:picLocks/>
          </p:cNvPicPr>
          <p:nvPr userDrawn="1"/>
        </p:nvPicPr>
        <p:blipFill>
          <a:blip r:embed="rId3"/>
          <a:srcRect l="50011"/>
          <a:stretch>
            <a:fillRect/>
          </a:stretch>
        </p:blipFill>
        <p:spPr bwMode="auto">
          <a:xfrm>
            <a:off x="0" y="1885950"/>
            <a:ext cx="13144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78D7-FC7F-420E-A5F9-00734D3892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EA4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97BE3FF3-FCBB-4232-8B31-1688B2169A2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artyku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4738" y="1693863"/>
            <a:ext cx="1735137" cy="1082675"/>
          </a:xfrm>
          <a:prstGeom prst="rect">
            <a:avLst/>
          </a:prstGeom>
          <a:noFill/>
        </p:spPr>
      </p:pic>
      <p:sp>
        <p:nvSpPr>
          <p:cNvPr id="3088" name="Text Box 16"/>
          <p:cNvSpPr txBox="1">
            <a:spLocks noGrp="1" noChangeArrowheads="1"/>
          </p:cNvSpPr>
          <p:nvPr>
            <p:ph type="body" sz="quarter" idx="4294967295"/>
          </p:nvPr>
        </p:nvSpPr>
        <p:spPr bwMode="auto">
          <a:xfrm>
            <a:off x="465138" y="2235200"/>
            <a:ext cx="8169275" cy="1296988"/>
          </a:xfrm>
          <a:prstGeom prst="rect">
            <a:avLst/>
          </a:prstGeom>
          <a:ln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Lea</a:t>
            </a:r>
            <a:r>
              <a:rPr lang="pl-PL" altLang="pl-PL" sz="24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singowe</a:t>
            </a:r>
            <a:r>
              <a:rPr lang="pl-PL" altLang="pl-PL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pl-PL" altLang="pl-PL" sz="24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CV</a:t>
            </a:r>
            <a:r>
              <a:rPr lang="pl-PL" altLang="pl-PL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pl-PL" altLang="pl-PL" sz="24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M</a:t>
            </a:r>
            <a:r>
              <a:rPr lang="pl-PL" altLang="pl-PL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MŚP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pl-PL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Mikro, małe i średnie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pl-PL" sz="35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przedsiębiorstwa potrzebują leasingu.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5349875" y="5241925"/>
            <a:ext cx="37941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</a:rPr>
              <a:t>Na podstawie wyników </a:t>
            </a:r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badania przygotowanego przez Konfederację Lewiatan i finansowanego przez </a:t>
            </a:r>
          </a:p>
          <a:p>
            <a:pPr algn="ctr" defTabSz="914400"/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Związek Polskiego Leasingu i PZU</a:t>
            </a:r>
          </a:p>
          <a:p>
            <a:pPr algn="ctr" defTabSz="914400"/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pl-PL" altLang="pl-PL" sz="1100" b="1" i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„Monitoring kondycji sektora MMŚP w 2014 r.”</a:t>
            </a:r>
          </a:p>
          <a:p>
            <a:pPr algn="ctr" defTabSz="914400"/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Realizacja wywiadów – CBOS.</a:t>
            </a:r>
          </a:p>
          <a:p>
            <a:pPr algn="ctr" defTabSz="914400"/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Badanie przeprowadzone w okresie 06 maja - 18 lipca 2014 r. </a:t>
            </a:r>
          </a:p>
          <a:p>
            <a:pPr algn="ctr" defTabSz="914400"/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na losowej próbie 11</a:t>
            </a:r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</a:rPr>
              <a:t>11</a:t>
            </a:r>
            <a:r>
              <a:rPr lang="pl-PL" altLang="pl-PL" sz="11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 MMŚP. </a:t>
            </a:r>
          </a:p>
        </p:txBody>
      </p:sp>
      <p:sp>
        <p:nvSpPr>
          <p:cNvPr id="10244" name="Subtitle 2"/>
          <p:cNvSpPr>
            <a:spLocks/>
          </p:cNvSpPr>
          <p:nvPr/>
        </p:nvSpPr>
        <p:spPr bwMode="auto">
          <a:xfrm>
            <a:off x="1768475" y="4052888"/>
            <a:ext cx="56896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altLang="pl-PL" sz="1200">
                <a:solidFill>
                  <a:schemeClr val="bg1"/>
                </a:solidFill>
                <a:latin typeface="Verdana" pitchFamily="34" charset="0"/>
              </a:rPr>
              <a:t>Małgorzata Starczewska-Krzysztoszek</a:t>
            </a:r>
            <a:endParaRPr lang="pl-PL" altLang="pl-PL" sz="12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altLang="pl-PL" sz="1200" i="1">
                <a:solidFill>
                  <a:schemeClr val="bg1"/>
                </a:solidFill>
              </a:rPr>
              <a:t>Warszawa, 21 października 2014</a:t>
            </a:r>
            <a:endParaRPr lang="en-US" altLang="pl-PL" sz="12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AF949E-D1F1-454E-9604-E44D7E9B63E8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10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33450" y="400050"/>
            <a:ext cx="803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Ponieważ rynek na którym działajmy rośnie, a przynajmniej  jest ustabilizowany, a my jesteśmy nastawione na rozwój…</a:t>
            </a:r>
          </a:p>
        </p:txBody>
      </p:sp>
      <p:sp>
        <p:nvSpPr>
          <p:cNvPr id="93188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93191" name="Object 28"/>
          <p:cNvGraphicFramePr>
            <a:graphicFrameLocks noChangeAspect="1"/>
          </p:cNvGraphicFramePr>
          <p:nvPr/>
        </p:nvGraphicFramePr>
        <p:xfrm>
          <a:off x="325438" y="1889125"/>
          <a:ext cx="41179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Wykres" r:id="rId3" imgW="6096000" imgH="4076789" progId="MSGraph.Chart.8">
                  <p:embed followColorScheme="full"/>
                </p:oleObj>
              </mc:Choice>
              <mc:Fallback>
                <p:oleObj name="Wykres" r:id="rId3" imgW="6096000" imgH="4076789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889125"/>
                        <a:ext cx="4117975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28"/>
          <p:cNvGraphicFramePr>
            <a:graphicFrameLocks noChangeAspect="1"/>
          </p:cNvGraphicFramePr>
          <p:nvPr/>
        </p:nvGraphicFramePr>
        <p:xfrm>
          <a:off x="4672013" y="1889125"/>
          <a:ext cx="41179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Wykres" r:id="rId5" imgW="6096000" imgH="4076789" progId="MSGraph.Chart.8">
                  <p:embed followColorScheme="full"/>
                </p:oleObj>
              </mc:Choice>
              <mc:Fallback>
                <p:oleObj name="Wykres" r:id="rId5" imgW="6096000" imgH="4076789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1889125"/>
                        <a:ext cx="4117975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2"/>
          <p:cNvGraphicFramePr>
            <a:graphicFrameLocks noChangeAspect="1"/>
          </p:cNvGraphicFramePr>
          <p:nvPr/>
        </p:nvGraphicFramePr>
        <p:xfrm>
          <a:off x="658813" y="2230438"/>
          <a:ext cx="31242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name="Wykres" r:id="rId3" imgW="6096000" imgH="4076789" progId="MSGraph.Chart.8">
                  <p:embed followColorScheme="full"/>
                </p:oleObj>
              </mc:Choice>
              <mc:Fallback>
                <p:oleObj name="Wykres" r:id="rId3" imgW="6096000" imgH="407678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230438"/>
                        <a:ext cx="312420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39FA0F-B372-4533-B60C-E2AE80637C7A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11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036638" y="500063"/>
            <a:ext cx="7883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Realizujemy lub planujemy realizację inwestycji…</a:t>
            </a:r>
          </a:p>
        </p:txBody>
      </p:sp>
      <p:sp>
        <p:nvSpPr>
          <p:cNvPr id="94217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94218" name="Object 10"/>
          <p:cNvGraphicFramePr>
            <a:graphicFrameLocks noChangeAspect="1"/>
          </p:cNvGraphicFramePr>
          <p:nvPr/>
        </p:nvGraphicFramePr>
        <p:xfrm>
          <a:off x="3783013" y="1536700"/>
          <a:ext cx="524033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Wykres" r:id="rId5" imgW="6400800" imgH="4076789" progId="MSGraph.Chart.8">
                  <p:embed followColorScheme="full"/>
                </p:oleObj>
              </mc:Choice>
              <mc:Fallback>
                <p:oleObj name="Wykres" r:id="rId5" imgW="6400800" imgH="4076789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1536700"/>
                        <a:ext cx="5240337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1B3D96-9274-4EC1-8A17-B1A4998370CA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12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036638" y="500063"/>
            <a:ext cx="8107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Koncentrujemy się inwestycjach w aparat </a:t>
            </a:r>
          </a:p>
          <a:p>
            <a:pPr defTabSz="914400"/>
            <a:r>
              <a:rPr lang="pl-P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wytwórczy …</a:t>
            </a:r>
          </a:p>
        </p:txBody>
      </p:sp>
      <p:sp>
        <p:nvSpPr>
          <p:cNvPr id="96261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1069975" y="1863725"/>
          <a:ext cx="6908800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Wykres" r:id="rId3" imgW="8477216" imgH="4076789" progId="MSGraph.Chart.8">
                  <p:embed followColorScheme="full"/>
                </p:oleObj>
              </mc:Choice>
              <mc:Fallback>
                <p:oleObj name="Wykres" r:id="rId3" imgW="8477216" imgH="4076789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863725"/>
                        <a:ext cx="6908800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58DC17E-D265-409F-ADAD-44D3374E138C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13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036638" y="301625"/>
            <a:ext cx="76501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Nasze źródła finansowania są relatywnie zrównoważone, i na dodatek … nie liczymy na </a:t>
            </a:r>
          </a:p>
          <a:p>
            <a:pPr defTabSz="914400"/>
            <a:r>
              <a:rPr lang="pl-P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„mannę z nieba”…</a:t>
            </a:r>
          </a:p>
        </p:txBody>
      </p:sp>
      <p:sp>
        <p:nvSpPr>
          <p:cNvPr id="97284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295400" y="1863725"/>
          <a:ext cx="6908800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Wykres" r:id="rId3" imgW="8477216" imgH="4076789" progId="MSGraph.Chart.8">
                  <p:embed followColorScheme="full"/>
                </p:oleObj>
              </mc:Choice>
              <mc:Fallback>
                <p:oleObj name="Wykres" r:id="rId3" imgW="8477216" imgH="4076789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63725"/>
                        <a:ext cx="6908800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0" name="Object 2"/>
          <p:cNvGraphicFramePr>
            <a:graphicFrameLocks noChangeAspect="1"/>
          </p:cNvGraphicFramePr>
          <p:nvPr/>
        </p:nvGraphicFramePr>
        <p:xfrm>
          <a:off x="587375" y="2268538"/>
          <a:ext cx="2924175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Wykres" r:id="rId3" imgW="6457984" imgH="4572034" progId="MSGraph.Chart.8">
                  <p:embed followColorScheme="full"/>
                </p:oleObj>
              </mc:Choice>
              <mc:Fallback>
                <p:oleObj name="Wykres" r:id="rId3" imgW="6457984" imgH="4572034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268538"/>
                        <a:ext cx="2924175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869087F-DA49-4058-8524-34B0BDBE9F2A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14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33450" y="400050"/>
            <a:ext cx="8029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Nie boimy się szukania szans rynkowych sięgając dla ich wykorzystania po zewnętrzne źródła finansowania.</a:t>
            </a:r>
          </a:p>
        </p:txBody>
      </p:sp>
      <p:sp>
        <p:nvSpPr>
          <p:cNvPr id="91145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3511550" y="1906588"/>
          <a:ext cx="5888038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Wykres" r:id="rId5" imgW="8477216" imgH="4076789" progId="MSGraph.Chart.8">
                  <p:embed followColorScheme="full"/>
                </p:oleObj>
              </mc:Choice>
              <mc:Fallback>
                <p:oleObj name="Wykres" r:id="rId5" imgW="8477216" imgH="4076789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1906588"/>
                        <a:ext cx="5888038" cy="28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23BAA3B-7E10-43D8-80A3-5813C888BE18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15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103428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103429" name="Object 28"/>
          <p:cNvGraphicFramePr>
            <a:graphicFrameLocks noChangeAspect="1"/>
          </p:cNvGraphicFramePr>
          <p:nvPr/>
        </p:nvGraphicFramePr>
        <p:xfrm>
          <a:off x="776288" y="1490663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Wykres" r:id="rId3" imgW="6096000" imgH="4076789" progId="MSGraph.Chart.8">
                  <p:embed followColorScheme="full"/>
                </p:oleObj>
              </mc:Choice>
              <mc:Fallback>
                <p:oleObj name="Wykres" r:id="rId3" imgW="6096000" imgH="4076789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490663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28"/>
          <p:cNvGraphicFramePr>
            <a:graphicFrameLocks noChangeAspect="1"/>
          </p:cNvGraphicFramePr>
          <p:nvPr/>
        </p:nvGraphicFramePr>
        <p:xfrm>
          <a:off x="4857750" y="1490663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8" name="Wykres" r:id="rId5" imgW="6096000" imgH="4076789" progId="MSGraph.Chart.8">
                  <p:embed followColorScheme="full"/>
                </p:oleObj>
              </mc:Choice>
              <mc:Fallback>
                <p:oleObj name="Wykres" r:id="rId5" imgW="6096000" imgH="4076789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1490663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28"/>
          <p:cNvGraphicFramePr>
            <a:graphicFrameLocks noChangeAspect="1"/>
          </p:cNvGraphicFramePr>
          <p:nvPr/>
        </p:nvGraphicFramePr>
        <p:xfrm>
          <a:off x="776288" y="3622675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Wykres" r:id="rId7" imgW="6096000" imgH="4076789" progId="MSGraph.Chart.8">
                  <p:embed followColorScheme="full"/>
                </p:oleObj>
              </mc:Choice>
              <mc:Fallback>
                <p:oleObj name="Wykres" r:id="rId7" imgW="6096000" imgH="4076789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622675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Object 28"/>
          <p:cNvGraphicFramePr>
            <a:graphicFrameLocks noChangeAspect="1"/>
          </p:cNvGraphicFramePr>
          <p:nvPr/>
        </p:nvGraphicFramePr>
        <p:xfrm>
          <a:off x="5010150" y="3622675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Wykres" r:id="rId9" imgW="6096000" imgH="4076789" progId="MSGraph.Chart.8">
                  <p:embed followColorScheme="full"/>
                </p:oleObj>
              </mc:Choice>
              <mc:Fallback>
                <p:oleObj name="Wykres" r:id="rId9" imgW="6096000" imgH="4076789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622675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95363" y="280988"/>
            <a:ext cx="80295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nasze priorytety biznesowe to rozwój – oparcie go o strategię, zewnętrzne finansowanie, inwestycje w innowacyjne produkty </a:t>
            </a:r>
          </a:p>
          <a:p>
            <a:pPr defTabSz="914400"/>
            <a:r>
              <a:rPr lang="pl-PL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ekspansję zagraniczną..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7351F23-77FB-4CBA-B1CA-DC9C8EC403FA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16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58838" y="539750"/>
            <a:ext cx="802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... a także o nowoczesne technologie informatyczne.</a:t>
            </a:r>
          </a:p>
        </p:txBody>
      </p:sp>
      <p:sp>
        <p:nvSpPr>
          <p:cNvPr id="100357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100359" name="Object 28"/>
          <p:cNvGraphicFramePr>
            <a:graphicFrameLocks noChangeAspect="1"/>
          </p:cNvGraphicFramePr>
          <p:nvPr/>
        </p:nvGraphicFramePr>
        <p:xfrm>
          <a:off x="776288" y="1490663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Wykres" r:id="rId3" imgW="6096000" imgH="4076789" progId="MSGraph.Chart.8">
                  <p:embed followColorScheme="full"/>
                </p:oleObj>
              </mc:Choice>
              <mc:Fallback>
                <p:oleObj name="Wykres" r:id="rId3" imgW="6096000" imgH="4076789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490663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5" name="Object 28"/>
          <p:cNvGraphicFramePr>
            <a:graphicFrameLocks noChangeAspect="1"/>
          </p:cNvGraphicFramePr>
          <p:nvPr/>
        </p:nvGraphicFramePr>
        <p:xfrm>
          <a:off x="776288" y="3597275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Wykres" r:id="rId5" imgW="6096000" imgH="4076789" progId="MSGraph.Chart.8">
                  <p:embed followColorScheme="full"/>
                </p:oleObj>
              </mc:Choice>
              <mc:Fallback>
                <p:oleObj name="Wykres" r:id="rId5" imgW="6096000" imgH="4076789" progId="MSGraph.Chart.8">
                  <p:embed followColorScheme="full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597275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6" name="Object 28"/>
          <p:cNvGraphicFramePr>
            <a:graphicFrameLocks noChangeAspect="1"/>
          </p:cNvGraphicFramePr>
          <p:nvPr/>
        </p:nvGraphicFramePr>
        <p:xfrm>
          <a:off x="4873625" y="3597275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4" name="Wykres" r:id="rId7" imgW="6096000" imgH="4076789" progId="MSGraph.Chart.8">
                  <p:embed followColorScheme="full"/>
                </p:oleObj>
              </mc:Choice>
              <mc:Fallback>
                <p:oleObj name="Wykres" r:id="rId7" imgW="6096000" imgH="4076789" progId="MSGraph.Chart.8">
                  <p:embed followColorScheme="full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3597275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7" name="Object 28"/>
          <p:cNvGraphicFramePr>
            <a:graphicFrameLocks noChangeAspect="1"/>
          </p:cNvGraphicFramePr>
          <p:nvPr/>
        </p:nvGraphicFramePr>
        <p:xfrm>
          <a:off x="4510088" y="1490663"/>
          <a:ext cx="30861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5" name="Wykres" r:id="rId9" imgW="6096000" imgH="4076789" progId="MSGraph.Chart.8">
                  <p:embed followColorScheme="full"/>
                </p:oleObj>
              </mc:Choice>
              <mc:Fallback>
                <p:oleObj name="Wykres" r:id="rId9" imgW="6096000" imgH="4076789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1490663"/>
                        <a:ext cx="30861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EF99BA-97C9-4E70-BFA9-B983C40ABCB9}" type="slidenum">
              <a:rPr lang="pl-PL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 smtClean="0">
              <a:latin typeface="Calibri" pitchFamily="34" charset="0"/>
              <a:cs typeface="Arial" charset="0"/>
            </a:endParaRPr>
          </a:p>
        </p:txBody>
      </p:sp>
      <p:sp>
        <p:nvSpPr>
          <p:cNvPr id="20482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146300" y="852488"/>
            <a:ext cx="6711950" cy="8604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pl-PL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… realizujemy inwestycje…</a:t>
            </a:r>
          </a:p>
          <a:p>
            <a:pPr eaLnBrk="1" hangingPunct="1"/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 eaLnBrk="1" hangingPunct="1"/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 eaLnBrk="1" hangingPunct="1"/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 eaLnBrk="1" hangingPunct="1"/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54275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-14288" y="1885950"/>
            <a:ext cx="1316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pic>
        <p:nvPicPr>
          <p:cNvPr id="54277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784350" y="1003300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760538" y="2917825"/>
            <a:ext cx="2397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784350" y="2208213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784350" y="3627438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941513" y="6327775"/>
            <a:ext cx="204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58788" y="150813"/>
            <a:ext cx="6678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defTabSz="914400"/>
            <a:r>
              <a:rPr lang="pl-PL" i="1">
                <a:solidFill>
                  <a:srgbClr val="003366"/>
                </a:solidFill>
                <a:latin typeface="Arial Narrow" pitchFamily="34" charset="0"/>
              </a:rPr>
              <a:t>Ponieważ jesteśmy ulokowane głównie na rynkach rosnących lub stabilnych, </a:t>
            </a:r>
          </a:p>
          <a:p>
            <a:pPr defTabSz="914400"/>
            <a:r>
              <a:rPr lang="pl-PL" i="1">
                <a:solidFill>
                  <a:srgbClr val="003366"/>
                </a:solidFill>
                <a:latin typeface="Arial Narrow" pitchFamily="34" charset="0"/>
              </a:rPr>
              <a:t>a naszym celem jest rozwój, to …</a:t>
            </a:r>
          </a:p>
        </p:txBody>
      </p:sp>
      <p:pic>
        <p:nvPicPr>
          <p:cNvPr id="54287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760538" y="1498600"/>
            <a:ext cx="2397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155825" y="1347788"/>
            <a:ext cx="6884988" cy="860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 ____          _______ ___________ _ ________ ______  ______ _________ _____ _____ ____ _____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_ _______ __________ _ ___________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2155825" y="1347788"/>
            <a:ext cx="68849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… głównie w rozbudowę i modernizację aparatu wytwórczego, w tym związanego z wykorzystaniem nowych technologii …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155825" y="2057400"/>
            <a:ext cx="6711950" cy="860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 ____          _______ ___________ _ ________ ______  ______ _________ _____ _____ ____ _____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_ _______ __________ _ ___________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</p:txBody>
      </p:sp>
      <p:sp>
        <p:nvSpPr>
          <p:cNvPr id="5" name="Text Placeholder 2"/>
          <p:cNvSpPr>
            <a:spLocks/>
          </p:cNvSpPr>
          <p:nvPr/>
        </p:nvSpPr>
        <p:spPr bwMode="auto">
          <a:xfrm>
            <a:off x="2155825" y="2057400"/>
            <a:ext cx="67119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… korzystając w sposób zrównoważony z różnych źródeł finansowania, ale nie oczekując „manny z nieba”.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155825" y="2767013"/>
            <a:ext cx="6711950" cy="860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 ____          _______ ___________ _ ________ ______  ______ _________ _____ _____ ____ _____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_ _______ __________ _ ___________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</p:txBody>
      </p:sp>
      <p:sp>
        <p:nvSpPr>
          <p:cNvPr id="7" name="Text Placeholder 2"/>
          <p:cNvSpPr>
            <a:spLocks/>
          </p:cNvSpPr>
          <p:nvPr/>
        </p:nvSpPr>
        <p:spPr bwMode="auto">
          <a:xfrm>
            <a:off x="2155825" y="2767013"/>
            <a:ext cx="67119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Filozofią naszego biznesu jest korzystanie z szans rynkowych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i wykorzystywanie do tego zewnętrznego finansowania ...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155825" y="3627438"/>
            <a:ext cx="6711950" cy="860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 ____          _______ ___________ _ ________ ______  ______ _________ _____ _____ ____ _____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_ _______ __________ _ ___________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</p:txBody>
      </p:sp>
      <p:sp>
        <p:nvSpPr>
          <p:cNvPr id="9" name="Text Placeholder 2"/>
          <p:cNvSpPr>
            <a:spLocks/>
          </p:cNvSpPr>
          <p:nvPr/>
        </p:nvSpPr>
        <p:spPr bwMode="auto">
          <a:xfrm>
            <a:off x="2155825" y="3627438"/>
            <a:ext cx="67119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… dlatego naszym priorytetem biznesowym jest działanie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w długim okresie (strategia), inwestowanie w innowacyjne produkty i ekspansja zagraniczna …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54292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820863" y="4757738"/>
            <a:ext cx="2397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155825" y="4757738"/>
            <a:ext cx="6711950" cy="860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 ____          _______ ___________ _ ________ ______  ______ _________ _____ _____ ____ _____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/>
                <a:sym typeface="Wingdings" pitchFamily="2" charset="2"/>
              </a:rPr>
              <a:t>_ _______ __________ _ ___________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/>
              <a:sym typeface="Wingdings" pitchFamily="2" charset="2"/>
            </a:endParaRPr>
          </a:p>
        </p:txBody>
      </p:sp>
      <p:sp>
        <p:nvSpPr>
          <p:cNvPr id="11" name="Text Placeholder 2"/>
          <p:cNvSpPr>
            <a:spLocks/>
          </p:cNvSpPr>
          <p:nvPr/>
        </p:nvSpPr>
        <p:spPr bwMode="auto">
          <a:xfrm>
            <a:off x="2155825" y="4757738"/>
            <a:ext cx="67119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… a wszystko z zastosowaniem nowoczesnych technologii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   informatycznych.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65BB4FE-9786-409E-9900-D1D1FA8155C5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18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pic>
        <p:nvPicPr>
          <p:cNvPr id="90115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-14288" y="1885950"/>
            <a:ext cx="1316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pic>
        <p:nvPicPr>
          <p:cNvPr id="90117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941513" y="6327775"/>
            <a:ext cx="204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Symbol zastępczy zawartości 3" descr="bari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5595938" y="1547813"/>
            <a:ext cx="260032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2146300" y="3087688"/>
            <a:ext cx="3449638" cy="2460625"/>
            <a:chOff x="962" y="1706"/>
            <a:chExt cx="2173" cy="1550"/>
          </a:xfrm>
        </p:grpSpPr>
        <p:pic>
          <p:nvPicPr>
            <p:cNvPr id="90120" name="Obraz 5" descr="127_bariery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2" y="1706"/>
              <a:ext cx="2173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837" y="3065"/>
              <a:ext cx="462" cy="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0121" name="Text Box 9"/>
            <p:cNvSpPr txBox="1">
              <a:spLocks noChangeArrowheads="1"/>
            </p:cNvSpPr>
            <p:nvPr/>
          </p:nvSpPr>
          <p:spPr bwMode="auto">
            <a:xfrm>
              <a:off x="962" y="3025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defTabSz="914400"/>
              <a:r>
                <a:rPr lang="pl-PL" b="1">
                  <a:solidFill>
                    <a:srgbClr val="77777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LEASING</a:t>
              </a:r>
            </a:p>
          </p:txBody>
        </p:sp>
      </p:grp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36588" y="360363"/>
            <a:ext cx="726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defTabSz="914400"/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LEASING pozwala MMŚP przełamywać bariery </a:t>
            </a:r>
          </a:p>
          <a:p>
            <a:pPr defTabSz="914400"/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 wykorzystywać szanse!</a:t>
            </a:r>
          </a:p>
          <a:p>
            <a:pPr defTabSz="914400"/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Dlatego jest mikro, małym i średnim firmom potrzebny.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46EDA02-EF00-45DE-81C3-2F9B6C54773C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19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pic>
        <p:nvPicPr>
          <p:cNvPr id="102403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-14288" y="1885950"/>
            <a:ext cx="1316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pic>
        <p:nvPicPr>
          <p:cNvPr id="102405" name="Picture 6" descr="strzlka.png"/>
          <p:cNvPicPr>
            <a:picLocks/>
          </p:cNvPicPr>
          <p:nvPr/>
        </p:nvPicPr>
        <p:blipFill>
          <a:blip r:embed="rId2"/>
          <a:srcRect l="50011"/>
          <a:stretch>
            <a:fillRect/>
          </a:stretch>
        </p:blipFill>
        <p:spPr bwMode="auto">
          <a:xfrm>
            <a:off x="1941513" y="6327775"/>
            <a:ext cx="204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82875" y="2101850"/>
            <a:ext cx="4302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pl-PL" sz="5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DZIĘKUJĘ </a:t>
            </a:r>
            <a:r>
              <a:rPr lang="pl-PL" sz="40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 defTabSz="914400"/>
            <a:endParaRPr lang="pl-PL" sz="5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4400"/>
            <a:r>
              <a:rPr lang="pl-PL">
                <a:solidFill>
                  <a:srgbClr val="003366"/>
                </a:solidFill>
              </a:rPr>
              <a:t>Małgorzata Starczewska-Krzysztoszek</a:t>
            </a:r>
          </a:p>
          <a:p>
            <a:pPr algn="ctr" defTabSz="914400"/>
            <a:r>
              <a:rPr lang="pl-PL">
                <a:solidFill>
                  <a:srgbClr val="003366"/>
                </a:solidFill>
              </a:rPr>
              <a:t>mkrzysztoszek@konfederacjalewiatan.pl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artyku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746250"/>
            <a:ext cx="3635375" cy="2414588"/>
          </a:xfrm>
          <a:prstGeom prst="rect">
            <a:avLst/>
          </a:prstGeom>
          <a:noFill/>
        </p:spPr>
      </p:pic>
      <p:sp>
        <p:nvSpPr>
          <p:cNvPr id="11265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0AD6DD5-10AE-4ABB-9056-07383BDA6237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2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pic>
        <p:nvPicPr>
          <p:cNvPr id="11266" name="Picture 3" descr="strzlka.png"/>
          <p:cNvPicPr>
            <a:picLocks noChangeAspect="1"/>
          </p:cNvPicPr>
          <p:nvPr/>
        </p:nvPicPr>
        <p:blipFill>
          <a:blip r:embed="rId3"/>
          <a:srcRect t="50603"/>
          <a:stretch>
            <a:fillRect/>
          </a:stretch>
        </p:blipFill>
        <p:spPr bwMode="auto">
          <a:xfrm>
            <a:off x="3740150" y="0"/>
            <a:ext cx="1752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strzlka.png"/>
          <p:cNvPicPr>
            <a:picLocks noChangeAspect="1"/>
          </p:cNvPicPr>
          <p:nvPr/>
        </p:nvPicPr>
        <p:blipFill>
          <a:blip r:embed="rId3"/>
          <a:srcRect b="50343"/>
          <a:stretch>
            <a:fillRect/>
          </a:stretch>
        </p:blipFill>
        <p:spPr bwMode="auto">
          <a:xfrm>
            <a:off x="3740150" y="5467350"/>
            <a:ext cx="1752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Placeholder 2"/>
          <p:cNvSpPr>
            <a:spLocks/>
          </p:cNvSpPr>
          <p:nvPr/>
        </p:nvSpPr>
        <p:spPr bwMode="auto">
          <a:xfrm>
            <a:off x="0" y="2735263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pl-PL" sz="7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129463" y="6643688"/>
            <a:ext cx="2014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tx2"/>
                </a:solidFill>
              </a:rPr>
              <a:t>Małgorzata Starczewska-Krzysztoszek   </a:t>
            </a:r>
          </a:p>
        </p:txBody>
      </p:sp>
      <p:sp>
        <p:nvSpPr>
          <p:cNvPr id="18438" name="Text Placeholder 2"/>
          <p:cNvSpPr>
            <a:spLocks/>
          </p:cNvSpPr>
          <p:nvPr/>
        </p:nvSpPr>
        <p:spPr bwMode="auto">
          <a:xfrm>
            <a:off x="-284163" y="2486025"/>
            <a:ext cx="9144001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pl-PL" sz="7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" name="Text Placeholder 2"/>
          <p:cNvSpPr>
            <a:spLocks/>
          </p:cNvSpPr>
          <p:nvPr/>
        </p:nvSpPr>
        <p:spPr bwMode="auto">
          <a:xfrm>
            <a:off x="0" y="2735263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sz="6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Jest nas ponad  </a:t>
            </a:r>
            <a:r>
              <a:rPr lang="pl-PL" sz="7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31%…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artyku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2238"/>
            <a:ext cx="2371725" cy="1906587"/>
          </a:xfrm>
          <a:prstGeom prst="rect">
            <a:avLst/>
          </a:prstGeom>
          <a:noFill/>
        </p:spPr>
      </p:pic>
      <p:sp>
        <p:nvSpPr>
          <p:cNvPr id="56321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AFF83CF-4497-46BF-BE6F-DC3B05F01A3D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3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pic>
        <p:nvPicPr>
          <p:cNvPr id="56322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-14288" y="1885950"/>
            <a:ext cx="1316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103438" y="2112963"/>
            <a:ext cx="58054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pl-PL" sz="7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Kim jesteśmy?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F36C09E-ABBC-4E2D-B457-DD3FC457D366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4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717550" y="1854200"/>
          <a:ext cx="42862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Wykres" r:id="rId3" imgW="6096000" imgH="4076789" progId="MSGraph.Chart.8">
                  <p:embed followColorScheme="full"/>
                </p:oleObj>
              </mc:Choice>
              <mc:Fallback>
                <p:oleObj name="Wykres" r:id="rId3" imgW="6096000" imgH="407678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854200"/>
                        <a:ext cx="428625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952500" y="366713"/>
            <a:ext cx="8027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l-PL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 l. 2009-2013 i/lub w 2014 r.</a:t>
            </a:r>
            <a:r>
              <a:rPr lang="pl-PL" sz="2800" b="1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pl-PL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31,8%  MMŚP </a:t>
            </a:r>
          </a:p>
          <a:p>
            <a:pPr defTabSz="914400"/>
            <a:r>
              <a:rPr lang="pl-PL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korzystało z leasingu. Najchętniej firmy średnie…</a:t>
            </a:r>
          </a:p>
        </p:txBody>
      </p:sp>
      <p:sp>
        <p:nvSpPr>
          <p:cNvPr id="43020" name="Text Box 20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43069" name="Group 61"/>
          <p:cNvGraphicFramePr>
            <a:graphicFrameLocks noGrp="1"/>
          </p:cNvGraphicFramePr>
          <p:nvPr/>
        </p:nvGraphicFramePr>
        <p:xfrm>
          <a:off x="5356225" y="2311400"/>
          <a:ext cx="3278188" cy="1848549"/>
        </p:xfrm>
        <a:graphic>
          <a:graphicData uri="http://schemas.openxmlformats.org/drawingml/2006/table">
            <a:tbl>
              <a:tblPr/>
              <a:tblGrid>
                <a:gridCol w="708025"/>
                <a:gridCol w="828675"/>
                <a:gridCol w="793750"/>
                <a:gridCol w="947738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wielkości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Korzystały z leasingu w l.2009-2013 i/lub w 2014 r. (% MMŚP)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Nie korzystały z leasingu w l.2009-2013 ani w 2014 r. (% MMŚP)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Nie korzystały z leasingu w l.2009-2013, nie podjęły decyzji w 2014 r.          (% MMŚP)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Mikro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Małe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Średnie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2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881027-8BD4-47F5-BDE1-7E9CC896B8AD}" type="slidenum">
              <a:rPr lang="pl-PL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47228" name="Group 124"/>
          <p:cNvGraphicFramePr>
            <a:graphicFrameLocks noGrp="1"/>
          </p:cNvGraphicFramePr>
          <p:nvPr/>
        </p:nvGraphicFramePr>
        <p:xfrm>
          <a:off x="455613" y="1450975"/>
          <a:ext cx="4365625" cy="4023360"/>
        </p:xfrm>
        <a:graphic>
          <a:graphicData uri="http://schemas.openxmlformats.org/drawingml/2006/table">
            <a:tbl>
              <a:tblPr/>
              <a:tblGrid>
                <a:gridCol w="1812925"/>
                <a:gridCol w="758825"/>
                <a:gridCol w="811212"/>
                <a:gridCol w="982663"/>
              </a:tblGrid>
              <a:tr h="625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Sekcja gospodarki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Korzystały z leasingu w l.2009-2013 i/lub w 2014 r. (% MMŚP)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Nie korzystały z leasingu w l.2009-2013 ani w 2014 r. (% MMŚP)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Nie korzystały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 leasingu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 l.2009-2013, nie podjęły decyzji w 2014 r.          (% MMŚP)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Rolnictwo, leśnictwo, łowiectwo, rybołówstwo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Działalność produkcyjna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Budownictwo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Handel hurtowy i detaliczny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Transport, gospodarka magazynowa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Zakwaterowanie i gastronomia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Informacja i komunikacja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Obsługa nieruchomości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Działalność profesjonalna, naukowa i techniczna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Opieka zdrowotna i pomoc społeczna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96" name="Text Box 139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952500" y="254000"/>
            <a:ext cx="80279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pl-PL" sz="2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 firmy z sektora opieka zdrowotna i pomoc społeczna oraz działalność produkcyjna, działające w zachodniopomorskiem, kujawsko-pomorskiem oraz pomorskiem…</a:t>
            </a:r>
          </a:p>
        </p:txBody>
      </p:sp>
      <p:pic>
        <p:nvPicPr>
          <p:cNvPr id="47360" name="Picture 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5438" y="1450975"/>
            <a:ext cx="3406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54733EE-F911-4B28-A6E3-CCB02AA642ED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6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33450" y="400050"/>
            <a:ext cx="7388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 działające na rynku 6-11 lat …. gdzie właścicielami i osobami zarządzającymi są mężczyźni ….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44051" name="Object 28"/>
          <p:cNvGraphicFramePr>
            <a:graphicFrameLocks noChangeAspect="1"/>
          </p:cNvGraphicFramePr>
          <p:nvPr/>
        </p:nvGraphicFramePr>
        <p:xfrm>
          <a:off x="209550" y="1966913"/>
          <a:ext cx="4189413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Wykres" r:id="rId3" imgW="6096000" imgH="4076789" progId="MSGraph.Chart.8">
                  <p:embed followColorScheme="full"/>
                </p:oleObj>
              </mc:Choice>
              <mc:Fallback>
                <p:oleObj name="Wykres" r:id="rId3" imgW="6096000" imgH="4076789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966913"/>
                        <a:ext cx="4189413" cy="280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8"/>
          <p:cNvGraphicFramePr>
            <a:graphicFrameLocks noChangeAspect="1"/>
          </p:cNvGraphicFramePr>
          <p:nvPr/>
        </p:nvGraphicFramePr>
        <p:xfrm>
          <a:off x="4943475" y="2003425"/>
          <a:ext cx="413385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Wykres" r:id="rId5" imgW="6096000" imgH="4076789" progId="MSGraph.Chart.8">
                  <p:embed followColorScheme="full"/>
                </p:oleObj>
              </mc:Choice>
              <mc:Fallback>
                <p:oleObj name="Wykres" r:id="rId5" imgW="6096000" imgH="4076789" progId="MSGraph.Chart.8">
                  <p:embed followColorScheme="full"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003425"/>
                        <a:ext cx="4133850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B3C95CB-B159-4111-8F25-0DA934D64549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7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33450" y="628650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 i właściciele i menedżerowi mają wyższe wykształcenie. </a:t>
            </a:r>
          </a:p>
        </p:txBody>
      </p:sp>
      <p:sp>
        <p:nvSpPr>
          <p:cNvPr id="92164" name="Text Box 17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graphicFrame>
        <p:nvGraphicFramePr>
          <p:cNvPr id="92166" name="Object 28"/>
          <p:cNvGraphicFramePr>
            <a:graphicFrameLocks noChangeAspect="1"/>
          </p:cNvGraphicFramePr>
          <p:nvPr/>
        </p:nvGraphicFramePr>
        <p:xfrm>
          <a:off x="128588" y="1890713"/>
          <a:ext cx="4325937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Wykres" r:id="rId3" imgW="6096000" imgH="4076789" progId="MSGraph.Chart.8">
                  <p:embed followColorScheme="full"/>
                </p:oleObj>
              </mc:Choice>
              <mc:Fallback>
                <p:oleObj name="Wykres" r:id="rId3" imgW="6096000" imgH="4076789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890713"/>
                        <a:ext cx="4325937" cy="289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28"/>
          <p:cNvGraphicFramePr>
            <a:graphicFrameLocks noChangeAspect="1"/>
          </p:cNvGraphicFramePr>
          <p:nvPr/>
        </p:nvGraphicFramePr>
        <p:xfrm>
          <a:off x="4670425" y="1890713"/>
          <a:ext cx="432593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Wykres" r:id="rId5" imgW="6096000" imgH="4076789" progId="MSGraph.Chart.8">
                  <p:embed followColorScheme="full"/>
                </p:oleObj>
              </mc:Choice>
              <mc:Fallback>
                <p:oleObj name="Wykres" r:id="rId5" imgW="6096000" imgH="4076789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890713"/>
                        <a:ext cx="4325938" cy="289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8" name="Picture 20" descr="artyku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2617788"/>
            <a:ext cx="2679701" cy="1968500"/>
          </a:xfrm>
          <a:prstGeom prst="rect">
            <a:avLst/>
          </a:prstGeom>
          <a:noFill/>
        </p:spPr>
      </p:pic>
      <p:sp>
        <p:nvSpPr>
          <p:cNvPr id="73729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D30BE4-C317-4ECB-8109-33B88D971F1D}" type="slidenum">
              <a:rPr lang="pl-PL" sz="1200">
                <a:solidFill>
                  <a:srgbClr val="005EA4"/>
                </a:solidFill>
                <a:latin typeface="Calibri" pitchFamily="34" charset="0"/>
              </a:rPr>
              <a:pPr algn="r"/>
              <a:t>8</a:t>
            </a:fld>
            <a:endParaRPr lang="pl-PL" sz="1200">
              <a:solidFill>
                <a:srgbClr val="005EA4"/>
              </a:solidFill>
              <a:latin typeface="Calibri" pitchFamily="34" charset="0"/>
            </a:endParaRPr>
          </a:p>
        </p:txBody>
      </p:sp>
      <p:sp>
        <p:nvSpPr>
          <p:cNvPr id="64515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136775" y="1014413"/>
            <a:ext cx="6521450" cy="860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MMŚP prowadzące działalność produkcyjną, działające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w ochronie zdrowia i pomocy społecznej oraz firmy transportowe,</a:t>
            </a:r>
          </a:p>
          <a:p>
            <a:pPr marL="0" indent="0" eaLnBrk="1" hangingPunct="1">
              <a:buFont typeface="Arial" charset="0"/>
              <a:buNone/>
            </a:pPr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</a:pPr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</a:pPr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</a:pPr>
            <a:endParaRPr lang="pl-PL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pic>
        <p:nvPicPr>
          <p:cNvPr id="73731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-14288" y="1885950"/>
            <a:ext cx="1316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7129463" y="6032500"/>
            <a:ext cx="2014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bg2"/>
                </a:solidFill>
              </a:rPr>
              <a:t>Małgorzata Starczewska-Krzysztoszek   </a:t>
            </a:r>
          </a:p>
        </p:txBody>
      </p:sp>
      <p:pic>
        <p:nvPicPr>
          <p:cNvPr id="73733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1774825" y="1154113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1770063" y="2014538"/>
            <a:ext cx="2397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151063" y="1952625"/>
            <a:ext cx="42545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średnie (49-249 zatrudnionych),</a:t>
            </a:r>
            <a:endParaRPr lang="pl-PL" sz="2400">
              <a:latin typeface="Calibri" pitchFamily="34" charset="0"/>
            </a:endParaRPr>
          </a:p>
        </p:txBody>
      </p:sp>
      <p:sp>
        <p:nvSpPr>
          <p:cNvPr id="64521" name="Text Placeholder 2"/>
          <p:cNvSpPr>
            <a:spLocks/>
          </p:cNvSpPr>
          <p:nvPr/>
        </p:nvSpPr>
        <p:spPr bwMode="auto">
          <a:xfrm>
            <a:off x="2151063" y="2546350"/>
            <a:ext cx="6521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ulokowane w zachodniopomorskiem, kujawsko-pomorskiem i pomorskiem,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73737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1774825" y="2697163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Text Placeholder 2"/>
          <p:cNvSpPr>
            <a:spLocks/>
          </p:cNvSpPr>
          <p:nvPr/>
        </p:nvSpPr>
        <p:spPr bwMode="auto">
          <a:xfrm>
            <a:off x="2132013" y="3406775"/>
            <a:ext cx="6521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działające na rynku 6-11 lat,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73739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1746250" y="3546475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1941513" y="6327775"/>
            <a:ext cx="204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1746250" y="4116388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Text Placeholder 2"/>
          <p:cNvSpPr>
            <a:spLocks/>
          </p:cNvSpPr>
          <p:nvPr/>
        </p:nvSpPr>
        <p:spPr bwMode="auto">
          <a:xfrm>
            <a:off x="2132013" y="3965575"/>
            <a:ext cx="6521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których właściciel i osoba zarządzająca ma wykształcenie wyższe,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73743" name="Picture 6" descr="strzlka.png"/>
          <p:cNvPicPr>
            <a:picLocks/>
          </p:cNvPicPr>
          <p:nvPr/>
        </p:nvPicPr>
        <p:blipFill>
          <a:blip r:embed="rId3"/>
          <a:srcRect l="50011"/>
          <a:stretch>
            <a:fillRect/>
          </a:stretch>
        </p:blipFill>
        <p:spPr bwMode="auto">
          <a:xfrm>
            <a:off x="1746250" y="4965700"/>
            <a:ext cx="2397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9" name="Text Placeholder 2"/>
          <p:cNvSpPr>
            <a:spLocks/>
          </p:cNvSpPr>
          <p:nvPr/>
        </p:nvSpPr>
        <p:spPr bwMode="auto">
          <a:xfrm>
            <a:off x="2165350" y="4965700"/>
            <a:ext cx="6521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i jest mężczyzną.</a:t>
            </a:r>
            <a:endParaRPr lang="pl-PL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3745" name="Text Box 18"/>
          <p:cNvSpPr txBox="1">
            <a:spLocks noChangeArrowheads="1"/>
          </p:cNvSpPr>
          <p:nvPr/>
        </p:nvSpPr>
        <p:spPr bwMode="auto">
          <a:xfrm>
            <a:off x="377825" y="376238"/>
            <a:ext cx="569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b="1" i="1">
                <a:solidFill>
                  <a:schemeClr val="tx2"/>
                </a:solidFill>
              </a:rPr>
              <a:t>Obraz przeciętnej firmy korzystającej z leasingu.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artyku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2713"/>
            <a:ext cx="3635375" cy="2414587"/>
          </a:xfrm>
          <a:prstGeom prst="rect">
            <a:avLst/>
          </a:prstGeom>
          <a:noFill/>
        </p:spPr>
      </p:pic>
      <p:sp>
        <p:nvSpPr>
          <p:cNvPr id="4505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04DA22-11BB-473E-9AF8-874E457B51B2}" type="slidenum">
              <a:rPr lang="pl-PL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 smtClean="0">
              <a:latin typeface="Calibri" pitchFamily="34" charset="0"/>
              <a:cs typeface="Arial" charset="0"/>
            </a:endParaRPr>
          </a:p>
        </p:txBody>
      </p:sp>
      <p:pic>
        <p:nvPicPr>
          <p:cNvPr id="45058" name="Picture 3" descr="strzlka.png"/>
          <p:cNvPicPr>
            <a:picLocks noChangeAspect="1"/>
          </p:cNvPicPr>
          <p:nvPr/>
        </p:nvPicPr>
        <p:blipFill>
          <a:blip r:embed="rId3"/>
          <a:srcRect t="50603"/>
          <a:stretch>
            <a:fillRect/>
          </a:stretch>
        </p:blipFill>
        <p:spPr bwMode="auto">
          <a:xfrm>
            <a:off x="3740150" y="0"/>
            <a:ext cx="1752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strzlka.png"/>
          <p:cNvPicPr>
            <a:picLocks noChangeAspect="1"/>
          </p:cNvPicPr>
          <p:nvPr/>
        </p:nvPicPr>
        <p:blipFill>
          <a:blip r:embed="rId3"/>
          <a:srcRect b="50343"/>
          <a:stretch>
            <a:fillRect/>
          </a:stretch>
        </p:blipFill>
        <p:spPr bwMode="auto">
          <a:xfrm>
            <a:off x="3740150" y="5467350"/>
            <a:ext cx="1752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Placeholder 2"/>
          <p:cNvSpPr>
            <a:spLocks/>
          </p:cNvSpPr>
          <p:nvPr/>
        </p:nvSpPr>
        <p:spPr bwMode="auto">
          <a:xfrm>
            <a:off x="0" y="251142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sz="7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Jakie mamy plany?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7129463" y="6643688"/>
            <a:ext cx="2014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800" i="1">
                <a:solidFill>
                  <a:schemeClr val="tx2"/>
                </a:solidFill>
              </a:rPr>
              <a:t>Małgorzata Starczewska-Krzysztoszek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742</Words>
  <Application>Microsoft Office PowerPoint</Application>
  <PresentationFormat>Pokaz na ekranie (4:3)</PresentationFormat>
  <Paragraphs>192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Lucida Grande CE</vt:lpstr>
      <vt:lpstr>Lucinda</vt:lpstr>
      <vt:lpstr>Verdana</vt:lpstr>
      <vt:lpstr>Wingdings</vt:lpstr>
      <vt:lpstr>Office Theme</vt:lpstr>
      <vt:lpstr>Wykres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Voilà!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Szymon Łucki</dc:creator>
  <cp:lastModifiedBy>Zbigniew Maciąg</cp:lastModifiedBy>
  <cp:revision>127</cp:revision>
  <cp:lastPrinted>2014-10-21T07:12:44Z</cp:lastPrinted>
  <dcterms:created xsi:type="dcterms:W3CDTF">2014-09-16T15:25:09Z</dcterms:created>
  <dcterms:modified xsi:type="dcterms:W3CDTF">2014-10-21T07:22:31Z</dcterms:modified>
</cp:coreProperties>
</file>