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diagrams/drawing7.xml" ContentType="application/vnd.ms-office.drawingml.diagramDrawing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.xml" ContentType="application/vnd.openxmlformats-officedocument.presentationml.tags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Default Extension="vml" ContentType="application/vnd.openxmlformats-officedocument.vmlDrawing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9" r:id="rId2"/>
    <p:sldMasterId id="2147483671" r:id="rId3"/>
    <p:sldMasterId id="2147483683" r:id="rId4"/>
  </p:sldMasterIdLst>
  <p:notesMasterIdLst>
    <p:notesMasterId r:id="rId34"/>
  </p:notesMasterIdLst>
  <p:sldIdLst>
    <p:sldId id="259" r:id="rId5"/>
    <p:sldId id="803" r:id="rId6"/>
    <p:sldId id="804" r:id="rId7"/>
    <p:sldId id="805" r:id="rId8"/>
    <p:sldId id="806" r:id="rId9"/>
    <p:sldId id="807" r:id="rId10"/>
    <p:sldId id="808" r:id="rId11"/>
    <p:sldId id="809" r:id="rId12"/>
    <p:sldId id="810" r:id="rId13"/>
    <p:sldId id="811" r:id="rId14"/>
    <p:sldId id="812" r:id="rId15"/>
    <p:sldId id="813" r:id="rId16"/>
    <p:sldId id="814" r:id="rId17"/>
    <p:sldId id="815" r:id="rId18"/>
    <p:sldId id="816" r:id="rId19"/>
    <p:sldId id="817" r:id="rId20"/>
    <p:sldId id="818" r:id="rId21"/>
    <p:sldId id="819" r:id="rId22"/>
    <p:sldId id="820" r:id="rId23"/>
    <p:sldId id="821" r:id="rId24"/>
    <p:sldId id="822" r:id="rId25"/>
    <p:sldId id="823" r:id="rId26"/>
    <p:sldId id="824" r:id="rId27"/>
    <p:sldId id="825" r:id="rId28"/>
    <p:sldId id="826" r:id="rId29"/>
    <p:sldId id="827" r:id="rId30"/>
    <p:sldId id="828" r:id="rId31"/>
    <p:sldId id="829" r:id="rId32"/>
    <p:sldId id="802" r:id="rId33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FECB4D8-DB02-4DC6-A0A2-4F2EBAE1DC90}" styleName="Styl pośredni 1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08" autoAdjust="0"/>
    <p:restoredTop sz="99637" autoAdjust="0"/>
  </p:normalViewPr>
  <p:slideViewPr>
    <p:cSldViewPr>
      <p:cViewPr>
        <p:scale>
          <a:sx n="81" d="100"/>
          <a:sy n="81" d="100"/>
        </p:scale>
        <p:origin x="-978" y="-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Wykres%20w%20programie%20Microsoft%20PowerPoint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ak\Desktop\Interne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ndrocles\Desktop\Kelkoo%20Online%202011\Online%202011structur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24"/>
  <c:chart>
    <c:plotArea>
      <c:layout/>
      <c:barChart>
        <c:barDir val="col"/>
        <c:grouping val="clustered"/>
        <c:ser>
          <c:idx val="0"/>
          <c:order val="0"/>
          <c:dLbls>
            <c:numFmt formatCode="#,##0" sourceLinked="0"/>
            <c:showVal val="1"/>
          </c:dLbls>
          <c:cat>
            <c:strRef>
              <c:f>Arkusz2!$J$4:$J$23</c:f>
              <c:strCache>
                <c:ptCount val="20"/>
                <c:pt idx="0">
                  <c:v>Exxon Mobil</c:v>
                </c:pt>
                <c:pt idx="1">
                  <c:v>Microsoft</c:v>
                </c:pt>
                <c:pt idx="2">
                  <c:v>Apple</c:v>
                </c:pt>
                <c:pt idx="3">
                  <c:v>Wal-Mart Stores</c:v>
                </c:pt>
                <c:pt idx="4">
                  <c:v>Berkshire Hathaway</c:v>
                </c:pt>
                <c:pt idx="5">
                  <c:v>General Electric</c:v>
                </c:pt>
                <c:pt idx="6">
                  <c:v>Procter &amp; Gamble</c:v>
                </c:pt>
                <c:pt idx="7">
                  <c:v>Bank of America Corp.</c:v>
                </c:pt>
                <c:pt idx="8">
                  <c:v>Google</c:v>
                </c:pt>
                <c:pt idx="9">
                  <c:v>J.P. Morgan Chase &amp; Co.</c:v>
                </c:pt>
                <c:pt idx="10">
                  <c:v>Johnson &amp; Johnson</c:v>
                </c:pt>
                <c:pt idx="11">
                  <c:v>International Business Machines</c:v>
                </c:pt>
                <c:pt idx="12">
                  <c:v>Wells Fargo</c:v>
                </c:pt>
                <c:pt idx="13">
                  <c:v>AT&amp;T</c:v>
                </c:pt>
                <c:pt idx="14">
                  <c:v>Cisco Systems</c:v>
                </c:pt>
                <c:pt idx="15">
                  <c:v>Chevron</c:v>
                </c:pt>
                <c:pt idx="16">
                  <c:v>Pfizer</c:v>
                </c:pt>
                <c:pt idx="17">
                  <c:v>Oracle</c:v>
                </c:pt>
                <c:pt idx="18">
                  <c:v>Coca-Cola</c:v>
                </c:pt>
                <c:pt idx="19">
                  <c:v>Hewlett-Packard</c:v>
                </c:pt>
              </c:strCache>
            </c:strRef>
          </c:cat>
          <c:val>
            <c:numRef>
              <c:f>Arkusz2!$K$4:$K$23</c:f>
              <c:numCache>
                <c:formatCode>General</c:formatCode>
                <c:ptCount val="20"/>
                <c:pt idx="0">
                  <c:v>314.15350000000001</c:v>
                </c:pt>
                <c:pt idx="1">
                  <c:v>260.1318999999998</c:v>
                </c:pt>
                <c:pt idx="2">
                  <c:v>209.37900000000002</c:v>
                </c:pt>
                <c:pt idx="3">
                  <c:v>208.66250000000002</c:v>
                </c:pt>
                <c:pt idx="4">
                  <c:v>200.90050000000002</c:v>
                </c:pt>
                <c:pt idx="5">
                  <c:v>195.74049999999997</c:v>
                </c:pt>
                <c:pt idx="6">
                  <c:v>184.99349999999998</c:v>
                </c:pt>
                <c:pt idx="7">
                  <c:v>179.5729</c:v>
                </c:pt>
                <c:pt idx="8">
                  <c:v>179.10409999999999</c:v>
                </c:pt>
                <c:pt idx="9">
                  <c:v>178.86500000000001</c:v>
                </c:pt>
                <c:pt idx="10">
                  <c:v>177.16909999999999</c:v>
                </c:pt>
                <c:pt idx="11">
                  <c:v>167.9091</c:v>
                </c:pt>
                <c:pt idx="12">
                  <c:v>161.7423</c:v>
                </c:pt>
                <c:pt idx="13">
                  <c:v>154.87040000000007</c:v>
                </c:pt>
                <c:pt idx="14">
                  <c:v>151.50030000000001</c:v>
                </c:pt>
                <c:pt idx="15">
                  <c:v>149.48170000000007</c:v>
                </c:pt>
                <c:pt idx="16">
                  <c:v>138.2852</c:v>
                </c:pt>
                <c:pt idx="17">
                  <c:v>128.94040000000001</c:v>
                </c:pt>
                <c:pt idx="18">
                  <c:v>125.97499999999999</c:v>
                </c:pt>
                <c:pt idx="19">
                  <c:v>125.2749</c:v>
                </c:pt>
              </c:numCache>
            </c:numRef>
          </c:val>
        </c:ser>
        <c:axId val="44631936"/>
        <c:axId val="44633472"/>
      </c:barChart>
      <c:catAx>
        <c:axId val="44631936"/>
        <c:scaling>
          <c:orientation val="minMax"/>
        </c:scaling>
        <c:axPos val="b"/>
        <c:tickLblPos val="nextTo"/>
        <c:crossAx val="44633472"/>
        <c:crosses val="autoZero"/>
        <c:auto val="1"/>
        <c:lblAlgn val="ctr"/>
        <c:lblOffset val="100"/>
      </c:catAx>
      <c:valAx>
        <c:axId val="44633472"/>
        <c:scaling>
          <c:orientation val="minMax"/>
        </c:scaling>
        <c:axPos val="l"/>
        <c:majorGridlines/>
        <c:numFmt formatCode="General" sourceLinked="1"/>
        <c:tickLblPos val="nextTo"/>
        <c:crossAx val="446319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600"/>
      </a:pPr>
      <a:endParaRPr lang="pl-P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Zagregowany wskaźnik innowacyjności</c:v>
                </c:pt>
              </c:strCache>
            </c:strRef>
          </c:tx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FFC000"/>
              </a:solidFill>
            </c:spPr>
          </c:dPt>
          <c:dPt>
            <c:idx val="4"/>
            <c:spPr>
              <a:solidFill>
                <a:srgbClr val="FFFF00"/>
              </a:solidFill>
            </c:spPr>
          </c:dPt>
          <c:dPt>
            <c:idx val="5"/>
            <c:spPr>
              <a:solidFill>
                <a:srgbClr val="FF0000"/>
              </a:solidFill>
            </c:spPr>
          </c:dPt>
          <c:dPt>
            <c:idx val="6"/>
            <c:spPr>
              <a:solidFill>
                <a:srgbClr val="FFFF00"/>
              </a:solidFill>
            </c:spPr>
          </c:dPt>
          <c:dPt>
            <c:idx val="7"/>
            <c:spPr>
              <a:solidFill>
                <a:srgbClr val="FFFF00"/>
              </a:solidFill>
            </c:spPr>
          </c:dPt>
          <c:dPt>
            <c:idx val="8"/>
            <c:spPr>
              <a:solidFill>
                <a:srgbClr val="FFFF00"/>
              </a:solidFill>
            </c:spPr>
          </c:dPt>
          <c:dPt>
            <c:idx val="9"/>
            <c:spPr>
              <a:solidFill>
                <a:srgbClr val="FFFF00"/>
              </a:solidFill>
            </c:spPr>
          </c:dPt>
          <c:dPt>
            <c:idx val="10"/>
            <c:spPr>
              <a:solidFill>
                <a:srgbClr val="FFFF00"/>
              </a:solidFill>
            </c:spPr>
          </c:dPt>
          <c:dPt>
            <c:idx val="11"/>
            <c:spPr>
              <a:solidFill>
                <a:srgbClr val="FFFF00"/>
              </a:solidFill>
            </c:spPr>
          </c:dPt>
          <c:dPt>
            <c:idx val="12"/>
            <c:spPr>
              <a:solidFill>
                <a:srgbClr val="FFFF00"/>
              </a:solidFill>
            </c:spPr>
          </c:dPt>
          <c:dPt>
            <c:idx val="13"/>
            <c:spPr>
              <a:solidFill>
                <a:srgbClr val="92D050"/>
              </a:solidFill>
            </c:spPr>
          </c:dPt>
          <c:dPt>
            <c:idx val="14"/>
            <c:spPr>
              <a:solidFill>
                <a:srgbClr val="92D050"/>
              </a:solidFill>
            </c:spPr>
          </c:dPt>
          <c:dPt>
            <c:idx val="15"/>
            <c:spPr>
              <a:solidFill>
                <a:srgbClr val="92D050"/>
              </a:solidFill>
            </c:spPr>
          </c:dPt>
          <c:dPt>
            <c:idx val="16"/>
            <c:spPr>
              <a:solidFill>
                <a:srgbClr val="002060"/>
              </a:solidFill>
            </c:spPr>
          </c:dPt>
          <c:dPt>
            <c:idx val="17"/>
            <c:spPr>
              <a:solidFill>
                <a:srgbClr val="92D050"/>
              </a:solidFill>
            </c:spPr>
          </c:dPt>
          <c:dPt>
            <c:idx val="18"/>
            <c:spPr>
              <a:solidFill>
                <a:srgbClr val="92D050"/>
              </a:solidFill>
            </c:spPr>
          </c:dPt>
          <c:dPt>
            <c:idx val="19"/>
            <c:spPr>
              <a:solidFill>
                <a:srgbClr val="92D050"/>
              </a:solidFill>
            </c:spPr>
          </c:dPt>
          <c:dPt>
            <c:idx val="20"/>
            <c:spPr>
              <a:solidFill>
                <a:srgbClr val="92D050"/>
              </a:solidFill>
            </c:spPr>
          </c:dPt>
          <c:dPt>
            <c:idx val="21"/>
            <c:spPr>
              <a:solidFill>
                <a:srgbClr val="92D050"/>
              </a:solidFill>
            </c:spPr>
          </c:dPt>
          <c:dPt>
            <c:idx val="22"/>
            <c:spPr>
              <a:solidFill>
                <a:srgbClr val="92D050"/>
              </a:solidFill>
            </c:spPr>
          </c:dPt>
          <c:dPt>
            <c:idx val="23"/>
            <c:spPr>
              <a:solidFill>
                <a:srgbClr val="92D050"/>
              </a:solidFill>
            </c:spPr>
          </c:dPt>
          <c:dPt>
            <c:idx val="24"/>
            <c:spPr>
              <a:solidFill>
                <a:srgbClr val="C00000"/>
              </a:solidFill>
            </c:spPr>
          </c:dPt>
          <c:dPt>
            <c:idx val="25"/>
            <c:spPr>
              <a:solidFill>
                <a:srgbClr val="C00000"/>
              </a:solidFill>
            </c:spPr>
          </c:dPt>
          <c:dPt>
            <c:idx val="26"/>
            <c:spPr>
              <a:solidFill>
                <a:srgbClr val="C00000"/>
              </a:solidFill>
            </c:spPr>
          </c:dPt>
          <c:dPt>
            <c:idx val="27"/>
            <c:spPr>
              <a:solidFill>
                <a:srgbClr val="C00000"/>
              </a:solidFill>
            </c:spPr>
          </c:dPt>
          <c:cat>
            <c:strRef>
              <c:f>Arkusz1!$A$2:$A$32</c:f>
              <c:strCache>
                <c:ptCount val="31"/>
                <c:pt idx="0">
                  <c:v>Łotwa</c:v>
                </c:pt>
                <c:pt idx="1">
                  <c:v>Bułgaria</c:v>
                </c:pt>
                <c:pt idx="2">
                  <c:v>Litwa</c:v>
                </c:pt>
                <c:pt idx="3">
                  <c:v>Rumunia</c:v>
                </c:pt>
                <c:pt idx="4">
                  <c:v>Słowacja</c:v>
                </c:pt>
                <c:pt idx="5">
                  <c:v>Polska</c:v>
                </c:pt>
                <c:pt idx="6">
                  <c:v>Węgry</c:v>
                </c:pt>
                <c:pt idx="7">
                  <c:v>Malta</c:v>
                </c:pt>
                <c:pt idx="8">
                  <c:v>Grecja</c:v>
                </c:pt>
                <c:pt idx="9">
                  <c:v>Hiszpania</c:v>
                </c:pt>
                <c:pt idx="10">
                  <c:v>Czechy</c:v>
                </c:pt>
                <c:pt idx="11">
                  <c:v>Włochy</c:v>
                </c:pt>
                <c:pt idx="12">
                  <c:v>Portugalia</c:v>
                </c:pt>
                <c:pt idx="13">
                  <c:v>Estonia</c:v>
                </c:pt>
                <c:pt idx="14">
                  <c:v>Słowenia</c:v>
                </c:pt>
                <c:pt idx="15">
                  <c:v>Cypr</c:v>
                </c:pt>
                <c:pt idx="16">
                  <c:v>EU-27</c:v>
                </c:pt>
                <c:pt idx="17">
                  <c:v>Francja</c:v>
                </c:pt>
                <c:pt idx="18">
                  <c:v>Luksemburg</c:v>
                </c:pt>
                <c:pt idx="19">
                  <c:v>Irlandia</c:v>
                </c:pt>
                <c:pt idx="20">
                  <c:v>Holandia</c:v>
                </c:pt>
                <c:pt idx="21">
                  <c:v>Austria</c:v>
                </c:pt>
                <c:pt idx="22">
                  <c:v>Belgia</c:v>
                </c:pt>
                <c:pt idx="23">
                  <c:v>Wielka Brytania</c:v>
                </c:pt>
                <c:pt idx="24">
                  <c:v>Niemcy</c:v>
                </c:pt>
                <c:pt idx="25">
                  <c:v>Finlandia</c:v>
                </c:pt>
                <c:pt idx="26">
                  <c:v>Dania</c:v>
                </c:pt>
                <c:pt idx="27">
                  <c:v>Szwecja</c:v>
                </c:pt>
                <c:pt idx="28">
                  <c:v>Szwajcaria</c:v>
                </c:pt>
                <c:pt idx="29">
                  <c:v>USA</c:v>
                </c:pt>
                <c:pt idx="30">
                  <c:v>Japonia</c:v>
                </c:pt>
              </c:strCache>
            </c:strRef>
          </c:cat>
          <c:val>
            <c:numRef>
              <c:f>Arkusz1!$B$2:$B$32</c:f>
              <c:numCache>
                <c:formatCode>General</c:formatCode>
                <c:ptCount val="31"/>
                <c:pt idx="0">
                  <c:v>0.20100000000000001</c:v>
                </c:pt>
                <c:pt idx="1">
                  <c:v>0.22600000000000003</c:v>
                </c:pt>
                <c:pt idx="2">
                  <c:v>0.22700000000000004</c:v>
                </c:pt>
                <c:pt idx="3">
                  <c:v>0.23700000000000004</c:v>
                </c:pt>
                <c:pt idx="4">
                  <c:v>0.26900000000000002</c:v>
                </c:pt>
                <c:pt idx="5">
                  <c:v>0.27800000000000002</c:v>
                </c:pt>
                <c:pt idx="6">
                  <c:v>0.32700000000000151</c:v>
                </c:pt>
                <c:pt idx="7">
                  <c:v>0.35100000000000031</c:v>
                </c:pt>
                <c:pt idx="8">
                  <c:v>0.36400000000000032</c:v>
                </c:pt>
                <c:pt idx="9">
                  <c:v>0.39500000000000174</c:v>
                </c:pt>
                <c:pt idx="10">
                  <c:v>0.41400000000000031</c:v>
                </c:pt>
                <c:pt idx="11">
                  <c:v>0.42100000000000032</c:v>
                </c:pt>
                <c:pt idx="12">
                  <c:v>0.43600000000000133</c:v>
                </c:pt>
                <c:pt idx="13">
                  <c:v>0.46600000000000008</c:v>
                </c:pt>
                <c:pt idx="14">
                  <c:v>0.48700000000000032</c:v>
                </c:pt>
                <c:pt idx="15">
                  <c:v>0.49500000000000038</c:v>
                </c:pt>
                <c:pt idx="16">
                  <c:v>0.51600000000000001</c:v>
                </c:pt>
                <c:pt idx="17">
                  <c:v>0.54300000000000004</c:v>
                </c:pt>
                <c:pt idx="18">
                  <c:v>0.56499999999999995</c:v>
                </c:pt>
                <c:pt idx="19">
                  <c:v>0.57299999999999995</c:v>
                </c:pt>
                <c:pt idx="20">
                  <c:v>0.57800000000000062</c:v>
                </c:pt>
                <c:pt idx="21">
                  <c:v>0.59100000000000008</c:v>
                </c:pt>
                <c:pt idx="22">
                  <c:v>0.61100000000000065</c:v>
                </c:pt>
                <c:pt idx="23">
                  <c:v>0.61800000000000266</c:v>
                </c:pt>
                <c:pt idx="24">
                  <c:v>0.69600000000000062</c:v>
                </c:pt>
                <c:pt idx="25">
                  <c:v>0.69600000000000062</c:v>
                </c:pt>
                <c:pt idx="26">
                  <c:v>0.73600000000000065</c:v>
                </c:pt>
                <c:pt idx="27">
                  <c:v>0.75000000000000278</c:v>
                </c:pt>
                <c:pt idx="28">
                  <c:v>0.83100000000000063</c:v>
                </c:pt>
                <c:pt idx="29">
                  <c:v>0.67200000000000348</c:v>
                </c:pt>
                <c:pt idx="30">
                  <c:v>0.64100000000000301</c:v>
                </c:pt>
              </c:numCache>
            </c:numRef>
          </c:val>
        </c:ser>
        <c:axId val="38134912"/>
        <c:axId val="38136448"/>
      </c:barChart>
      <c:catAx>
        <c:axId val="38134912"/>
        <c:scaling>
          <c:orientation val="minMax"/>
        </c:scaling>
        <c:axPos val="b"/>
        <c:tickLblPos val="nextTo"/>
        <c:crossAx val="38136448"/>
        <c:crosses val="autoZero"/>
        <c:auto val="1"/>
        <c:lblAlgn val="ctr"/>
        <c:lblOffset val="100"/>
      </c:catAx>
      <c:valAx>
        <c:axId val="38136448"/>
        <c:scaling>
          <c:orientation val="minMax"/>
        </c:scaling>
        <c:axPos val="l"/>
        <c:majorGridlines/>
        <c:numFmt formatCode="General" sourceLinked="1"/>
        <c:tickLblPos val="nextTo"/>
        <c:crossAx val="38134912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 sz="1100"/>
      </a:pPr>
      <a:endParaRPr lang="pl-PL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19"/>
  <c:chart>
    <c:plotArea>
      <c:layout/>
      <c:barChart>
        <c:barDir val="col"/>
        <c:grouping val="clustered"/>
        <c:ser>
          <c:idx val="0"/>
          <c:order val="0"/>
          <c:cat>
            <c:strRef>
              <c:f>'[Wykres w programie Microsoft PowerPoint]Arkusz2'!$G$2:$H$2</c:f>
              <c:strCache>
                <c:ptCount val="2"/>
                <c:pt idx="0">
                  <c:v>PL</c:v>
                </c:pt>
                <c:pt idx="1">
                  <c:v>EU27</c:v>
                </c:pt>
              </c:strCache>
            </c:strRef>
          </c:cat>
          <c:val>
            <c:numRef>
              <c:f>'[Wykres w programie Microsoft PowerPoint]Arkusz2'!$G$3:$H$3</c:f>
              <c:numCache>
                <c:formatCode>General</c:formatCode>
                <c:ptCount val="2"/>
                <c:pt idx="0">
                  <c:v>43</c:v>
                </c:pt>
                <c:pt idx="1">
                  <c:v>35</c:v>
                </c:pt>
              </c:numCache>
            </c:numRef>
          </c:val>
        </c:ser>
        <c:axId val="38200064"/>
        <c:axId val="38250752"/>
      </c:barChart>
      <c:catAx>
        <c:axId val="38200064"/>
        <c:scaling>
          <c:orientation val="minMax"/>
        </c:scaling>
        <c:axPos val="b"/>
        <c:tickLblPos val="nextTo"/>
        <c:crossAx val="38250752"/>
        <c:crosses val="autoZero"/>
        <c:auto val="1"/>
        <c:lblAlgn val="ctr"/>
        <c:lblOffset val="100"/>
      </c:catAx>
      <c:valAx>
        <c:axId val="38250752"/>
        <c:scaling>
          <c:orientation val="minMax"/>
        </c:scaling>
        <c:axPos val="l"/>
        <c:majorGridlines/>
        <c:numFmt formatCode="General" sourceLinked="1"/>
        <c:tickLblPos val="nextTo"/>
        <c:crossAx val="382000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/>
      </a:pPr>
      <a:endParaRPr lang="pl-PL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/>
      <c:barChart>
        <c:barDir val="col"/>
        <c:grouping val="clustered"/>
        <c:ser>
          <c:idx val="1"/>
          <c:order val="0"/>
          <c:tx>
            <c:strRef>
              <c:f>Arkusz3!$B$16</c:f>
              <c:strCache>
                <c:ptCount val="1"/>
                <c:pt idx="0">
                  <c:v>Wartość</c:v>
                </c:pt>
              </c:strCache>
            </c:strRef>
          </c:tx>
          <c:dLbls>
            <c:showVal val="1"/>
          </c:dLbls>
          <c:cat>
            <c:numRef>
              <c:f>Arkusz3!$C$15:$E$15</c:f>
              <c:numCache>
                <c:formatCode>General</c:formatCode>
                <c:ptCount val="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</c:numCache>
            </c:numRef>
          </c:cat>
          <c:val>
            <c:numRef>
              <c:f>Arkusz3!$C$16:$E$16</c:f>
              <c:numCache>
                <c:formatCode>General</c:formatCode>
                <c:ptCount val="3"/>
                <c:pt idx="0">
                  <c:v>333</c:v>
                </c:pt>
                <c:pt idx="1">
                  <c:v>344</c:v>
                </c:pt>
                <c:pt idx="2">
                  <c:v>567</c:v>
                </c:pt>
              </c:numCache>
            </c:numRef>
          </c:val>
        </c:ser>
        <c:axId val="44233856"/>
        <c:axId val="44235392"/>
      </c:barChart>
      <c:catAx>
        <c:axId val="44233856"/>
        <c:scaling>
          <c:orientation val="minMax"/>
        </c:scaling>
        <c:axPos val="b"/>
        <c:numFmt formatCode="General" sourceLinked="1"/>
        <c:tickLblPos val="nextTo"/>
        <c:crossAx val="44235392"/>
        <c:crosses val="autoZero"/>
        <c:auto val="1"/>
        <c:lblAlgn val="ctr"/>
        <c:lblOffset val="100"/>
      </c:catAx>
      <c:valAx>
        <c:axId val="44235392"/>
        <c:scaling>
          <c:orientation val="minMax"/>
        </c:scaling>
        <c:axPos val="l"/>
        <c:majorGridlines/>
        <c:numFmt formatCode="General" sourceLinked="1"/>
        <c:tickLblPos val="nextTo"/>
        <c:crossAx val="442338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/>
      </a:pPr>
      <a:endParaRPr lang="pl-PL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/>
      <c:barChart>
        <c:barDir val="bar"/>
        <c:grouping val="clustered"/>
        <c:ser>
          <c:idx val="0"/>
          <c:order val="0"/>
          <c:tx>
            <c:v>Sales from Stores</c:v>
          </c:tx>
          <c:dLbls>
            <c:dLbl>
              <c:idx val="4"/>
              <c:showVal val="1"/>
            </c:dLbl>
            <c:delete val="1"/>
          </c:dLbls>
          <c:cat>
            <c:strRef>
              <c:f>online!$A$177:$A$188</c:f>
              <c:strCache>
                <c:ptCount val="12"/>
                <c:pt idx="0">
                  <c:v>average</c:v>
                </c:pt>
                <c:pt idx="1">
                  <c:v>Switzerland</c:v>
                </c:pt>
                <c:pt idx="2">
                  <c:v>Sweden</c:v>
                </c:pt>
                <c:pt idx="3">
                  <c:v>Spain</c:v>
                </c:pt>
                <c:pt idx="4">
                  <c:v>Poland</c:v>
                </c:pt>
                <c:pt idx="5">
                  <c:v>Norway</c:v>
                </c:pt>
                <c:pt idx="6">
                  <c:v>Neths/ Belg/Lux</c:v>
                </c:pt>
                <c:pt idx="7">
                  <c:v>Italy</c:v>
                </c:pt>
                <c:pt idx="8">
                  <c:v>Germany</c:v>
                </c:pt>
                <c:pt idx="9">
                  <c:v>Denmark</c:v>
                </c:pt>
                <c:pt idx="10">
                  <c:v>France</c:v>
                </c:pt>
                <c:pt idx="11">
                  <c:v>UK</c:v>
                </c:pt>
              </c:strCache>
            </c:strRef>
          </c:cat>
          <c:val>
            <c:numRef>
              <c:f>online!$B$177:$B$188</c:f>
              <c:numCache>
                <c:formatCode>0.0%</c:formatCode>
                <c:ptCount val="12"/>
                <c:pt idx="0">
                  <c:v>1.3776648250405811E-2</c:v>
                </c:pt>
                <c:pt idx="1">
                  <c:v>4.7000000000000028E-3</c:v>
                </c:pt>
                <c:pt idx="2">
                  <c:v>1.6116772823779213E-2</c:v>
                </c:pt>
                <c:pt idx="3">
                  <c:v>1.7835051546391645E-2</c:v>
                </c:pt>
                <c:pt idx="4">
                  <c:v>6.7307692307692554E-2</c:v>
                </c:pt>
                <c:pt idx="5">
                  <c:v>7.5536480686697648E-3</c:v>
                </c:pt>
                <c:pt idx="6">
                  <c:v>9.6000000000000026E-3</c:v>
                </c:pt>
                <c:pt idx="7">
                  <c:v>2.4819027921405578E-3</c:v>
                </c:pt>
                <c:pt idx="8">
                  <c:v>1.6304347826086921E-2</c:v>
                </c:pt>
                <c:pt idx="9">
                  <c:v>3.0107526881719706E-3</c:v>
                </c:pt>
                <c:pt idx="10">
                  <c:v>8.1000000000000048E-3</c:v>
                </c:pt>
                <c:pt idx="11">
                  <c:v>-1.0000000000000007E-3</c:v>
                </c:pt>
              </c:numCache>
            </c:numRef>
          </c:val>
        </c:ser>
        <c:ser>
          <c:idx val="1"/>
          <c:order val="1"/>
          <c:tx>
            <c:v>Online</c:v>
          </c:tx>
          <c:dLbls>
            <c:dLbl>
              <c:idx val="4"/>
              <c:showVal val="1"/>
            </c:dLbl>
            <c:delete val="1"/>
          </c:dLbls>
          <c:val>
            <c:numRef>
              <c:f>online!$C$177:$C$188</c:f>
              <c:numCache>
                <c:formatCode>0.0%</c:formatCode>
                <c:ptCount val="12"/>
                <c:pt idx="0">
                  <c:v>0.18700000000000008</c:v>
                </c:pt>
                <c:pt idx="1">
                  <c:v>0.19800000000000001</c:v>
                </c:pt>
                <c:pt idx="2">
                  <c:v>0.221</c:v>
                </c:pt>
                <c:pt idx="3">
                  <c:v>0.19</c:v>
                </c:pt>
                <c:pt idx="4">
                  <c:v>0.33500000000000024</c:v>
                </c:pt>
                <c:pt idx="5">
                  <c:v>0.22</c:v>
                </c:pt>
                <c:pt idx="6">
                  <c:v>0.20400000000000001</c:v>
                </c:pt>
                <c:pt idx="7">
                  <c:v>0.2</c:v>
                </c:pt>
                <c:pt idx="8">
                  <c:v>0.15000000000000008</c:v>
                </c:pt>
                <c:pt idx="9">
                  <c:v>0.16</c:v>
                </c:pt>
                <c:pt idx="10">
                  <c:v>0.24000000000000007</c:v>
                </c:pt>
                <c:pt idx="11">
                  <c:v>0.14000000000000001</c:v>
                </c:pt>
              </c:numCache>
            </c:numRef>
          </c:val>
        </c:ser>
        <c:axId val="55087872"/>
        <c:axId val="55089408"/>
      </c:barChart>
      <c:catAx>
        <c:axId val="55087872"/>
        <c:scaling>
          <c:orientation val="minMax"/>
        </c:scaling>
        <c:axPos val="l"/>
        <c:majorTickMark val="none"/>
        <c:tickLblPos val="nextTo"/>
        <c:crossAx val="55089408"/>
        <c:crossesAt val="0"/>
        <c:auto val="1"/>
        <c:lblAlgn val="l"/>
        <c:lblOffset val="500"/>
        <c:tickLblSkip val="1"/>
      </c:catAx>
      <c:valAx>
        <c:axId val="55089408"/>
        <c:scaling>
          <c:orientation val="minMax"/>
          <c:max val="0.3500000000000002"/>
          <c:min val="-2.0000000000000011E-2"/>
        </c:scaling>
        <c:axPos val="b"/>
        <c:majorGridlines/>
        <c:numFmt formatCode="0.0%" sourceLinked="0"/>
        <c:majorTickMark val="none"/>
        <c:tickLblPos val="nextTo"/>
        <c:crossAx val="5508787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200"/>
      </a:pPr>
      <a:endParaRPr lang="pl-PL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E671DB-49BB-4C15-B73E-F8EFF3AB13A1}" type="doc">
      <dgm:prSet loTypeId="urn:microsoft.com/office/officeart/2005/8/layout/hierarchy4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pl-PL"/>
        </a:p>
      </dgm:t>
    </dgm:pt>
    <dgm:pt modelId="{C7F8944C-62B4-496E-A6ED-545CB189AB9A}">
      <dgm:prSet phldrT="[Tekst]" custT="1"/>
      <dgm:spPr/>
      <dgm:t>
        <a:bodyPr/>
        <a:lstStyle/>
        <a:p>
          <a:r>
            <a:rPr lang="pl-PL" sz="1600" b="1" dirty="0">
              <a:solidFill>
                <a:schemeClr val="bg1"/>
              </a:solidFill>
              <a:latin typeface="+mn-lt"/>
            </a:rPr>
            <a:t>CEL: </a:t>
          </a:r>
          <a:r>
            <a:rPr lang="pl-PL" sz="1600" b="1" dirty="0" smtClean="0">
              <a:solidFill>
                <a:schemeClr val="bg1"/>
              </a:solidFill>
              <a:latin typeface="+mn-lt"/>
              <a:cs typeface="Calibri" pitchFamily="34" charset="0"/>
            </a:rPr>
            <a:t>rozwój mierzony poprawą jakości życia (wzrost PKB na mieszkańca w relacji do najbogatszego kraju UE i zwiększenie spójności społecznej) Polaków dzięki stabilnemu, wysokiemu wzrostowi gospodarczemu, </a:t>
          </a:r>
          <a:r>
            <a:rPr lang="pl-PL" sz="1600" b="1" u="sng" dirty="0" smtClean="0">
              <a:solidFill>
                <a:schemeClr val="bg1"/>
              </a:solidFill>
              <a:latin typeface="+mn-lt"/>
              <a:cs typeface="Calibri" pitchFamily="34" charset="0"/>
            </a:rPr>
            <a:t>co pozwala na modernizację kraju</a:t>
          </a:r>
        </a:p>
      </dgm:t>
    </dgm:pt>
    <dgm:pt modelId="{7EDDCD86-A79B-4C2D-B246-5E92051C5F1A}" type="parTrans" cxnId="{AD9A123F-4B87-4A44-868E-A2DC76329803}">
      <dgm:prSet/>
      <dgm:spPr/>
      <dgm:t>
        <a:bodyPr/>
        <a:lstStyle/>
        <a:p>
          <a:endParaRPr lang="pl-PL" sz="1600"/>
        </a:p>
      </dgm:t>
    </dgm:pt>
    <dgm:pt modelId="{519E8580-6331-4FC0-A8FB-F066A13A980A}" type="sibTrans" cxnId="{AD9A123F-4B87-4A44-868E-A2DC76329803}">
      <dgm:prSet/>
      <dgm:spPr/>
      <dgm:t>
        <a:bodyPr/>
        <a:lstStyle/>
        <a:p>
          <a:endParaRPr lang="pl-PL" sz="1600"/>
        </a:p>
      </dgm:t>
    </dgm:pt>
    <dgm:pt modelId="{949678FB-4DA1-4D4C-A05A-13FB36FCE9F3}">
      <dgm:prSet phldrT="[Tekst]" custT="1"/>
      <dgm:spPr/>
      <dgm:t>
        <a:bodyPr/>
        <a:lstStyle/>
        <a:p>
          <a:r>
            <a:rPr lang="pl-PL" sz="1600" b="1" dirty="0" smtClean="0">
              <a:solidFill>
                <a:srgbClr val="FFFFFF"/>
              </a:solidFill>
              <a:latin typeface="Calibri" pitchFamily="34" charset="0"/>
            </a:rPr>
            <a:t>Filar terytorialnego równoważenia rozwoju (dyfuzji)</a:t>
          </a:r>
          <a:br>
            <a:rPr lang="pl-PL" sz="1600" b="1" dirty="0" smtClean="0">
              <a:solidFill>
                <a:srgbClr val="FFFFFF"/>
              </a:solidFill>
              <a:latin typeface="Calibri" pitchFamily="34" charset="0"/>
            </a:rPr>
          </a:br>
          <a:r>
            <a:rPr lang="pl-PL" sz="1600" b="1" dirty="0" smtClean="0">
              <a:solidFill>
                <a:srgbClr val="FFFFFF"/>
              </a:solidFill>
              <a:latin typeface="Calibri" pitchFamily="34" charset="0"/>
            </a:rPr>
            <a:t> </a:t>
          </a:r>
          <a:br>
            <a:rPr lang="pl-PL" sz="1600" b="1" dirty="0" smtClean="0">
              <a:solidFill>
                <a:srgbClr val="FFFFFF"/>
              </a:solidFill>
              <a:latin typeface="Calibri" pitchFamily="34" charset="0"/>
            </a:rPr>
          </a:br>
          <a:r>
            <a:rPr lang="pl-PL" sz="1600" b="0" dirty="0" smtClean="0">
              <a:solidFill>
                <a:srgbClr val="FFFFFF"/>
              </a:solidFill>
              <a:latin typeface="Calibri" pitchFamily="34" charset="0"/>
            </a:rPr>
            <a:t>Zgodnie z  zasadami rozbudzania potencjału rozwojowego odpowednich obszarów mechanizmami dyfuzji i absorbcji oraz polityką spójności społecznej, co daje w efekcie zwiększenie potencjału konkurencyjności Polski</a:t>
          </a:r>
          <a:endParaRPr lang="pl-PL" sz="1600" b="1" dirty="0"/>
        </a:p>
      </dgm:t>
    </dgm:pt>
    <dgm:pt modelId="{3D85E423-0727-435C-A33C-63168A03F770}" type="parTrans" cxnId="{0B257198-57A9-4016-96D9-6A7567EE0C2C}">
      <dgm:prSet/>
      <dgm:spPr/>
      <dgm:t>
        <a:bodyPr/>
        <a:lstStyle/>
        <a:p>
          <a:endParaRPr lang="pl-PL" sz="1600"/>
        </a:p>
      </dgm:t>
    </dgm:pt>
    <dgm:pt modelId="{B97DAAC5-B537-498D-ACBE-96F6FF510267}" type="sibTrans" cxnId="{0B257198-57A9-4016-96D9-6A7567EE0C2C}">
      <dgm:prSet/>
      <dgm:spPr/>
      <dgm:t>
        <a:bodyPr/>
        <a:lstStyle/>
        <a:p>
          <a:endParaRPr lang="pl-PL" sz="1600"/>
        </a:p>
      </dgm:t>
    </dgm:pt>
    <dgm:pt modelId="{20157080-86A3-4052-8C17-21979C461287}">
      <dgm:prSet phldrT="[Tekst]" custT="1"/>
      <dgm:spPr>
        <a:solidFill>
          <a:schemeClr val="accent4"/>
        </a:solidFill>
      </dgm:spPr>
      <dgm:t>
        <a:bodyPr/>
        <a:lstStyle/>
        <a:p>
          <a:r>
            <a:rPr lang="pl-PL" sz="1600" b="1" dirty="0" smtClean="0">
              <a:solidFill>
                <a:srgbClr val="FFFFFF"/>
              </a:solidFill>
              <a:latin typeface="Calibri" pitchFamily="34" charset="0"/>
            </a:rPr>
            <a:t>Filar efektywności</a:t>
          </a:r>
          <a:br>
            <a:rPr lang="pl-PL" sz="1600" b="1" dirty="0" smtClean="0">
              <a:solidFill>
                <a:srgbClr val="FFFFFF"/>
              </a:solidFill>
              <a:latin typeface="Calibri" pitchFamily="34" charset="0"/>
            </a:rPr>
          </a:br>
          <a:r>
            <a:rPr lang="pl-PL" sz="1600" b="1" dirty="0" smtClean="0">
              <a:solidFill>
                <a:srgbClr val="FFFFFF"/>
              </a:solidFill>
              <a:latin typeface="Calibri" pitchFamily="34" charset="0"/>
            </a:rPr>
            <a:t/>
          </a:r>
          <a:br>
            <a:rPr lang="pl-PL" sz="1600" b="1" dirty="0" smtClean="0">
              <a:solidFill>
                <a:srgbClr val="FFFFFF"/>
              </a:solidFill>
              <a:latin typeface="Calibri" pitchFamily="34" charset="0"/>
            </a:rPr>
          </a:br>
          <a:r>
            <a:rPr lang="pl-PL" sz="1600" b="0" dirty="0" smtClean="0">
              <a:solidFill>
                <a:srgbClr val="FFFFFF"/>
              </a:solidFill>
              <a:latin typeface="Calibri" pitchFamily="34" charset="0"/>
              <a:ea typeface="+mn-ea"/>
              <a:cs typeface="+mn-cs"/>
            </a:rPr>
            <a:t>Usprawniający funkcje przyjaznego i pomocnego państwa (nie nadodpowiedzialnego) działającego efektywnie w kluczowych obszarach interwencji</a:t>
          </a:r>
          <a:endParaRPr lang="pl-PL" sz="1600" b="1"/>
        </a:p>
      </dgm:t>
    </dgm:pt>
    <dgm:pt modelId="{FF3C5CBC-C2EB-4396-8146-4C34B5176FF6}" type="parTrans" cxnId="{BDAAC12C-1E94-4BC5-8EDA-13E64BAF84FC}">
      <dgm:prSet/>
      <dgm:spPr/>
      <dgm:t>
        <a:bodyPr/>
        <a:lstStyle/>
        <a:p>
          <a:endParaRPr lang="pl-PL" sz="1600"/>
        </a:p>
      </dgm:t>
    </dgm:pt>
    <dgm:pt modelId="{C2B6DE75-9463-45E9-8466-D267D0382606}" type="sibTrans" cxnId="{BDAAC12C-1E94-4BC5-8EDA-13E64BAF84FC}">
      <dgm:prSet/>
      <dgm:spPr/>
      <dgm:t>
        <a:bodyPr/>
        <a:lstStyle/>
        <a:p>
          <a:endParaRPr lang="pl-PL" sz="1600"/>
        </a:p>
      </dgm:t>
    </dgm:pt>
    <dgm:pt modelId="{FB38A816-BD2B-47BD-B295-CA11C637B5CA}">
      <dgm:prSet phldrT="[Tekst]" custT="1"/>
      <dgm:spPr>
        <a:solidFill>
          <a:schemeClr val="accent3"/>
        </a:solidFill>
      </dgm:spPr>
      <dgm:t>
        <a:bodyPr/>
        <a:lstStyle/>
        <a:p>
          <a:r>
            <a:rPr lang="pl-PL" sz="1600" b="1" dirty="0" smtClean="0">
              <a:solidFill>
                <a:srgbClr val="FFFFFF"/>
              </a:solidFill>
              <a:latin typeface="Calibri" pitchFamily="34" charset="0"/>
            </a:rPr>
            <a:t>Filar innowacyjności (modernizacji)</a:t>
          </a:r>
          <a:br>
            <a:rPr lang="pl-PL" sz="1600" b="1" dirty="0" smtClean="0">
              <a:solidFill>
                <a:srgbClr val="FFFFFF"/>
              </a:solidFill>
              <a:latin typeface="Calibri" pitchFamily="34" charset="0"/>
            </a:rPr>
          </a:br>
          <a:r>
            <a:rPr lang="pl-PL" sz="1600" b="1" dirty="0" smtClean="0">
              <a:solidFill>
                <a:srgbClr val="FFFFFF"/>
              </a:solidFill>
              <a:latin typeface="Calibri" pitchFamily="34" charset="0"/>
            </a:rPr>
            <a:t/>
          </a:r>
          <a:br>
            <a:rPr lang="pl-PL" sz="1600" b="1" dirty="0" smtClean="0">
              <a:solidFill>
                <a:srgbClr val="FFFFFF"/>
              </a:solidFill>
              <a:latin typeface="Calibri" pitchFamily="34" charset="0"/>
            </a:rPr>
          </a:br>
          <a:r>
            <a:rPr lang="pl-PL" sz="1600" b="0" dirty="0" smtClean="0">
              <a:solidFill>
                <a:srgbClr val="FFFFFF"/>
              </a:solidFill>
              <a:latin typeface="Calibri" pitchFamily="34" charset="0"/>
              <a:ea typeface="+mn-ea"/>
              <a:cs typeface="+mn-cs"/>
            </a:rPr>
            <a:t>Nastawiony na zbudowanie nowych przewag konkurencyjnych Polski opartych o wzrost KI (wzrost kapitału ludzkiego, społecznego, relacyjnego, strukturalnego) i wykorzystanie impetu cyfrowego, co daje w efekcie większą konkurencyjność</a:t>
          </a:r>
          <a:endParaRPr lang="pl-PL" sz="1600" b="1"/>
        </a:p>
      </dgm:t>
    </dgm:pt>
    <dgm:pt modelId="{9A4F1B12-543B-4F6C-9F91-314534893053}" type="parTrans" cxnId="{7213C172-FE83-43BD-8E86-6CF734ACC544}">
      <dgm:prSet/>
      <dgm:spPr/>
      <dgm:t>
        <a:bodyPr/>
        <a:lstStyle/>
        <a:p>
          <a:endParaRPr lang="pl-PL" sz="3600"/>
        </a:p>
      </dgm:t>
    </dgm:pt>
    <dgm:pt modelId="{5F962F4D-EC44-40DA-BAE7-27C70638C916}" type="sibTrans" cxnId="{7213C172-FE83-43BD-8E86-6CF734ACC544}">
      <dgm:prSet/>
      <dgm:spPr/>
      <dgm:t>
        <a:bodyPr/>
        <a:lstStyle/>
        <a:p>
          <a:endParaRPr lang="pl-PL" sz="3600"/>
        </a:p>
      </dgm:t>
    </dgm:pt>
    <dgm:pt modelId="{597A54AB-6882-4CFA-B882-C573EAD8F9DA}">
      <dgm:prSet phldrT="[Tekst]" custT="1"/>
      <dgm:spPr/>
      <dgm:t>
        <a:bodyPr/>
        <a:lstStyle/>
        <a:p>
          <a:r>
            <a:rPr lang="pl-PL" sz="1600" b="1" u="none" dirty="0" smtClean="0">
              <a:solidFill>
                <a:schemeClr val="bg1"/>
              </a:solidFill>
              <a:latin typeface="+mn-lt"/>
              <a:cs typeface="Calibri" pitchFamily="34" charset="0"/>
            </a:rPr>
            <a:t>Makroekonomiczne warunki rozwoju Polski do 2030 roku</a:t>
          </a:r>
        </a:p>
      </dgm:t>
    </dgm:pt>
    <dgm:pt modelId="{A64453EF-A682-4FAF-89B3-D89BAE10C5C5}" type="parTrans" cxnId="{C0FBAC15-29F0-4957-95B5-AAD5BAF7E83F}">
      <dgm:prSet/>
      <dgm:spPr/>
      <dgm:t>
        <a:bodyPr/>
        <a:lstStyle/>
        <a:p>
          <a:endParaRPr lang="pl-PL" sz="3600"/>
        </a:p>
      </dgm:t>
    </dgm:pt>
    <dgm:pt modelId="{201BFFC2-DE33-4733-8D9E-B9219AB3F451}" type="sibTrans" cxnId="{C0FBAC15-29F0-4957-95B5-AAD5BAF7E83F}">
      <dgm:prSet/>
      <dgm:spPr/>
      <dgm:t>
        <a:bodyPr/>
        <a:lstStyle/>
        <a:p>
          <a:endParaRPr lang="pl-PL" sz="3600"/>
        </a:p>
      </dgm:t>
    </dgm:pt>
    <dgm:pt modelId="{A2A8B2F9-CD1E-4716-9F4A-D868AAD46EA8}" type="pres">
      <dgm:prSet presAssocID="{2DE671DB-49BB-4C15-B73E-F8EFF3AB13A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8CDCB0F0-0386-4043-9B91-9CEFCE33B337}" type="pres">
      <dgm:prSet presAssocID="{C7F8944C-62B4-496E-A6ED-545CB189AB9A}" presName="vertOne" presStyleCnt="0"/>
      <dgm:spPr/>
    </dgm:pt>
    <dgm:pt modelId="{DA125A18-1C84-4BD0-AAF8-9BF117CDD59B}" type="pres">
      <dgm:prSet presAssocID="{C7F8944C-62B4-496E-A6ED-545CB189AB9A}" presName="txOne" presStyleLbl="node0" presStyleIdx="0" presStyleCnt="1" custScaleY="3896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2005DD5-3510-4BFF-9BD0-47850D31C2F1}" type="pres">
      <dgm:prSet presAssocID="{C7F8944C-62B4-496E-A6ED-545CB189AB9A}" presName="parTransOne" presStyleCnt="0"/>
      <dgm:spPr/>
    </dgm:pt>
    <dgm:pt modelId="{425C2E6A-A534-4D75-AA48-3030F14F677D}" type="pres">
      <dgm:prSet presAssocID="{C7F8944C-62B4-496E-A6ED-545CB189AB9A}" presName="horzOne" presStyleCnt="0"/>
      <dgm:spPr/>
    </dgm:pt>
    <dgm:pt modelId="{C0F35195-78B7-46ED-8F30-EBA8ACF5CFBE}" type="pres">
      <dgm:prSet presAssocID="{597A54AB-6882-4CFA-B882-C573EAD8F9DA}" presName="vertTwo" presStyleCnt="0"/>
      <dgm:spPr/>
    </dgm:pt>
    <dgm:pt modelId="{EF1E7F02-573B-4769-9285-BE2B031A3078}" type="pres">
      <dgm:prSet presAssocID="{597A54AB-6882-4CFA-B882-C573EAD8F9DA}" presName="txTwo" presStyleLbl="node2" presStyleIdx="0" presStyleCnt="1" custScaleY="2428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5FCAE51-2E11-4564-A8C6-E0774D37E370}" type="pres">
      <dgm:prSet presAssocID="{597A54AB-6882-4CFA-B882-C573EAD8F9DA}" presName="parTransTwo" presStyleCnt="0"/>
      <dgm:spPr/>
    </dgm:pt>
    <dgm:pt modelId="{83C1B73D-D7DB-4B52-9948-3963DC33D424}" type="pres">
      <dgm:prSet presAssocID="{597A54AB-6882-4CFA-B882-C573EAD8F9DA}" presName="horzTwo" presStyleCnt="0"/>
      <dgm:spPr/>
    </dgm:pt>
    <dgm:pt modelId="{24A6EE22-1137-4968-85B4-340369A4C36B}" type="pres">
      <dgm:prSet presAssocID="{FB38A816-BD2B-47BD-B295-CA11C637B5CA}" presName="vertThree" presStyleCnt="0"/>
      <dgm:spPr/>
    </dgm:pt>
    <dgm:pt modelId="{6BC88857-B23A-491C-8CE8-584FF3FEFC0A}" type="pres">
      <dgm:prSet presAssocID="{FB38A816-BD2B-47BD-B295-CA11C637B5CA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BF8BE84D-EFE7-47C7-BAF8-5FF4BA75C584}" type="pres">
      <dgm:prSet presAssocID="{FB38A816-BD2B-47BD-B295-CA11C637B5CA}" presName="horzThree" presStyleCnt="0"/>
      <dgm:spPr/>
    </dgm:pt>
    <dgm:pt modelId="{2C12EAFC-0F07-4ED3-B80D-339A8E1F94D7}" type="pres">
      <dgm:prSet presAssocID="{5F962F4D-EC44-40DA-BAE7-27C70638C916}" presName="sibSpaceThree" presStyleCnt="0"/>
      <dgm:spPr/>
    </dgm:pt>
    <dgm:pt modelId="{59363762-8E52-4D31-B071-86DC589BAB3A}" type="pres">
      <dgm:prSet presAssocID="{949678FB-4DA1-4D4C-A05A-13FB36FCE9F3}" presName="vertThree" presStyleCnt="0"/>
      <dgm:spPr/>
    </dgm:pt>
    <dgm:pt modelId="{8BFE16D8-1686-44B5-AB46-318FB29265DC}" type="pres">
      <dgm:prSet presAssocID="{949678FB-4DA1-4D4C-A05A-13FB36FCE9F3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BC895F2-9CBC-424D-BDF6-B17599E7113C}" type="pres">
      <dgm:prSet presAssocID="{949678FB-4DA1-4D4C-A05A-13FB36FCE9F3}" presName="horzThree" presStyleCnt="0"/>
      <dgm:spPr/>
    </dgm:pt>
    <dgm:pt modelId="{DCFB0BAA-5126-4278-8228-272216D7999C}" type="pres">
      <dgm:prSet presAssocID="{B97DAAC5-B537-498D-ACBE-96F6FF510267}" presName="sibSpaceThree" presStyleCnt="0"/>
      <dgm:spPr/>
    </dgm:pt>
    <dgm:pt modelId="{650CBC52-4DFF-47DA-82EE-09ADC4C3F8A6}" type="pres">
      <dgm:prSet presAssocID="{20157080-86A3-4052-8C17-21979C461287}" presName="vertThree" presStyleCnt="0"/>
      <dgm:spPr/>
    </dgm:pt>
    <dgm:pt modelId="{AEB7EDAF-5334-4386-B226-9BBBFC74377E}" type="pres">
      <dgm:prSet presAssocID="{20157080-86A3-4052-8C17-21979C461287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E2188F3-7F6E-4F36-9963-A09854C29809}" type="pres">
      <dgm:prSet presAssocID="{20157080-86A3-4052-8C17-21979C461287}" presName="horzThree" presStyleCnt="0"/>
      <dgm:spPr/>
    </dgm:pt>
  </dgm:ptLst>
  <dgm:cxnLst>
    <dgm:cxn modelId="{AD9A123F-4B87-4A44-868E-A2DC76329803}" srcId="{2DE671DB-49BB-4C15-B73E-F8EFF3AB13A1}" destId="{C7F8944C-62B4-496E-A6ED-545CB189AB9A}" srcOrd="0" destOrd="0" parTransId="{7EDDCD86-A79B-4C2D-B246-5E92051C5F1A}" sibTransId="{519E8580-6331-4FC0-A8FB-F066A13A980A}"/>
    <dgm:cxn modelId="{664E90CA-D3AA-4FAA-90F0-8CEDAE1EC361}" type="presOf" srcId="{2DE671DB-49BB-4C15-B73E-F8EFF3AB13A1}" destId="{A2A8B2F9-CD1E-4716-9F4A-D868AAD46EA8}" srcOrd="0" destOrd="0" presId="urn:microsoft.com/office/officeart/2005/8/layout/hierarchy4"/>
    <dgm:cxn modelId="{42DDB2CD-F62F-4ADD-A32A-C81D65E97083}" type="presOf" srcId="{949678FB-4DA1-4D4C-A05A-13FB36FCE9F3}" destId="{8BFE16D8-1686-44B5-AB46-318FB29265DC}" srcOrd="0" destOrd="0" presId="urn:microsoft.com/office/officeart/2005/8/layout/hierarchy4"/>
    <dgm:cxn modelId="{A59FB59E-5A90-4E0C-939E-4197F51F4CD2}" type="presOf" srcId="{C7F8944C-62B4-496E-A6ED-545CB189AB9A}" destId="{DA125A18-1C84-4BD0-AAF8-9BF117CDD59B}" srcOrd="0" destOrd="0" presId="urn:microsoft.com/office/officeart/2005/8/layout/hierarchy4"/>
    <dgm:cxn modelId="{2E67DDD4-87CF-4B47-AC45-C343356B2588}" type="presOf" srcId="{FB38A816-BD2B-47BD-B295-CA11C637B5CA}" destId="{6BC88857-B23A-491C-8CE8-584FF3FEFC0A}" srcOrd="0" destOrd="0" presId="urn:microsoft.com/office/officeart/2005/8/layout/hierarchy4"/>
    <dgm:cxn modelId="{9EBCAF3F-1062-474C-B7CE-3F826EFAA25C}" type="presOf" srcId="{20157080-86A3-4052-8C17-21979C461287}" destId="{AEB7EDAF-5334-4386-B226-9BBBFC74377E}" srcOrd="0" destOrd="0" presId="urn:microsoft.com/office/officeart/2005/8/layout/hierarchy4"/>
    <dgm:cxn modelId="{BDAAC12C-1E94-4BC5-8EDA-13E64BAF84FC}" srcId="{597A54AB-6882-4CFA-B882-C573EAD8F9DA}" destId="{20157080-86A3-4052-8C17-21979C461287}" srcOrd="2" destOrd="0" parTransId="{FF3C5CBC-C2EB-4396-8146-4C34B5176FF6}" sibTransId="{C2B6DE75-9463-45E9-8466-D267D0382606}"/>
    <dgm:cxn modelId="{C0FBAC15-29F0-4957-95B5-AAD5BAF7E83F}" srcId="{C7F8944C-62B4-496E-A6ED-545CB189AB9A}" destId="{597A54AB-6882-4CFA-B882-C573EAD8F9DA}" srcOrd="0" destOrd="0" parTransId="{A64453EF-A682-4FAF-89B3-D89BAE10C5C5}" sibTransId="{201BFFC2-DE33-4733-8D9E-B9219AB3F451}"/>
    <dgm:cxn modelId="{7213C172-FE83-43BD-8E86-6CF734ACC544}" srcId="{597A54AB-6882-4CFA-B882-C573EAD8F9DA}" destId="{FB38A816-BD2B-47BD-B295-CA11C637B5CA}" srcOrd="0" destOrd="0" parTransId="{9A4F1B12-543B-4F6C-9F91-314534893053}" sibTransId="{5F962F4D-EC44-40DA-BAE7-27C70638C916}"/>
    <dgm:cxn modelId="{0B257198-57A9-4016-96D9-6A7567EE0C2C}" srcId="{597A54AB-6882-4CFA-B882-C573EAD8F9DA}" destId="{949678FB-4DA1-4D4C-A05A-13FB36FCE9F3}" srcOrd="1" destOrd="0" parTransId="{3D85E423-0727-435C-A33C-63168A03F770}" sibTransId="{B97DAAC5-B537-498D-ACBE-96F6FF510267}"/>
    <dgm:cxn modelId="{EF827036-DEBC-43C0-925B-606054B2E420}" type="presOf" srcId="{597A54AB-6882-4CFA-B882-C573EAD8F9DA}" destId="{EF1E7F02-573B-4769-9285-BE2B031A3078}" srcOrd="0" destOrd="0" presId="urn:microsoft.com/office/officeart/2005/8/layout/hierarchy4"/>
    <dgm:cxn modelId="{5C9007A1-8418-46A8-BB4B-16A307B576CE}" type="presParOf" srcId="{A2A8B2F9-CD1E-4716-9F4A-D868AAD46EA8}" destId="{8CDCB0F0-0386-4043-9B91-9CEFCE33B337}" srcOrd="0" destOrd="0" presId="urn:microsoft.com/office/officeart/2005/8/layout/hierarchy4"/>
    <dgm:cxn modelId="{4621CFD0-3710-4AE5-9E0D-6312BF35E159}" type="presParOf" srcId="{8CDCB0F0-0386-4043-9B91-9CEFCE33B337}" destId="{DA125A18-1C84-4BD0-AAF8-9BF117CDD59B}" srcOrd="0" destOrd="0" presId="urn:microsoft.com/office/officeart/2005/8/layout/hierarchy4"/>
    <dgm:cxn modelId="{694FA4CA-48B2-4D19-9FF9-4E7629FEE923}" type="presParOf" srcId="{8CDCB0F0-0386-4043-9B91-9CEFCE33B337}" destId="{82005DD5-3510-4BFF-9BD0-47850D31C2F1}" srcOrd="1" destOrd="0" presId="urn:microsoft.com/office/officeart/2005/8/layout/hierarchy4"/>
    <dgm:cxn modelId="{FDC5D468-5E9A-4C6C-B760-2CFA3A57D41E}" type="presParOf" srcId="{8CDCB0F0-0386-4043-9B91-9CEFCE33B337}" destId="{425C2E6A-A534-4D75-AA48-3030F14F677D}" srcOrd="2" destOrd="0" presId="urn:microsoft.com/office/officeart/2005/8/layout/hierarchy4"/>
    <dgm:cxn modelId="{378C17D2-B99E-4F3A-A415-FFCB6244404A}" type="presParOf" srcId="{425C2E6A-A534-4D75-AA48-3030F14F677D}" destId="{C0F35195-78B7-46ED-8F30-EBA8ACF5CFBE}" srcOrd="0" destOrd="0" presId="urn:microsoft.com/office/officeart/2005/8/layout/hierarchy4"/>
    <dgm:cxn modelId="{AB622E3F-ECFF-4552-A7D6-3C291ECF5495}" type="presParOf" srcId="{C0F35195-78B7-46ED-8F30-EBA8ACF5CFBE}" destId="{EF1E7F02-573B-4769-9285-BE2B031A3078}" srcOrd="0" destOrd="0" presId="urn:microsoft.com/office/officeart/2005/8/layout/hierarchy4"/>
    <dgm:cxn modelId="{017A21E5-1A1F-49D2-ADBA-C3E7FC5ACA01}" type="presParOf" srcId="{C0F35195-78B7-46ED-8F30-EBA8ACF5CFBE}" destId="{D5FCAE51-2E11-4564-A8C6-E0774D37E370}" srcOrd="1" destOrd="0" presId="urn:microsoft.com/office/officeart/2005/8/layout/hierarchy4"/>
    <dgm:cxn modelId="{BBC04BDB-F88B-44B3-AFB1-2903923339D7}" type="presParOf" srcId="{C0F35195-78B7-46ED-8F30-EBA8ACF5CFBE}" destId="{83C1B73D-D7DB-4B52-9948-3963DC33D424}" srcOrd="2" destOrd="0" presId="urn:microsoft.com/office/officeart/2005/8/layout/hierarchy4"/>
    <dgm:cxn modelId="{74E2DFFA-A84D-4795-9763-4C1D9B1296BB}" type="presParOf" srcId="{83C1B73D-D7DB-4B52-9948-3963DC33D424}" destId="{24A6EE22-1137-4968-85B4-340369A4C36B}" srcOrd="0" destOrd="0" presId="urn:microsoft.com/office/officeart/2005/8/layout/hierarchy4"/>
    <dgm:cxn modelId="{F55CDE85-560F-438B-A661-B2C8614DCE7B}" type="presParOf" srcId="{24A6EE22-1137-4968-85B4-340369A4C36B}" destId="{6BC88857-B23A-491C-8CE8-584FF3FEFC0A}" srcOrd="0" destOrd="0" presId="urn:microsoft.com/office/officeart/2005/8/layout/hierarchy4"/>
    <dgm:cxn modelId="{FE2BFC37-5EE8-4754-9BF6-3D9E912281F5}" type="presParOf" srcId="{24A6EE22-1137-4968-85B4-340369A4C36B}" destId="{BF8BE84D-EFE7-47C7-BAF8-5FF4BA75C584}" srcOrd="1" destOrd="0" presId="urn:microsoft.com/office/officeart/2005/8/layout/hierarchy4"/>
    <dgm:cxn modelId="{46085545-9BD4-49A7-ABD0-AC68E233AE24}" type="presParOf" srcId="{83C1B73D-D7DB-4B52-9948-3963DC33D424}" destId="{2C12EAFC-0F07-4ED3-B80D-339A8E1F94D7}" srcOrd="1" destOrd="0" presId="urn:microsoft.com/office/officeart/2005/8/layout/hierarchy4"/>
    <dgm:cxn modelId="{EAF5DD6B-DB55-469B-8CCF-DCCFEC75B5C2}" type="presParOf" srcId="{83C1B73D-D7DB-4B52-9948-3963DC33D424}" destId="{59363762-8E52-4D31-B071-86DC589BAB3A}" srcOrd="2" destOrd="0" presId="urn:microsoft.com/office/officeart/2005/8/layout/hierarchy4"/>
    <dgm:cxn modelId="{B14E271B-A7EB-46EB-938E-7290F1D3DE9B}" type="presParOf" srcId="{59363762-8E52-4D31-B071-86DC589BAB3A}" destId="{8BFE16D8-1686-44B5-AB46-318FB29265DC}" srcOrd="0" destOrd="0" presId="urn:microsoft.com/office/officeart/2005/8/layout/hierarchy4"/>
    <dgm:cxn modelId="{808D0CEC-665B-46AA-BD19-59CA6C239632}" type="presParOf" srcId="{59363762-8E52-4D31-B071-86DC589BAB3A}" destId="{DBC895F2-9CBC-424D-BDF6-B17599E7113C}" srcOrd="1" destOrd="0" presId="urn:microsoft.com/office/officeart/2005/8/layout/hierarchy4"/>
    <dgm:cxn modelId="{7659F912-54DA-4C2E-80BA-4957EB0C45E6}" type="presParOf" srcId="{83C1B73D-D7DB-4B52-9948-3963DC33D424}" destId="{DCFB0BAA-5126-4278-8228-272216D7999C}" srcOrd="3" destOrd="0" presId="urn:microsoft.com/office/officeart/2005/8/layout/hierarchy4"/>
    <dgm:cxn modelId="{219E9A54-355B-4686-9F78-774DC3698668}" type="presParOf" srcId="{83C1B73D-D7DB-4B52-9948-3963DC33D424}" destId="{650CBC52-4DFF-47DA-82EE-09ADC4C3F8A6}" srcOrd="4" destOrd="0" presId="urn:microsoft.com/office/officeart/2005/8/layout/hierarchy4"/>
    <dgm:cxn modelId="{5F5F6E93-0CAD-40A0-91F1-76BA0AF9FBF1}" type="presParOf" srcId="{650CBC52-4DFF-47DA-82EE-09ADC4C3F8A6}" destId="{AEB7EDAF-5334-4386-B226-9BBBFC74377E}" srcOrd="0" destOrd="0" presId="urn:microsoft.com/office/officeart/2005/8/layout/hierarchy4"/>
    <dgm:cxn modelId="{C28BC223-71BD-4D2A-99C1-F7299DFB2F43}" type="presParOf" srcId="{650CBC52-4DFF-47DA-82EE-09ADC4C3F8A6}" destId="{EE2188F3-7F6E-4F36-9963-A09854C2980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CA8058-7DAF-4C19-9503-7A5AE9E9CD7A}" type="doc">
      <dgm:prSet loTypeId="urn:microsoft.com/office/officeart/2005/8/layout/hierarchy4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pl-PL"/>
        </a:p>
      </dgm:t>
    </dgm:pt>
    <dgm:pt modelId="{2976A5B4-AEEC-4C80-AE9D-896F016A5902}">
      <dgm:prSet phldrT="[Tekst]" custT="1"/>
      <dgm:spPr/>
      <dgm:t>
        <a:bodyPr/>
        <a:lstStyle/>
        <a:p>
          <a:r>
            <a:rPr lang="pl-PL" sz="1800" b="1" dirty="0" smtClean="0"/>
            <a:t>Filar terytorialnego równoważenia rozwoju (dyfuzji)</a:t>
          </a:r>
          <a:endParaRPr lang="pl-PL" sz="1800" b="1" dirty="0"/>
        </a:p>
      </dgm:t>
    </dgm:pt>
    <dgm:pt modelId="{7BC205B7-73A7-475E-AE96-68FD5D25839C}" type="parTrans" cxnId="{550E77E8-1581-4382-A95B-1E5B51DF7D99}">
      <dgm:prSet/>
      <dgm:spPr/>
      <dgm:t>
        <a:bodyPr/>
        <a:lstStyle/>
        <a:p>
          <a:endParaRPr lang="pl-PL" sz="1800"/>
        </a:p>
      </dgm:t>
    </dgm:pt>
    <dgm:pt modelId="{42AF4D95-62C2-45CE-B476-10FD10AAA136}" type="sibTrans" cxnId="{550E77E8-1581-4382-A95B-1E5B51DF7D99}">
      <dgm:prSet/>
      <dgm:spPr/>
      <dgm:t>
        <a:bodyPr/>
        <a:lstStyle/>
        <a:p>
          <a:endParaRPr lang="pl-PL" sz="1800"/>
        </a:p>
      </dgm:t>
    </dgm:pt>
    <dgm:pt modelId="{146A1206-C3D9-4CF2-AAD9-D77F18AC6121}">
      <dgm:prSet phldrT="[Tekst]" custT="1"/>
      <dgm:spPr/>
      <dgm:t>
        <a:bodyPr/>
        <a:lstStyle/>
        <a:p>
          <a:r>
            <a:rPr lang="pl-PL" sz="1800" dirty="0" smtClean="0"/>
            <a:t>Rozwój regionalny</a:t>
          </a:r>
          <a:endParaRPr lang="pl-PL" sz="1800" dirty="0"/>
        </a:p>
      </dgm:t>
    </dgm:pt>
    <dgm:pt modelId="{712FFCCD-9453-4247-91A6-7E000AD6E0DA}" type="parTrans" cxnId="{40340281-CE75-444F-B9E9-C9844DCDD445}">
      <dgm:prSet custT="1"/>
      <dgm:spPr/>
      <dgm:t>
        <a:bodyPr/>
        <a:lstStyle/>
        <a:p>
          <a:endParaRPr lang="pl-PL" sz="1800"/>
        </a:p>
      </dgm:t>
    </dgm:pt>
    <dgm:pt modelId="{EA98DE62-7474-4949-BBDB-699F276AFBCA}" type="sibTrans" cxnId="{40340281-CE75-444F-B9E9-C9844DCDD445}">
      <dgm:prSet/>
      <dgm:spPr/>
      <dgm:t>
        <a:bodyPr/>
        <a:lstStyle/>
        <a:p>
          <a:endParaRPr lang="pl-PL" sz="1800"/>
        </a:p>
      </dgm:t>
    </dgm:pt>
    <dgm:pt modelId="{004DC8AC-9FA7-44B1-AEF1-C501A0B36380}">
      <dgm:prSet phldrT="[Tekst]" custT="1"/>
      <dgm:spPr/>
      <dgm:t>
        <a:bodyPr/>
        <a:lstStyle/>
        <a:p>
          <a:r>
            <a:rPr lang="pl-PL" sz="1800" dirty="0" smtClean="0"/>
            <a:t>Transport </a:t>
          </a:r>
          <a:endParaRPr lang="pl-PL" sz="1800" dirty="0"/>
        </a:p>
      </dgm:t>
    </dgm:pt>
    <dgm:pt modelId="{1237BDD9-D949-40B5-9157-A0F7A6E47406}" type="parTrans" cxnId="{68FF7DEA-9EDD-4F32-9D51-84FE76B0518C}">
      <dgm:prSet custT="1"/>
      <dgm:spPr/>
      <dgm:t>
        <a:bodyPr/>
        <a:lstStyle/>
        <a:p>
          <a:endParaRPr lang="pl-PL" sz="1800"/>
        </a:p>
      </dgm:t>
    </dgm:pt>
    <dgm:pt modelId="{44F4E8AB-0346-430A-9DD5-30DE5AF4ECE6}" type="sibTrans" cxnId="{68FF7DEA-9EDD-4F32-9D51-84FE76B0518C}">
      <dgm:prSet/>
      <dgm:spPr/>
      <dgm:t>
        <a:bodyPr/>
        <a:lstStyle/>
        <a:p>
          <a:endParaRPr lang="pl-PL" sz="1800"/>
        </a:p>
      </dgm:t>
    </dgm:pt>
    <dgm:pt modelId="{22194434-B5FA-452C-B6AB-73AFEC01C01B}" type="pres">
      <dgm:prSet presAssocID="{5CCA8058-7DAF-4C19-9503-7A5AE9E9CD7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A953D38E-766F-4331-AECF-7E7708BCDD2D}" type="pres">
      <dgm:prSet presAssocID="{2976A5B4-AEEC-4C80-AE9D-896F016A5902}" presName="vertOne" presStyleCnt="0"/>
      <dgm:spPr/>
    </dgm:pt>
    <dgm:pt modelId="{FC892778-F6D3-4281-B943-1C3C6925DC5A}" type="pres">
      <dgm:prSet presAssocID="{2976A5B4-AEEC-4C80-AE9D-896F016A5902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B85FF16F-99F6-4494-B3F9-669D732A06B9}" type="pres">
      <dgm:prSet presAssocID="{2976A5B4-AEEC-4C80-AE9D-896F016A5902}" presName="parTransOne" presStyleCnt="0"/>
      <dgm:spPr/>
    </dgm:pt>
    <dgm:pt modelId="{896FA850-0A59-4169-8F52-598ED9BAC027}" type="pres">
      <dgm:prSet presAssocID="{2976A5B4-AEEC-4C80-AE9D-896F016A5902}" presName="horzOne" presStyleCnt="0"/>
      <dgm:spPr/>
    </dgm:pt>
    <dgm:pt modelId="{99B79C7B-43D9-4B38-9857-C5B81D5E5C71}" type="pres">
      <dgm:prSet presAssocID="{146A1206-C3D9-4CF2-AAD9-D77F18AC6121}" presName="vertTwo" presStyleCnt="0"/>
      <dgm:spPr/>
    </dgm:pt>
    <dgm:pt modelId="{55AE815D-DD20-4BD7-B729-D9BF33E06019}" type="pres">
      <dgm:prSet presAssocID="{146A1206-C3D9-4CF2-AAD9-D77F18AC6121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EA49CA4-5A45-420E-A598-2E763368264F}" type="pres">
      <dgm:prSet presAssocID="{146A1206-C3D9-4CF2-AAD9-D77F18AC6121}" presName="horzTwo" presStyleCnt="0"/>
      <dgm:spPr/>
    </dgm:pt>
    <dgm:pt modelId="{0099C3D2-1E59-4C83-82AD-078E089F916B}" type="pres">
      <dgm:prSet presAssocID="{EA98DE62-7474-4949-BBDB-699F276AFBCA}" presName="sibSpaceTwo" presStyleCnt="0"/>
      <dgm:spPr/>
    </dgm:pt>
    <dgm:pt modelId="{BE430BF1-6D39-47EC-84A1-7BCFA10D9805}" type="pres">
      <dgm:prSet presAssocID="{004DC8AC-9FA7-44B1-AEF1-C501A0B36380}" presName="vertTwo" presStyleCnt="0"/>
      <dgm:spPr/>
    </dgm:pt>
    <dgm:pt modelId="{33F612CC-EF1A-43CD-83DA-313E676585BE}" type="pres">
      <dgm:prSet presAssocID="{004DC8AC-9FA7-44B1-AEF1-C501A0B36380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71812C0-22B1-4872-9BEC-4C0EE7841CC2}" type="pres">
      <dgm:prSet presAssocID="{004DC8AC-9FA7-44B1-AEF1-C501A0B36380}" presName="horzTwo" presStyleCnt="0"/>
      <dgm:spPr/>
    </dgm:pt>
  </dgm:ptLst>
  <dgm:cxnLst>
    <dgm:cxn modelId="{7B58201A-8006-44B2-BA3A-725E08C2C350}" type="presOf" srcId="{146A1206-C3D9-4CF2-AAD9-D77F18AC6121}" destId="{55AE815D-DD20-4BD7-B729-D9BF33E06019}" srcOrd="0" destOrd="0" presId="urn:microsoft.com/office/officeart/2005/8/layout/hierarchy4"/>
    <dgm:cxn modelId="{76CAA61A-5145-4C8F-AC4D-619255845445}" type="presOf" srcId="{004DC8AC-9FA7-44B1-AEF1-C501A0B36380}" destId="{33F612CC-EF1A-43CD-83DA-313E676585BE}" srcOrd="0" destOrd="0" presId="urn:microsoft.com/office/officeart/2005/8/layout/hierarchy4"/>
    <dgm:cxn modelId="{68FF7DEA-9EDD-4F32-9D51-84FE76B0518C}" srcId="{2976A5B4-AEEC-4C80-AE9D-896F016A5902}" destId="{004DC8AC-9FA7-44B1-AEF1-C501A0B36380}" srcOrd="1" destOrd="0" parTransId="{1237BDD9-D949-40B5-9157-A0F7A6E47406}" sibTransId="{44F4E8AB-0346-430A-9DD5-30DE5AF4ECE6}"/>
    <dgm:cxn modelId="{40340281-CE75-444F-B9E9-C9844DCDD445}" srcId="{2976A5B4-AEEC-4C80-AE9D-896F016A5902}" destId="{146A1206-C3D9-4CF2-AAD9-D77F18AC6121}" srcOrd="0" destOrd="0" parTransId="{712FFCCD-9453-4247-91A6-7E000AD6E0DA}" sibTransId="{EA98DE62-7474-4949-BBDB-699F276AFBCA}"/>
    <dgm:cxn modelId="{FFC8039B-D2A9-4D3B-B136-42FC55EAC9EE}" type="presOf" srcId="{5CCA8058-7DAF-4C19-9503-7A5AE9E9CD7A}" destId="{22194434-B5FA-452C-B6AB-73AFEC01C01B}" srcOrd="0" destOrd="0" presId="urn:microsoft.com/office/officeart/2005/8/layout/hierarchy4"/>
    <dgm:cxn modelId="{550E77E8-1581-4382-A95B-1E5B51DF7D99}" srcId="{5CCA8058-7DAF-4C19-9503-7A5AE9E9CD7A}" destId="{2976A5B4-AEEC-4C80-AE9D-896F016A5902}" srcOrd="0" destOrd="0" parTransId="{7BC205B7-73A7-475E-AE96-68FD5D25839C}" sibTransId="{42AF4D95-62C2-45CE-B476-10FD10AAA136}"/>
    <dgm:cxn modelId="{6041EAD4-8018-4874-A95B-C0193C6A38AD}" type="presOf" srcId="{2976A5B4-AEEC-4C80-AE9D-896F016A5902}" destId="{FC892778-F6D3-4281-B943-1C3C6925DC5A}" srcOrd="0" destOrd="0" presId="urn:microsoft.com/office/officeart/2005/8/layout/hierarchy4"/>
    <dgm:cxn modelId="{8AEB976C-8748-42AB-A1C9-70BE1B43A74F}" type="presParOf" srcId="{22194434-B5FA-452C-B6AB-73AFEC01C01B}" destId="{A953D38E-766F-4331-AECF-7E7708BCDD2D}" srcOrd="0" destOrd="0" presId="urn:microsoft.com/office/officeart/2005/8/layout/hierarchy4"/>
    <dgm:cxn modelId="{3A1BB102-8555-4CF3-850A-DDA178527BD0}" type="presParOf" srcId="{A953D38E-766F-4331-AECF-7E7708BCDD2D}" destId="{FC892778-F6D3-4281-B943-1C3C6925DC5A}" srcOrd="0" destOrd="0" presId="urn:microsoft.com/office/officeart/2005/8/layout/hierarchy4"/>
    <dgm:cxn modelId="{81A9733A-9E74-4E89-AC81-417354A84CF8}" type="presParOf" srcId="{A953D38E-766F-4331-AECF-7E7708BCDD2D}" destId="{B85FF16F-99F6-4494-B3F9-669D732A06B9}" srcOrd="1" destOrd="0" presId="urn:microsoft.com/office/officeart/2005/8/layout/hierarchy4"/>
    <dgm:cxn modelId="{6C237048-863E-419D-AC98-A424309E3157}" type="presParOf" srcId="{A953D38E-766F-4331-AECF-7E7708BCDD2D}" destId="{896FA850-0A59-4169-8F52-598ED9BAC027}" srcOrd="2" destOrd="0" presId="urn:microsoft.com/office/officeart/2005/8/layout/hierarchy4"/>
    <dgm:cxn modelId="{3C105A5A-8F3D-4E4A-8EEF-8211BA02293C}" type="presParOf" srcId="{896FA850-0A59-4169-8F52-598ED9BAC027}" destId="{99B79C7B-43D9-4B38-9857-C5B81D5E5C71}" srcOrd="0" destOrd="0" presId="urn:microsoft.com/office/officeart/2005/8/layout/hierarchy4"/>
    <dgm:cxn modelId="{E1AA46A8-FEBF-4546-95CE-97A13BB5E849}" type="presParOf" srcId="{99B79C7B-43D9-4B38-9857-C5B81D5E5C71}" destId="{55AE815D-DD20-4BD7-B729-D9BF33E06019}" srcOrd="0" destOrd="0" presId="urn:microsoft.com/office/officeart/2005/8/layout/hierarchy4"/>
    <dgm:cxn modelId="{EDE1082D-9462-4C24-814D-F7AC008D3619}" type="presParOf" srcId="{99B79C7B-43D9-4B38-9857-C5B81D5E5C71}" destId="{9EA49CA4-5A45-420E-A598-2E763368264F}" srcOrd="1" destOrd="0" presId="urn:microsoft.com/office/officeart/2005/8/layout/hierarchy4"/>
    <dgm:cxn modelId="{21CD112F-5640-47C5-9CF5-12DD9E352182}" type="presParOf" srcId="{896FA850-0A59-4169-8F52-598ED9BAC027}" destId="{0099C3D2-1E59-4C83-82AD-078E089F916B}" srcOrd="1" destOrd="0" presId="urn:microsoft.com/office/officeart/2005/8/layout/hierarchy4"/>
    <dgm:cxn modelId="{01444452-2BEE-4D11-8D58-0382DD36AAD2}" type="presParOf" srcId="{896FA850-0A59-4169-8F52-598ED9BAC027}" destId="{BE430BF1-6D39-47EC-84A1-7BCFA10D9805}" srcOrd="2" destOrd="0" presId="urn:microsoft.com/office/officeart/2005/8/layout/hierarchy4"/>
    <dgm:cxn modelId="{FF3327C0-8543-4F66-88C8-602A1197EE8A}" type="presParOf" srcId="{BE430BF1-6D39-47EC-84A1-7BCFA10D9805}" destId="{33F612CC-EF1A-43CD-83DA-313E676585BE}" srcOrd="0" destOrd="0" presId="urn:microsoft.com/office/officeart/2005/8/layout/hierarchy4"/>
    <dgm:cxn modelId="{F8720675-81A8-4A6C-9308-3B02DFE4463F}" type="presParOf" srcId="{BE430BF1-6D39-47EC-84A1-7BCFA10D9805}" destId="{C71812C0-22B1-4872-9BEC-4C0EE7841CC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CA8058-7DAF-4C19-9503-7A5AE9E9CD7A}" type="doc">
      <dgm:prSet loTypeId="urn:microsoft.com/office/officeart/2005/8/layout/hierarchy4" loCatId="hierarchy" qsTypeId="urn:microsoft.com/office/officeart/2005/8/quickstyle/simple1#3" qsCatId="simple" csTypeId="urn:microsoft.com/office/officeart/2005/8/colors/accent3_2" csCatId="accent3" phldr="1"/>
      <dgm:spPr/>
      <dgm:t>
        <a:bodyPr/>
        <a:lstStyle/>
        <a:p>
          <a:endParaRPr lang="pl-PL"/>
        </a:p>
      </dgm:t>
    </dgm:pt>
    <dgm:pt modelId="{2976A5B4-AEEC-4C80-AE9D-896F016A5902}">
      <dgm:prSet phldrT="[Tekst]" custT="1"/>
      <dgm:spPr/>
      <dgm:t>
        <a:bodyPr/>
        <a:lstStyle/>
        <a:p>
          <a:r>
            <a:rPr lang="pl-PL" sz="1800" b="1" dirty="0" smtClean="0"/>
            <a:t>Filar Innowacyjności</a:t>
          </a:r>
          <a:endParaRPr lang="pl-PL" sz="1800" b="1" dirty="0"/>
        </a:p>
      </dgm:t>
    </dgm:pt>
    <dgm:pt modelId="{7BC205B7-73A7-475E-AE96-68FD5D25839C}" type="parTrans" cxnId="{550E77E8-1581-4382-A95B-1E5B51DF7D99}">
      <dgm:prSet/>
      <dgm:spPr/>
      <dgm:t>
        <a:bodyPr/>
        <a:lstStyle/>
        <a:p>
          <a:endParaRPr lang="pl-PL" sz="1800"/>
        </a:p>
      </dgm:t>
    </dgm:pt>
    <dgm:pt modelId="{42AF4D95-62C2-45CE-B476-10FD10AAA136}" type="sibTrans" cxnId="{550E77E8-1581-4382-A95B-1E5B51DF7D99}">
      <dgm:prSet/>
      <dgm:spPr/>
      <dgm:t>
        <a:bodyPr/>
        <a:lstStyle/>
        <a:p>
          <a:endParaRPr lang="pl-PL" sz="1800"/>
        </a:p>
      </dgm:t>
    </dgm:pt>
    <dgm:pt modelId="{58EECD93-7B78-4B18-8771-F3302FD944BF}">
      <dgm:prSet phldrT="[Tekst]" custT="1"/>
      <dgm:spPr/>
      <dgm:t>
        <a:bodyPr/>
        <a:lstStyle/>
        <a:p>
          <a:r>
            <a:rPr lang="pl-PL" sz="1800" b="1" dirty="0" smtClean="0">
              <a:solidFill>
                <a:schemeClr val="bg1"/>
              </a:solidFill>
            </a:rPr>
            <a:t>Polska Cyfrowa</a:t>
          </a:r>
          <a:endParaRPr lang="pl-PL" sz="1800" b="1" dirty="0">
            <a:solidFill>
              <a:schemeClr val="bg1"/>
            </a:solidFill>
          </a:endParaRPr>
        </a:p>
      </dgm:t>
    </dgm:pt>
    <dgm:pt modelId="{36791E33-E59A-4501-BEF9-336B16A92EA3}" type="parTrans" cxnId="{C314C6F8-8333-4F03-AE7A-E33208451B27}">
      <dgm:prSet custT="1"/>
      <dgm:spPr/>
      <dgm:t>
        <a:bodyPr/>
        <a:lstStyle/>
        <a:p>
          <a:endParaRPr lang="pl-PL" sz="1800"/>
        </a:p>
      </dgm:t>
    </dgm:pt>
    <dgm:pt modelId="{97FF6587-4A20-4C19-B35F-5647571CE66A}" type="sibTrans" cxnId="{C314C6F8-8333-4F03-AE7A-E33208451B27}">
      <dgm:prSet/>
      <dgm:spPr/>
      <dgm:t>
        <a:bodyPr/>
        <a:lstStyle/>
        <a:p>
          <a:endParaRPr lang="pl-PL" sz="1800"/>
        </a:p>
      </dgm:t>
    </dgm:pt>
    <dgm:pt modelId="{146A1206-C3D9-4CF2-AAD9-D77F18AC6121}">
      <dgm:prSet phldrT="[Tekst]" custT="1"/>
      <dgm:spPr/>
      <dgm:t>
        <a:bodyPr/>
        <a:lstStyle/>
        <a:p>
          <a:r>
            <a:rPr lang="pl-PL" sz="1800" dirty="0" smtClean="0"/>
            <a:t>Kapitał Ludzki</a:t>
          </a:r>
          <a:endParaRPr lang="pl-PL" sz="1800" dirty="0"/>
        </a:p>
      </dgm:t>
    </dgm:pt>
    <dgm:pt modelId="{712FFCCD-9453-4247-91A6-7E000AD6E0DA}" type="parTrans" cxnId="{40340281-CE75-444F-B9E9-C9844DCDD445}">
      <dgm:prSet custT="1"/>
      <dgm:spPr/>
      <dgm:t>
        <a:bodyPr/>
        <a:lstStyle/>
        <a:p>
          <a:endParaRPr lang="pl-PL" sz="1800"/>
        </a:p>
      </dgm:t>
    </dgm:pt>
    <dgm:pt modelId="{EA98DE62-7474-4949-BBDB-699F276AFBCA}" type="sibTrans" cxnId="{40340281-CE75-444F-B9E9-C9844DCDD445}">
      <dgm:prSet/>
      <dgm:spPr/>
      <dgm:t>
        <a:bodyPr/>
        <a:lstStyle/>
        <a:p>
          <a:endParaRPr lang="pl-PL" sz="1800"/>
        </a:p>
      </dgm:t>
    </dgm:pt>
    <dgm:pt modelId="{004DC8AC-9FA7-44B1-AEF1-C501A0B36380}">
      <dgm:prSet phldrT="[Tekst]" custT="1"/>
      <dgm:spPr/>
      <dgm:t>
        <a:bodyPr/>
        <a:lstStyle/>
        <a:p>
          <a:r>
            <a:rPr lang="pl-PL" sz="1800" dirty="0" smtClean="0"/>
            <a:t>Bezpieczeństwo Energetyczne i Środowisko</a:t>
          </a:r>
          <a:endParaRPr lang="pl-PL" sz="1800" dirty="0"/>
        </a:p>
      </dgm:t>
    </dgm:pt>
    <dgm:pt modelId="{1237BDD9-D949-40B5-9157-A0F7A6E47406}" type="parTrans" cxnId="{68FF7DEA-9EDD-4F32-9D51-84FE76B0518C}">
      <dgm:prSet custT="1"/>
      <dgm:spPr/>
      <dgm:t>
        <a:bodyPr/>
        <a:lstStyle/>
        <a:p>
          <a:endParaRPr lang="pl-PL" sz="1800"/>
        </a:p>
      </dgm:t>
    </dgm:pt>
    <dgm:pt modelId="{44F4E8AB-0346-430A-9DD5-30DE5AF4ECE6}" type="sibTrans" cxnId="{68FF7DEA-9EDD-4F32-9D51-84FE76B0518C}">
      <dgm:prSet/>
      <dgm:spPr/>
      <dgm:t>
        <a:bodyPr/>
        <a:lstStyle/>
        <a:p>
          <a:endParaRPr lang="pl-PL" sz="1800"/>
        </a:p>
      </dgm:t>
    </dgm:pt>
    <dgm:pt modelId="{B8DC715A-5E83-4032-A901-63303D76830E}">
      <dgm:prSet phldrT="[Tekst]" custT="1"/>
      <dgm:spPr/>
      <dgm:t>
        <a:bodyPr/>
        <a:lstStyle/>
        <a:p>
          <a:r>
            <a:rPr lang="pl-PL" sz="1800" dirty="0" smtClean="0"/>
            <a:t>Innowacyjność</a:t>
          </a:r>
          <a:endParaRPr lang="pl-PL" sz="1800" dirty="0"/>
        </a:p>
      </dgm:t>
    </dgm:pt>
    <dgm:pt modelId="{90C390C2-8D3D-47C0-B423-CD6B773A3843}" type="parTrans" cxnId="{BD28AC67-4015-40EC-8E74-96CEE1CB42AB}">
      <dgm:prSet/>
      <dgm:spPr/>
      <dgm:t>
        <a:bodyPr/>
        <a:lstStyle/>
        <a:p>
          <a:endParaRPr lang="pl-PL"/>
        </a:p>
      </dgm:t>
    </dgm:pt>
    <dgm:pt modelId="{1BB9F795-C703-44F6-8EDB-47B620BBBE8F}" type="sibTrans" cxnId="{BD28AC67-4015-40EC-8E74-96CEE1CB42AB}">
      <dgm:prSet/>
      <dgm:spPr/>
      <dgm:t>
        <a:bodyPr/>
        <a:lstStyle/>
        <a:p>
          <a:endParaRPr lang="pl-PL"/>
        </a:p>
      </dgm:t>
    </dgm:pt>
    <dgm:pt modelId="{65A0E30F-D83A-4496-81CC-8088F30AD1DA}" type="pres">
      <dgm:prSet presAssocID="{5CCA8058-7DAF-4C19-9503-7A5AE9E9CD7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5BC586D9-4E96-404B-9DC8-7003469450C6}" type="pres">
      <dgm:prSet presAssocID="{2976A5B4-AEEC-4C80-AE9D-896F016A5902}" presName="vertOne" presStyleCnt="0"/>
      <dgm:spPr/>
    </dgm:pt>
    <dgm:pt modelId="{E031E846-9D3A-4C7A-97A4-AF5DC00737AF}" type="pres">
      <dgm:prSet presAssocID="{2976A5B4-AEEC-4C80-AE9D-896F016A5902}" presName="txOne" presStyleLbl="node0" presStyleIdx="0" presStyleCnt="1" custLinFactNeighborX="-1718" custLinFactNeighborY="-269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A6410F62-B45E-43A3-853D-23902043D838}" type="pres">
      <dgm:prSet presAssocID="{2976A5B4-AEEC-4C80-AE9D-896F016A5902}" presName="parTransOne" presStyleCnt="0"/>
      <dgm:spPr/>
    </dgm:pt>
    <dgm:pt modelId="{C41D7557-E70A-481F-8CAA-52C97F37A695}" type="pres">
      <dgm:prSet presAssocID="{2976A5B4-AEEC-4C80-AE9D-896F016A5902}" presName="horzOne" presStyleCnt="0"/>
      <dgm:spPr/>
    </dgm:pt>
    <dgm:pt modelId="{437990BB-AF7E-4EF7-B76A-6DB3BA17A54E}" type="pres">
      <dgm:prSet presAssocID="{B8DC715A-5E83-4032-A901-63303D76830E}" presName="vertTwo" presStyleCnt="0"/>
      <dgm:spPr/>
    </dgm:pt>
    <dgm:pt modelId="{F9950A16-DFB6-4438-B7F4-E296A870EC57}" type="pres">
      <dgm:prSet presAssocID="{B8DC715A-5E83-4032-A901-63303D76830E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3A6125A-721A-40AF-B8B3-832644A20C45}" type="pres">
      <dgm:prSet presAssocID="{B8DC715A-5E83-4032-A901-63303D76830E}" presName="horzTwo" presStyleCnt="0"/>
      <dgm:spPr/>
    </dgm:pt>
    <dgm:pt modelId="{B2B4B7EB-BE36-4BFA-A8BC-D6C3FF465BC2}" type="pres">
      <dgm:prSet presAssocID="{1BB9F795-C703-44F6-8EDB-47B620BBBE8F}" presName="sibSpaceTwo" presStyleCnt="0"/>
      <dgm:spPr/>
    </dgm:pt>
    <dgm:pt modelId="{F6C83613-B8D4-4784-877D-EB1ECB796A0C}" type="pres">
      <dgm:prSet presAssocID="{58EECD93-7B78-4B18-8771-F3302FD944BF}" presName="vertTwo" presStyleCnt="0"/>
      <dgm:spPr/>
    </dgm:pt>
    <dgm:pt modelId="{1B094995-8C0C-470A-92AE-18FCFD360E0F}" type="pres">
      <dgm:prSet presAssocID="{58EECD93-7B78-4B18-8771-F3302FD944BF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63F965B-62A4-470B-80A4-8F9A5766CD39}" type="pres">
      <dgm:prSet presAssocID="{58EECD93-7B78-4B18-8771-F3302FD944BF}" presName="horzTwo" presStyleCnt="0"/>
      <dgm:spPr/>
    </dgm:pt>
    <dgm:pt modelId="{268C64BE-AE3E-404A-8658-8334D55C2FE1}" type="pres">
      <dgm:prSet presAssocID="{97FF6587-4A20-4C19-B35F-5647571CE66A}" presName="sibSpaceTwo" presStyleCnt="0"/>
      <dgm:spPr/>
    </dgm:pt>
    <dgm:pt modelId="{F0771A61-CCFF-49A6-BBC9-CF2CCBB0C388}" type="pres">
      <dgm:prSet presAssocID="{146A1206-C3D9-4CF2-AAD9-D77F18AC6121}" presName="vertTwo" presStyleCnt="0"/>
      <dgm:spPr/>
    </dgm:pt>
    <dgm:pt modelId="{11DF38A1-97C7-4230-84CE-D726780831AD}" type="pres">
      <dgm:prSet presAssocID="{146A1206-C3D9-4CF2-AAD9-D77F18AC6121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7A3B976-40D3-44B3-B9FF-30FDA6EE9C50}" type="pres">
      <dgm:prSet presAssocID="{146A1206-C3D9-4CF2-AAD9-D77F18AC6121}" presName="horzTwo" presStyleCnt="0"/>
      <dgm:spPr/>
    </dgm:pt>
    <dgm:pt modelId="{3623C194-6662-46B2-BC82-C46C10FCC743}" type="pres">
      <dgm:prSet presAssocID="{EA98DE62-7474-4949-BBDB-699F276AFBCA}" presName="sibSpaceTwo" presStyleCnt="0"/>
      <dgm:spPr/>
    </dgm:pt>
    <dgm:pt modelId="{83346C4A-A351-4C09-8C6C-12B734DCD0CE}" type="pres">
      <dgm:prSet presAssocID="{004DC8AC-9FA7-44B1-AEF1-C501A0B36380}" presName="vertTwo" presStyleCnt="0"/>
      <dgm:spPr/>
    </dgm:pt>
    <dgm:pt modelId="{487A48F2-FD57-459D-B148-FA99A0FC428E}" type="pres">
      <dgm:prSet presAssocID="{004DC8AC-9FA7-44B1-AEF1-C501A0B36380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E192EFB-71FF-4413-97A3-3ED0A37B78A3}" type="pres">
      <dgm:prSet presAssocID="{004DC8AC-9FA7-44B1-AEF1-C501A0B36380}" presName="horzTwo" presStyleCnt="0"/>
      <dgm:spPr/>
    </dgm:pt>
  </dgm:ptLst>
  <dgm:cxnLst>
    <dgm:cxn modelId="{550E77E8-1581-4382-A95B-1E5B51DF7D99}" srcId="{5CCA8058-7DAF-4C19-9503-7A5AE9E9CD7A}" destId="{2976A5B4-AEEC-4C80-AE9D-896F016A5902}" srcOrd="0" destOrd="0" parTransId="{7BC205B7-73A7-475E-AE96-68FD5D25839C}" sibTransId="{42AF4D95-62C2-45CE-B476-10FD10AAA136}"/>
    <dgm:cxn modelId="{E87E2796-82B4-4E1A-8C16-07D67C929D67}" type="presOf" srcId="{2976A5B4-AEEC-4C80-AE9D-896F016A5902}" destId="{E031E846-9D3A-4C7A-97A4-AF5DC00737AF}" srcOrd="0" destOrd="0" presId="urn:microsoft.com/office/officeart/2005/8/layout/hierarchy4"/>
    <dgm:cxn modelId="{12ACC992-B693-4E16-8A33-F01251BED19B}" type="presOf" srcId="{5CCA8058-7DAF-4C19-9503-7A5AE9E9CD7A}" destId="{65A0E30F-D83A-4496-81CC-8088F30AD1DA}" srcOrd="0" destOrd="0" presId="urn:microsoft.com/office/officeart/2005/8/layout/hierarchy4"/>
    <dgm:cxn modelId="{2C237034-460A-434E-91F4-FC7776E1A1B5}" type="presOf" srcId="{146A1206-C3D9-4CF2-AAD9-D77F18AC6121}" destId="{11DF38A1-97C7-4230-84CE-D726780831AD}" srcOrd="0" destOrd="0" presId="urn:microsoft.com/office/officeart/2005/8/layout/hierarchy4"/>
    <dgm:cxn modelId="{1E8C5841-F110-42F3-89C1-A38E5711CD5E}" type="presOf" srcId="{B8DC715A-5E83-4032-A901-63303D76830E}" destId="{F9950A16-DFB6-4438-B7F4-E296A870EC57}" srcOrd="0" destOrd="0" presId="urn:microsoft.com/office/officeart/2005/8/layout/hierarchy4"/>
    <dgm:cxn modelId="{C314C6F8-8333-4F03-AE7A-E33208451B27}" srcId="{2976A5B4-AEEC-4C80-AE9D-896F016A5902}" destId="{58EECD93-7B78-4B18-8771-F3302FD944BF}" srcOrd="1" destOrd="0" parTransId="{36791E33-E59A-4501-BEF9-336B16A92EA3}" sibTransId="{97FF6587-4A20-4C19-B35F-5647571CE66A}"/>
    <dgm:cxn modelId="{40340281-CE75-444F-B9E9-C9844DCDD445}" srcId="{2976A5B4-AEEC-4C80-AE9D-896F016A5902}" destId="{146A1206-C3D9-4CF2-AAD9-D77F18AC6121}" srcOrd="2" destOrd="0" parTransId="{712FFCCD-9453-4247-91A6-7E000AD6E0DA}" sibTransId="{EA98DE62-7474-4949-BBDB-699F276AFBCA}"/>
    <dgm:cxn modelId="{E47CA8D4-2478-493C-BA95-1BEE1A1EF13B}" type="presOf" srcId="{58EECD93-7B78-4B18-8771-F3302FD944BF}" destId="{1B094995-8C0C-470A-92AE-18FCFD360E0F}" srcOrd="0" destOrd="0" presId="urn:microsoft.com/office/officeart/2005/8/layout/hierarchy4"/>
    <dgm:cxn modelId="{68FF7DEA-9EDD-4F32-9D51-84FE76B0518C}" srcId="{2976A5B4-AEEC-4C80-AE9D-896F016A5902}" destId="{004DC8AC-9FA7-44B1-AEF1-C501A0B36380}" srcOrd="3" destOrd="0" parTransId="{1237BDD9-D949-40B5-9157-A0F7A6E47406}" sibTransId="{44F4E8AB-0346-430A-9DD5-30DE5AF4ECE6}"/>
    <dgm:cxn modelId="{BD28AC67-4015-40EC-8E74-96CEE1CB42AB}" srcId="{2976A5B4-AEEC-4C80-AE9D-896F016A5902}" destId="{B8DC715A-5E83-4032-A901-63303D76830E}" srcOrd="0" destOrd="0" parTransId="{90C390C2-8D3D-47C0-B423-CD6B773A3843}" sibTransId="{1BB9F795-C703-44F6-8EDB-47B620BBBE8F}"/>
    <dgm:cxn modelId="{FCCF5EE9-9520-484F-8AFD-D146D1BCB163}" type="presOf" srcId="{004DC8AC-9FA7-44B1-AEF1-C501A0B36380}" destId="{487A48F2-FD57-459D-B148-FA99A0FC428E}" srcOrd="0" destOrd="0" presId="urn:microsoft.com/office/officeart/2005/8/layout/hierarchy4"/>
    <dgm:cxn modelId="{2A6EB016-08DE-44FB-95E7-7607878FF0F3}" type="presParOf" srcId="{65A0E30F-D83A-4496-81CC-8088F30AD1DA}" destId="{5BC586D9-4E96-404B-9DC8-7003469450C6}" srcOrd="0" destOrd="0" presId="urn:microsoft.com/office/officeart/2005/8/layout/hierarchy4"/>
    <dgm:cxn modelId="{B70EB102-AF0B-48A3-8C61-A0C45D122738}" type="presParOf" srcId="{5BC586D9-4E96-404B-9DC8-7003469450C6}" destId="{E031E846-9D3A-4C7A-97A4-AF5DC00737AF}" srcOrd="0" destOrd="0" presId="urn:microsoft.com/office/officeart/2005/8/layout/hierarchy4"/>
    <dgm:cxn modelId="{F5A4F114-0B73-4460-8842-4DB6533778F0}" type="presParOf" srcId="{5BC586D9-4E96-404B-9DC8-7003469450C6}" destId="{A6410F62-B45E-43A3-853D-23902043D838}" srcOrd="1" destOrd="0" presId="urn:microsoft.com/office/officeart/2005/8/layout/hierarchy4"/>
    <dgm:cxn modelId="{E0D781D3-647B-4E90-948A-27DD5B865BF7}" type="presParOf" srcId="{5BC586D9-4E96-404B-9DC8-7003469450C6}" destId="{C41D7557-E70A-481F-8CAA-52C97F37A695}" srcOrd="2" destOrd="0" presId="urn:microsoft.com/office/officeart/2005/8/layout/hierarchy4"/>
    <dgm:cxn modelId="{B4111617-DCC0-49F8-BD39-BB23A9F7E658}" type="presParOf" srcId="{C41D7557-E70A-481F-8CAA-52C97F37A695}" destId="{437990BB-AF7E-4EF7-B76A-6DB3BA17A54E}" srcOrd="0" destOrd="0" presId="urn:microsoft.com/office/officeart/2005/8/layout/hierarchy4"/>
    <dgm:cxn modelId="{D3B6114E-A4D1-45BE-AA67-2269C8EE3082}" type="presParOf" srcId="{437990BB-AF7E-4EF7-B76A-6DB3BA17A54E}" destId="{F9950A16-DFB6-4438-B7F4-E296A870EC57}" srcOrd="0" destOrd="0" presId="urn:microsoft.com/office/officeart/2005/8/layout/hierarchy4"/>
    <dgm:cxn modelId="{A252E946-E859-442B-B128-E115953C2149}" type="presParOf" srcId="{437990BB-AF7E-4EF7-B76A-6DB3BA17A54E}" destId="{93A6125A-721A-40AF-B8B3-832644A20C45}" srcOrd="1" destOrd="0" presId="urn:microsoft.com/office/officeart/2005/8/layout/hierarchy4"/>
    <dgm:cxn modelId="{710C9D99-B8BD-452F-812E-BD8451CC701C}" type="presParOf" srcId="{C41D7557-E70A-481F-8CAA-52C97F37A695}" destId="{B2B4B7EB-BE36-4BFA-A8BC-D6C3FF465BC2}" srcOrd="1" destOrd="0" presId="urn:microsoft.com/office/officeart/2005/8/layout/hierarchy4"/>
    <dgm:cxn modelId="{32D8AFDF-DE93-40BD-8812-486C196460A2}" type="presParOf" srcId="{C41D7557-E70A-481F-8CAA-52C97F37A695}" destId="{F6C83613-B8D4-4784-877D-EB1ECB796A0C}" srcOrd="2" destOrd="0" presId="urn:microsoft.com/office/officeart/2005/8/layout/hierarchy4"/>
    <dgm:cxn modelId="{53D3C055-0999-45CB-8E39-308E847BF596}" type="presParOf" srcId="{F6C83613-B8D4-4784-877D-EB1ECB796A0C}" destId="{1B094995-8C0C-470A-92AE-18FCFD360E0F}" srcOrd="0" destOrd="0" presId="urn:microsoft.com/office/officeart/2005/8/layout/hierarchy4"/>
    <dgm:cxn modelId="{22F5DE7E-939B-4B8A-ACE5-9CDF1D72842F}" type="presParOf" srcId="{F6C83613-B8D4-4784-877D-EB1ECB796A0C}" destId="{E63F965B-62A4-470B-80A4-8F9A5766CD39}" srcOrd="1" destOrd="0" presId="urn:microsoft.com/office/officeart/2005/8/layout/hierarchy4"/>
    <dgm:cxn modelId="{C49C5938-7757-4AFF-8F37-B235CD7ECC67}" type="presParOf" srcId="{C41D7557-E70A-481F-8CAA-52C97F37A695}" destId="{268C64BE-AE3E-404A-8658-8334D55C2FE1}" srcOrd="3" destOrd="0" presId="urn:microsoft.com/office/officeart/2005/8/layout/hierarchy4"/>
    <dgm:cxn modelId="{2BF093DC-1B40-4250-8D4B-906CB42CA1E7}" type="presParOf" srcId="{C41D7557-E70A-481F-8CAA-52C97F37A695}" destId="{F0771A61-CCFF-49A6-BBC9-CF2CCBB0C388}" srcOrd="4" destOrd="0" presId="urn:microsoft.com/office/officeart/2005/8/layout/hierarchy4"/>
    <dgm:cxn modelId="{55CC4E82-28FA-4874-93B4-4F7D4A209EBB}" type="presParOf" srcId="{F0771A61-CCFF-49A6-BBC9-CF2CCBB0C388}" destId="{11DF38A1-97C7-4230-84CE-D726780831AD}" srcOrd="0" destOrd="0" presId="urn:microsoft.com/office/officeart/2005/8/layout/hierarchy4"/>
    <dgm:cxn modelId="{229E5DEC-A520-4777-BB5D-CC80CFE272B7}" type="presParOf" srcId="{F0771A61-CCFF-49A6-BBC9-CF2CCBB0C388}" destId="{C7A3B976-40D3-44B3-B9FF-30FDA6EE9C50}" srcOrd="1" destOrd="0" presId="urn:microsoft.com/office/officeart/2005/8/layout/hierarchy4"/>
    <dgm:cxn modelId="{2784DA9B-0386-4ACC-8A88-9ACC946F71AF}" type="presParOf" srcId="{C41D7557-E70A-481F-8CAA-52C97F37A695}" destId="{3623C194-6662-46B2-BC82-C46C10FCC743}" srcOrd="5" destOrd="0" presId="urn:microsoft.com/office/officeart/2005/8/layout/hierarchy4"/>
    <dgm:cxn modelId="{A8273945-7AB8-4C40-BE25-8D436B84417C}" type="presParOf" srcId="{C41D7557-E70A-481F-8CAA-52C97F37A695}" destId="{83346C4A-A351-4C09-8C6C-12B734DCD0CE}" srcOrd="6" destOrd="0" presId="urn:microsoft.com/office/officeart/2005/8/layout/hierarchy4"/>
    <dgm:cxn modelId="{551BBF23-B5AC-4D7B-81BC-2607B1666687}" type="presParOf" srcId="{83346C4A-A351-4C09-8C6C-12B734DCD0CE}" destId="{487A48F2-FD57-459D-B148-FA99A0FC428E}" srcOrd="0" destOrd="0" presId="urn:microsoft.com/office/officeart/2005/8/layout/hierarchy4"/>
    <dgm:cxn modelId="{4D87BF23-429A-4BC6-96D2-F8F81B8E3EA6}" type="presParOf" srcId="{83346C4A-A351-4C09-8C6C-12B734DCD0CE}" destId="{3E192EFB-71FF-4413-97A3-3ED0A37B78A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CA8058-7DAF-4C19-9503-7A5AE9E9CD7A}" type="doc">
      <dgm:prSet loTypeId="urn:microsoft.com/office/officeart/2005/8/layout/hierarchy4" loCatId="hierarchy" qsTypeId="urn:microsoft.com/office/officeart/2005/8/quickstyle/simple1#4" qsCatId="simple" csTypeId="urn:microsoft.com/office/officeart/2005/8/colors/accent4_2" csCatId="accent4" phldr="1"/>
      <dgm:spPr/>
      <dgm:t>
        <a:bodyPr/>
        <a:lstStyle/>
        <a:p>
          <a:endParaRPr lang="pl-PL"/>
        </a:p>
      </dgm:t>
    </dgm:pt>
    <dgm:pt modelId="{2976A5B4-AEEC-4C80-AE9D-896F016A5902}">
      <dgm:prSet phldrT="[Tekst]" custT="1"/>
      <dgm:spPr/>
      <dgm:t>
        <a:bodyPr/>
        <a:lstStyle/>
        <a:p>
          <a:r>
            <a:rPr lang="pl-PL" sz="1800" b="1" dirty="0" smtClean="0"/>
            <a:t>Filar Efektywności</a:t>
          </a:r>
          <a:endParaRPr lang="pl-PL" sz="1800" b="1" dirty="0"/>
        </a:p>
      </dgm:t>
    </dgm:pt>
    <dgm:pt modelId="{7BC205B7-73A7-475E-AE96-68FD5D25839C}" type="parTrans" cxnId="{550E77E8-1581-4382-A95B-1E5B51DF7D99}">
      <dgm:prSet/>
      <dgm:spPr/>
      <dgm:t>
        <a:bodyPr/>
        <a:lstStyle/>
        <a:p>
          <a:endParaRPr lang="pl-PL" sz="1800"/>
        </a:p>
      </dgm:t>
    </dgm:pt>
    <dgm:pt modelId="{42AF4D95-62C2-45CE-B476-10FD10AAA136}" type="sibTrans" cxnId="{550E77E8-1581-4382-A95B-1E5B51DF7D99}">
      <dgm:prSet/>
      <dgm:spPr/>
      <dgm:t>
        <a:bodyPr/>
        <a:lstStyle/>
        <a:p>
          <a:endParaRPr lang="pl-PL" sz="1800"/>
        </a:p>
      </dgm:t>
    </dgm:pt>
    <dgm:pt modelId="{58EECD93-7B78-4B18-8771-F3302FD944BF}">
      <dgm:prSet phldrT="[Tekst]" custT="1"/>
      <dgm:spPr/>
      <dgm:t>
        <a:bodyPr/>
        <a:lstStyle/>
        <a:p>
          <a:r>
            <a:rPr lang="pl-PL" sz="1800" dirty="0" smtClean="0"/>
            <a:t>Kapitał Społeczny</a:t>
          </a:r>
          <a:endParaRPr lang="pl-PL" sz="1800" dirty="0"/>
        </a:p>
      </dgm:t>
    </dgm:pt>
    <dgm:pt modelId="{36791E33-E59A-4501-BEF9-336B16A92EA3}" type="parTrans" cxnId="{C314C6F8-8333-4F03-AE7A-E33208451B27}">
      <dgm:prSet custT="1"/>
      <dgm:spPr/>
      <dgm:t>
        <a:bodyPr/>
        <a:lstStyle/>
        <a:p>
          <a:endParaRPr lang="pl-PL" sz="1800"/>
        </a:p>
      </dgm:t>
    </dgm:pt>
    <dgm:pt modelId="{97FF6587-4A20-4C19-B35F-5647571CE66A}" type="sibTrans" cxnId="{C314C6F8-8333-4F03-AE7A-E33208451B27}">
      <dgm:prSet/>
      <dgm:spPr/>
      <dgm:t>
        <a:bodyPr/>
        <a:lstStyle/>
        <a:p>
          <a:endParaRPr lang="pl-PL" sz="1800"/>
        </a:p>
      </dgm:t>
    </dgm:pt>
    <dgm:pt modelId="{004DC8AC-9FA7-44B1-AEF1-C501A0B36380}">
      <dgm:prSet phldrT="[Tekst]" custT="1"/>
      <dgm:spPr/>
      <dgm:t>
        <a:bodyPr/>
        <a:lstStyle/>
        <a:p>
          <a:r>
            <a:rPr lang="pl-PL" sz="1800" dirty="0" smtClean="0"/>
            <a:t>Sprawne Państwo</a:t>
          </a:r>
          <a:endParaRPr lang="pl-PL" sz="1800" dirty="0"/>
        </a:p>
      </dgm:t>
    </dgm:pt>
    <dgm:pt modelId="{1237BDD9-D949-40B5-9157-A0F7A6E47406}" type="parTrans" cxnId="{68FF7DEA-9EDD-4F32-9D51-84FE76B0518C}">
      <dgm:prSet custT="1"/>
      <dgm:spPr/>
      <dgm:t>
        <a:bodyPr/>
        <a:lstStyle/>
        <a:p>
          <a:endParaRPr lang="pl-PL" sz="1800"/>
        </a:p>
      </dgm:t>
    </dgm:pt>
    <dgm:pt modelId="{44F4E8AB-0346-430A-9DD5-30DE5AF4ECE6}" type="sibTrans" cxnId="{68FF7DEA-9EDD-4F32-9D51-84FE76B0518C}">
      <dgm:prSet/>
      <dgm:spPr/>
      <dgm:t>
        <a:bodyPr/>
        <a:lstStyle/>
        <a:p>
          <a:endParaRPr lang="pl-PL" sz="1800"/>
        </a:p>
      </dgm:t>
    </dgm:pt>
    <dgm:pt modelId="{0D81EA60-56FB-40FC-AA7B-25241D8C9DF4}" type="pres">
      <dgm:prSet presAssocID="{5CCA8058-7DAF-4C19-9503-7A5AE9E9CD7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EC82326E-284A-4109-9144-4AE0C78216EE}" type="pres">
      <dgm:prSet presAssocID="{2976A5B4-AEEC-4C80-AE9D-896F016A5902}" presName="vertOne" presStyleCnt="0"/>
      <dgm:spPr/>
    </dgm:pt>
    <dgm:pt modelId="{FECB5938-0F00-4F45-80E5-E3991B16A21F}" type="pres">
      <dgm:prSet presAssocID="{2976A5B4-AEEC-4C80-AE9D-896F016A5902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60A1299-DE41-4BEE-A6E0-374804D14C44}" type="pres">
      <dgm:prSet presAssocID="{2976A5B4-AEEC-4C80-AE9D-896F016A5902}" presName="parTransOne" presStyleCnt="0"/>
      <dgm:spPr/>
    </dgm:pt>
    <dgm:pt modelId="{27AD8987-8CAF-46B5-BD23-34246F3D52A2}" type="pres">
      <dgm:prSet presAssocID="{2976A5B4-AEEC-4C80-AE9D-896F016A5902}" presName="horzOne" presStyleCnt="0"/>
      <dgm:spPr/>
    </dgm:pt>
    <dgm:pt modelId="{154BE52A-004B-4659-83B9-5C7EB5FDD6EF}" type="pres">
      <dgm:prSet presAssocID="{58EECD93-7B78-4B18-8771-F3302FD944BF}" presName="vertTwo" presStyleCnt="0"/>
      <dgm:spPr/>
    </dgm:pt>
    <dgm:pt modelId="{468799FA-3589-4D53-BD9D-0C96AF58823E}" type="pres">
      <dgm:prSet presAssocID="{58EECD93-7B78-4B18-8771-F3302FD944BF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2AD98386-32A9-4A57-92B0-E8D0F21EED3D}" type="pres">
      <dgm:prSet presAssocID="{58EECD93-7B78-4B18-8771-F3302FD944BF}" presName="horzTwo" presStyleCnt="0"/>
      <dgm:spPr/>
    </dgm:pt>
    <dgm:pt modelId="{FAF49D65-EABF-4EF3-93BE-3450C3CA2416}" type="pres">
      <dgm:prSet presAssocID="{97FF6587-4A20-4C19-B35F-5647571CE66A}" presName="sibSpaceTwo" presStyleCnt="0"/>
      <dgm:spPr/>
    </dgm:pt>
    <dgm:pt modelId="{15D7A0FB-B7D3-402A-9C02-AAB2A64A1C6F}" type="pres">
      <dgm:prSet presAssocID="{004DC8AC-9FA7-44B1-AEF1-C501A0B36380}" presName="vertTwo" presStyleCnt="0"/>
      <dgm:spPr/>
    </dgm:pt>
    <dgm:pt modelId="{BF950FE0-EDB5-4643-B4A2-E80C88B981EB}" type="pres">
      <dgm:prSet presAssocID="{004DC8AC-9FA7-44B1-AEF1-C501A0B36380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2EEFEAC-7B68-4A35-AD74-6BAD94D64FFC}" type="pres">
      <dgm:prSet presAssocID="{004DC8AC-9FA7-44B1-AEF1-C501A0B36380}" presName="horzTwo" presStyleCnt="0"/>
      <dgm:spPr/>
    </dgm:pt>
  </dgm:ptLst>
  <dgm:cxnLst>
    <dgm:cxn modelId="{20A615E6-0161-4425-8CFB-DA3386417E5B}" type="presOf" srcId="{5CCA8058-7DAF-4C19-9503-7A5AE9E9CD7A}" destId="{0D81EA60-56FB-40FC-AA7B-25241D8C9DF4}" srcOrd="0" destOrd="0" presId="urn:microsoft.com/office/officeart/2005/8/layout/hierarchy4"/>
    <dgm:cxn modelId="{C314C6F8-8333-4F03-AE7A-E33208451B27}" srcId="{2976A5B4-AEEC-4C80-AE9D-896F016A5902}" destId="{58EECD93-7B78-4B18-8771-F3302FD944BF}" srcOrd="0" destOrd="0" parTransId="{36791E33-E59A-4501-BEF9-336B16A92EA3}" sibTransId="{97FF6587-4A20-4C19-B35F-5647571CE66A}"/>
    <dgm:cxn modelId="{68FF7DEA-9EDD-4F32-9D51-84FE76B0518C}" srcId="{2976A5B4-AEEC-4C80-AE9D-896F016A5902}" destId="{004DC8AC-9FA7-44B1-AEF1-C501A0B36380}" srcOrd="1" destOrd="0" parTransId="{1237BDD9-D949-40B5-9157-A0F7A6E47406}" sibTransId="{44F4E8AB-0346-430A-9DD5-30DE5AF4ECE6}"/>
    <dgm:cxn modelId="{924D9019-9BEE-4F27-BA0B-9E5B4793B85E}" type="presOf" srcId="{2976A5B4-AEEC-4C80-AE9D-896F016A5902}" destId="{FECB5938-0F00-4F45-80E5-E3991B16A21F}" srcOrd="0" destOrd="0" presId="urn:microsoft.com/office/officeart/2005/8/layout/hierarchy4"/>
    <dgm:cxn modelId="{86346484-9DCC-4EC4-8A79-EF3124A9A383}" type="presOf" srcId="{58EECD93-7B78-4B18-8771-F3302FD944BF}" destId="{468799FA-3589-4D53-BD9D-0C96AF58823E}" srcOrd="0" destOrd="0" presId="urn:microsoft.com/office/officeart/2005/8/layout/hierarchy4"/>
    <dgm:cxn modelId="{316635BB-1880-4E26-98AF-245DB057FF23}" type="presOf" srcId="{004DC8AC-9FA7-44B1-AEF1-C501A0B36380}" destId="{BF950FE0-EDB5-4643-B4A2-E80C88B981EB}" srcOrd="0" destOrd="0" presId="urn:microsoft.com/office/officeart/2005/8/layout/hierarchy4"/>
    <dgm:cxn modelId="{550E77E8-1581-4382-A95B-1E5B51DF7D99}" srcId="{5CCA8058-7DAF-4C19-9503-7A5AE9E9CD7A}" destId="{2976A5B4-AEEC-4C80-AE9D-896F016A5902}" srcOrd="0" destOrd="0" parTransId="{7BC205B7-73A7-475E-AE96-68FD5D25839C}" sibTransId="{42AF4D95-62C2-45CE-B476-10FD10AAA136}"/>
    <dgm:cxn modelId="{8112DFDC-2F9E-4A1D-B8A2-12E0C73BF049}" type="presParOf" srcId="{0D81EA60-56FB-40FC-AA7B-25241D8C9DF4}" destId="{EC82326E-284A-4109-9144-4AE0C78216EE}" srcOrd="0" destOrd="0" presId="urn:microsoft.com/office/officeart/2005/8/layout/hierarchy4"/>
    <dgm:cxn modelId="{99176FDC-7E5F-4A80-BA78-4CA4C2D000E0}" type="presParOf" srcId="{EC82326E-284A-4109-9144-4AE0C78216EE}" destId="{FECB5938-0F00-4F45-80E5-E3991B16A21F}" srcOrd="0" destOrd="0" presId="urn:microsoft.com/office/officeart/2005/8/layout/hierarchy4"/>
    <dgm:cxn modelId="{87A00C9B-2250-41DF-A69A-0BDAD5E03A88}" type="presParOf" srcId="{EC82326E-284A-4109-9144-4AE0C78216EE}" destId="{E60A1299-DE41-4BEE-A6E0-374804D14C44}" srcOrd="1" destOrd="0" presId="urn:microsoft.com/office/officeart/2005/8/layout/hierarchy4"/>
    <dgm:cxn modelId="{0EDF5140-FD5A-4EE8-8196-ACCCE0973F76}" type="presParOf" srcId="{EC82326E-284A-4109-9144-4AE0C78216EE}" destId="{27AD8987-8CAF-46B5-BD23-34246F3D52A2}" srcOrd="2" destOrd="0" presId="urn:microsoft.com/office/officeart/2005/8/layout/hierarchy4"/>
    <dgm:cxn modelId="{86DDF655-AB0E-42B6-AAFE-5FF314DF0B7B}" type="presParOf" srcId="{27AD8987-8CAF-46B5-BD23-34246F3D52A2}" destId="{154BE52A-004B-4659-83B9-5C7EB5FDD6EF}" srcOrd="0" destOrd="0" presId="urn:microsoft.com/office/officeart/2005/8/layout/hierarchy4"/>
    <dgm:cxn modelId="{24389E73-9281-482E-A2A9-54583C6272FB}" type="presParOf" srcId="{154BE52A-004B-4659-83B9-5C7EB5FDD6EF}" destId="{468799FA-3589-4D53-BD9D-0C96AF58823E}" srcOrd="0" destOrd="0" presId="urn:microsoft.com/office/officeart/2005/8/layout/hierarchy4"/>
    <dgm:cxn modelId="{54752E5B-44EF-4F0F-8932-B115E0A2ECD2}" type="presParOf" srcId="{154BE52A-004B-4659-83B9-5C7EB5FDD6EF}" destId="{2AD98386-32A9-4A57-92B0-E8D0F21EED3D}" srcOrd="1" destOrd="0" presId="urn:microsoft.com/office/officeart/2005/8/layout/hierarchy4"/>
    <dgm:cxn modelId="{0626A814-00AE-4190-BDAC-C4270347599C}" type="presParOf" srcId="{27AD8987-8CAF-46B5-BD23-34246F3D52A2}" destId="{FAF49D65-EABF-4EF3-93BE-3450C3CA2416}" srcOrd="1" destOrd="0" presId="urn:microsoft.com/office/officeart/2005/8/layout/hierarchy4"/>
    <dgm:cxn modelId="{B830D698-C0DA-4EAE-AAF4-33319FB1B8D8}" type="presParOf" srcId="{27AD8987-8CAF-46B5-BD23-34246F3D52A2}" destId="{15D7A0FB-B7D3-402A-9C02-AAB2A64A1C6F}" srcOrd="2" destOrd="0" presId="urn:microsoft.com/office/officeart/2005/8/layout/hierarchy4"/>
    <dgm:cxn modelId="{00546D93-33B3-4370-A3CC-A6C74EE07E0D}" type="presParOf" srcId="{15D7A0FB-B7D3-402A-9C02-AAB2A64A1C6F}" destId="{BF950FE0-EDB5-4643-B4A2-E80C88B981EB}" srcOrd="0" destOrd="0" presId="urn:microsoft.com/office/officeart/2005/8/layout/hierarchy4"/>
    <dgm:cxn modelId="{F2B9B5A5-DB59-4CED-8804-F2B09AB5D6EF}" type="presParOf" srcId="{15D7A0FB-B7D3-402A-9C02-AAB2A64A1C6F}" destId="{32EEFEAC-7B68-4A35-AD74-6BAD94D64FF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252C45-94B2-4E7D-B79F-B964E757BD28}" type="doc">
      <dgm:prSet loTypeId="urn:microsoft.com/office/officeart/2005/8/layout/radial4" loCatId="relationship" qsTypeId="urn:microsoft.com/office/officeart/2005/8/quickstyle/simple1#5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C2D32A84-C6A0-407C-BBA5-7129CCC6DD64}">
      <dgm:prSet phldrT="[Tekst]"/>
      <dgm:spPr/>
      <dgm:t>
        <a:bodyPr/>
        <a:lstStyle/>
        <a:p>
          <a:pPr algn="ctr"/>
          <a:r>
            <a:rPr lang="pl-PL"/>
            <a:t>Kreatywność i innowacyjność gospodarki</a:t>
          </a:r>
        </a:p>
      </dgm:t>
    </dgm:pt>
    <dgm:pt modelId="{35526BE4-01C6-4C6C-A8B6-5DBD8BB85714}" type="parTrans" cxnId="{AC3BC9C3-846A-43CC-B27D-A73388DC4F5B}">
      <dgm:prSet/>
      <dgm:spPr/>
      <dgm:t>
        <a:bodyPr/>
        <a:lstStyle/>
        <a:p>
          <a:pPr algn="ctr"/>
          <a:endParaRPr lang="pl-PL"/>
        </a:p>
      </dgm:t>
    </dgm:pt>
    <dgm:pt modelId="{FC9ECD08-974A-4B6C-B250-4F503F1A6815}" type="sibTrans" cxnId="{AC3BC9C3-846A-43CC-B27D-A73388DC4F5B}">
      <dgm:prSet/>
      <dgm:spPr/>
      <dgm:t>
        <a:bodyPr/>
        <a:lstStyle/>
        <a:p>
          <a:pPr algn="ctr"/>
          <a:endParaRPr lang="pl-PL"/>
        </a:p>
      </dgm:t>
    </dgm:pt>
    <dgm:pt modelId="{35F9E007-7CD8-4F91-9A75-FFD359ACBDF2}">
      <dgm:prSet phldrT="[Tekst]"/>
      <dgm:spPr/>
      <dgm:t>
        <a:bodyPr/>
        <a:lstStyle/>
        <a:p>
          <a:pPr algn="ctr"/>
          <a:r>
            <a:rPr lang="pl-PL"/>
            <a:t>Wysokiej jakości edukacja na wszystkich poziomach</a:t>
          </a:r>
        </a:p>
      </dgm:t>
    </dgm:pt>
    <dgm:pt modelId="{1B937CF7-8707-45A6-82CF-B8773AC905B5}" type="parTrans" cxnId="{B9B73F30-45E4-43D3-9892-D5259544C20E}">
      <dgm:prSet/>
      <dgm:spPr/>
      <dgm:t>
        <a:bodyPr/>
        <a:lstStyle/>
        <a:p>
          <a:pPr algn="ctr"/>
          <a:endParaRPr lang="pl-PL"/>
        </a:p>
      </dgm:t>
    </dgm:pt>
    <dgm:pt modelId="{F2DEF696-2E5D-4094-88A8-E43B823D01C8}" type="sibTrans" cxnId="{B9B73F30-45E4-43D3-9892-D5259544C20E}">
      <dgm:prSet/>
      <dgm:spPr/>
      <dgm:t>
        <a:bodyPr/>
        <a:lstStyle/>
        <a:p>
          <a:pPr algn="ctr"/>
          <a:endParaRPr lang="pl-PL"/>
        </a:p>
      </dgm:t>
    </dgm:pt>
    <dgm:pt modelId="{038B113F-760C-4D60-A9B0-4732EA2C9130}">
      <dgm:prSet phldrT="[Tekst]"/>
      <dgm:spPr/>
      <dgm:t>
        <a:bodyPr/>
        <a:lstStyle/>
        <a:p>
          <a:pPr algn="ctr"/>
          <a:r>
            <a:rPr lang="pl-PL" dirty="0"/>
            <a:t>Konkurencyjnej jakości badania naukowe i współpraca z przemysłem</a:t>
          </a:r>
        </a:p>
      </dgm:t>
    </dgm:pt>
    <dgm:pt modelId="{49B7CCD3-CFC5-40B8-9F92-1745BE0D4C65}" type="parTrans" cxnId="{86FB978F-CA03-40F3-B498-EAC3CC3445CE}">
      <dgm:prSet/>
      <dgm:spPr/>
      <dgm:t>
        <a:bodyPr/>
        <a:lstStyle/>
        <a:p>
          <a:pPr algn="ctr"/>
          <a:endParaRPr lang="pl-PL"/>
        </a:p>
      </dgm:t>
    </dgm:pt>
    <dgm:pt modelId="{715840CB-8E70-4C79-A2AA-EB32651708FC}" type="sibTrans" cxnId="{86FB978F-CA03-40F3-B498-EAC3CC3445CE}">
      <dgm:prSet/>
      <dgm:spPr/>
      <dgm:t>
        <a:bodyPr/>
        <a:lstStyle/>
        <a:p>
          <a:pPr algn="ctr"/>
          <a:endParaRPr lang="pl-PL"/>
        </a:p>
      </dgm:t>
    </dgm:pt>
    <dgm:pt modelId="{374DC743-FCCF-4022-9E3F-464158695E28}">
      <dgm:prSet phldrT="[Tekst]"/>
      <dgm:spPr/>
      <dgm:t>
        <a:bodyPr/>
        <a:lstStyle/>
        <a:p>
          <a:pPr algn="ctr"/>
          <a:r>
            <a:rPr lang="pl-PL" dirty="0"/>
            <a:t>Rozwój postaw przedsiębiorczych i kompetencji zarządczych przedsiębiorców</a:t>
          </a:r>
        </a:p>
      </dgm:t>
    </dgm:pt>
    <dgm:pt modelId="{E19B4C04-6DFB-44B8-A26E-2EEFACBBC515}" type="parTrans" cxnId="{50A2DC12-1FB4-4CA8-96F9-50D2EE72A3B4}">
      <dgm:prSet/>
      <dgm:spPr/>
      <dgm:t>
        <a:bodyPr/>
        <a:lstStyle/>
        <a:p>
          <a:pPr algn="ctr"/>
          <a:endParaRPr lang="pl-PL"/>
        </a:p>
      </dgm:t>
    </dgm:pt>
    <dgm:pt modelId="{C2E1B68E-7787-4D9A-8513-DCDA58387134}" type="sibTrans" cxnId="{50A2DC12-1FB4-4CA8-96F9-50D2EE72A3B4}">
      <dgm:prSet/>
      <dgm:spPr/>
      <dgm:t>
        <a:bodyPr/>
        <a:lstStyle/>
        <a:p>
          <a:pPr algn="ctr"/>
          <a:endParaRPr lang="pl-PL"/>
        </a:p>
      </dgm:t>
    </dgm:pt>
    <dgm:pt modelId="{445E9A58-C46D-40EA-A1AD-ADF37BAAA7CA}" type="pres">
      <dgm:prSet presAssocID="{59252C45-94B2-4E7D-B79F-B964E757BD2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0A7064A-769D-4D06-AD6F-045AE35023A9}" type="pres">
      <dgm:prSet presAssocID="{C2D32A84-C6A0-407C-BBA5-7129CCC6DD64}" presName="centerShape" presStyleLbl="node0" presStyleIdx="0" presStyleCnt="1"/>
      <dgm:spPr/>
      <dgm:t>
        <a:bodyPr/>
        <a:lstStyle/>
        <a:p>
          <a:endParaRPr lang="pl-PL"/>
        </a:p>
      </dgm:t>
    </dgm:pt>
    <dgm:pt modelId="{4DFA2577-725E-475D-BA45-1484563E1C60}" type="pres">
      <dgm:prSet presAssocID="{1B937CF7-8707-45A6-82CF-B8773AC905B5}" presName="parTrans" presStyleLbl="bgSibTrans2D1" presStyleIdx="0" presStyleCnt="3"/>
      <dgm:spPr/>
      <dgm:t>
        <a:bodyPr/>
        <a:lstStyle/>
        <a:p>
          <a:endParaRPr lang="pl-PL"/>
        </a:p>
      </dgm:t>
    </dgm:pt>
    <dgm:pt modelId="{0F9DB7A8-191F-443C-BBC4-364F07FB938A}" type="pres">
      <dgm:prSet presAssocID="{35F9E007-7CD8-4F91-9A75-FFD359ACBDF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5126AB3-CC6F-4A59-8844-9939D98480A2}" type="pres">
      <dgm:prSet presAssocID="{49B7CCD3-CFC5-40B8-9F92-1745BE0D4C65}" presName="parTrans" presStyleLbl="bgSibTrans2D1" presStyleIdx="1" presStyleCnt="3"/>
      <dgm:spPr/>
      <dgm:t>
        <a:bodyPr/>
        <a:lstStyle/>
        <a:p>
          <a:endParaRPr lang="pl-PL"/>
        </a:p>
      </dgm:t>
    </dgm:pt>
    <dgm:pt modelId="{2DCA74D9-AA96-489A-9A24-DB9A1791AF2F}" type="pres">
      <dgm:prSet presAssocID="{038B113F-760C-4D60-A9B0-4732EA2C913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3644DF0-E3A6-43C4-B28E-0F3B1EFED26D}" type="pres">
      <dgm:prSet presAssocID="{E19B4C04-6DFB-44B8-A26E-2EEFACBBC515}" presName="parTrans" presStyleLbl="bgSibTrans2D1" presStyleIdx="2" presStyleCnt="3"/>
      <dgm:spPr/>
      <dgm:t>
        <a:bodyPr/>
        <a:lstStyle/>
        <a:p>
          <a:endParaRPr lang="pl-PL"/>
        </a:p>
      </dgm:t>
    </dgm:pt>
    <dgm:pt modelId="{8C9866B0-0BF0-4664-B6E8-08D7A3CC9172}" type="pres">
      <dgm:prSet presAssocID="{374DC743-FCCF-4022-9E3F-464158695E2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F9C1BEC-999D-451F-8792-F958C3CEC2AC}" type="presOf" srcId="{038B113F-760C-4D60-A9B0-4732EA2C9130}" destId="{2DCA74D9-AA96-489A-9A24-DB9A1791AF2F}" srcOrd="0" destOrd="0" presId="urn:microsoft.com/office/officeart/2005/8/layout/radial4"/>
    <dgm:cxn modelId="{B9B73F30-45E4-43D3-9892-D5259544C20E}" srcId="{C2D32A84-C6A0-407C-BBA5-7129CCC6DD64}" destId="{35F9E007-7CD8-4F91-9A75-FFD359ACBDF2}" srcOrd="0" destOrd="0" parTransId="{1B937CF7-8707-45A6-82CF-B8773AC905B5}" sibTransId="{F2DEF696-2E5D-4094-88A8-E43B823D01C8}"/>
    <dgm:cxn modelId="{014B0088-402C-4E73-9B9C-D6E6409F3805}" type="presOf" srcId="{C2D32A84-C6A0-407C-BBA5-7129CCC6DD64}" destId="{60A7064A-769D-4D06-AD6F-045AE35023A9}" srcOrd="0" destOrd="0" presId="urn:microsoft.com/office/officeart/2005/8/layout/radial4"/>
    <dgm:cxn modelId="{CB86EBE7-5E2F-4D4E-8B5D-EBE6C2741E01}" type="presOf" srcId="{1B937CF7-8707-45A6-82CF-B8773AC905B5}" destId="{4DFA2577-725E-475D-BA45-1484563E1C60}" srcOrd="0" destOrd="0" presId="urn:microsoft.com/office/officeart/2005/8/layout/radial4"/>
    <dgm:cxn modelId="{86FB978F-CA03-40F3-B498-EAC3CC3445CE}" srcId="{C2D32A84-C6A0-407C-BBA5-7129CCC6DD64}" destId="{038B113F-760C-4D60-A9B0-4732EA2C9130}" srcOrd="1" destOrd="0" parTransId="{49B7CCD3-CFC5-40B8-9F92-1745BE0D4C65}" sibTransId="{715840CB-8E70-4C79-A2AA-EB32651708FC}"/>
    <dgm:cxn modelId="{F9001706-6470-48B0-AB55-907AA7CAAB5C}" type="presOf" srcId="{E19B4C04-6DFB-44B8-A26E-2EEFACBBC515}" destId="{63644DF0-E3A6-43C4-B28E-0F3B1EFED26D}" srcOrd="0" destOrd="0" presId="urn:microsoft.com/office/officeart/2005/8/layout/radial4"/>
    <dgm:cxn modelId="{26A74CB1-33FF-4FC2-A962-37FA1EB93200}" type="presOf" srcId="{35F9E007-7CD8-4F91-9A75-FFD359ACBDF2}" destId="{0F9DB7A8-191F-443C-BBC4-364F07FB938A}" srcOrd="0" destOrd="0" presId="urn:microsoft.com/office/officeart/2005/8/layout/radial4"/>
    <dgm:cxn modelId="{AC3BC9C3-846A-43CC-B27D-A73388DC4F5B}" srcId="{59252C45-94B2-4E7D-B79F-B964E757BD28}" destId="{C2D32A84-C6A0-407C-BBA5-7129CCC6DD64}" srcOrd="0" destOrd="0" parTransId="{35526BE4-01C6-4C6C-A8B6-5DBD8BB85714}" sibTransId="{FC9ECD08-974A-4B6C-B250-4F503F1A6815}"/>
    <dgm:cxn modelId="{EADE0B28-0409-41AA-858B-3B68C204DDBC}" type="presOf" srcId="{59252C45-94B2-4E7D-B79F-B964E757BD28}" destId="{445E9A58-C46D-40EA-A1AD-ADF37BAAA7CA}" srcOrd="0" destOrd="0" presId="urn:microsoft.com/office/officeart/2005/8/layout/radial4"/>
    <dgm:cxn modelId="{50A2DC12-1FB4-4CA8-96F9-50D2EE72A3B4}" srcId="{C2D32A84-C6A0-407C-BBA5-7129CCC6DD64}" destId="{374DC743-FCCF-4022-9E3F-464158695E28}" srcOrd="2" destOrd="0" parTransId="{E19B4C04-6DFB-44B8-A26E-2EEFACBBC515}" sibTransId="{C2E1B68E-7787-4D9A-8513-DCDA58387134}"/>
    <dgm:cxn modelId="{3CB47315-9DD7-4E5F-B214-EC140FBAF579}" type="presOf" srcId="{49B7CCD3-CFC5-40B8-9F92-1745BE0D4C65}" destId="{A5126AB3-CC6F-4A59-8844-9939D98480A2}" srcOrd="0" destOrd="0" presId="urn:microsoft.com/office/officeart/2005/8/layout/radial4"/>
    <dgm:cxn modelId="{6806B377-181B-4623-84CE-36DF0F0ED41A}" type="presOf" srcId="{374DC743-FCCF-4022-9E3F-464158695E28}" destId="{8C9866B0-0BF0-4664-B6E8-08D7A3CC9172}" srcOrd="0" destOrd="0" presId="urn:microsoft.com/office/officeart/2005/8/layout/radial4"/>
    <dgm:cxn modelId="{9401E651-5BDD-4F2B-A4BD-5B36E2CD79AE}" type="presParOf" srcId="{445E9A58-C46D-40EA-A1AD-ADF37BAAA7CA}" destId="{60A7064A-769D-4D06-AD6F-045AE35023A9}" srcOrd="0" destOrd="0" presId="urn:microsoft.com/office/officeart/2005/8/layout/radial4"/>
    <dgm:cxn modelId="{7A1F92DC-EC0F-48DE-8D56-2FA7A74F7F24}" type="presParOf" srcId="{445E9A58-C46D-40EA-A1AD-ADF37BAAA7CA}" destId="{4DFA2577-725E-475D-BA45-1484563E1C60}" srcOrd="1" destOrd="0" presId="urn:microsoft.com/office/officeart/2005/8/layout/radial4"/>
    <dgm:cxn modelId="{86EA9237-D802-450D-AEF5-D7E714DFD377}" type="presParOf" srcId="{445E9A58-C46D-40EA-A1AD-ADF37BAAA7CA}" destId="{0F9DB7A8-191F-443C-BBC4-364F07FB938A}" srcOrd="2" destOrd="0" presId="urn:microsoft.com/office/officeart/2005/8/layout/radial4"/>
    <dgm:cxn modelId="{C14744F4-A2FC-4B7D-8113-F00A9C05430F}" type="presParOf" srcId="{445E9A58-C46D-40EA-A1AD-ADF37BAAA7CA}" destId="{A5126AB3-CC6F-4A59-8844-9939D98480A2}" srcOrd="3" destOrd="0" presId="urn:microsoft.com/office/officeart/2005/8/layout/radial4"/>
    <dgm:cxn modelId="{DD9A61FE-D1BE-4136-9556-C49A894C9A69}" type="presParOf" srcId="{445E9A58-C46D-40EA-A1AD-ADF37BAAA7CA}" destId="{2DCA74D9-AA96-489A-9A24-DB9A1791AF2F}" srcOrd="4" destOrd="0" presId="urn:microsoft.com/office/officeart/2005/8/layout/radial4"/>
    <dgm:cxn modelId="{722E1970-66C8-48A9-B7AA-B8FCBFBC8A09}" type="presParOf" srcId="{445E9A58-C46D-40EA-A1AD-ADF37BAAA7CA}" destId="{63644DF0-E3A6-43C4-B28E-0F3B1EFED26D}" srcOrd="5" destOrd="0" presId="urn:microsoft.com/office/officeart/2005/8/layout/radial4"/>
    <dgm:cxn modelId="{3BBEA90C-88E5-4175-9F84-8E02ECD928F8}" type="presParOf" srcId="{445E9A58-C46D-40EA-A1AD-ADF37BAAA7CA}" destId="{8C9866B0-0BF0-4664-B6E8-08D7A3CC9172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3836CB-95BC-4271-A1C3-FDB6E5EAE7C9}" type="doc">
      <dgm:prSet loTypeId="urn:microsoft.com/office/officeart/2005/8/layout/cycle7" loCatId="cycl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37CF4EF3-2D77-423E-9E66-70F09B328728}">
      <dgm:prSet phldrT="[Tekst]"/>
      <dgm:spPr/>
      <dgm:t>
        <a:bodyPr/>
        <a:lstStyle/>
        <a:p>
          <a:r>
            <a:rPr lang="pl-PL" dirty="0" smtClean="0"/>
            <a:t>Badania</a:t>
          </a:r>
          <a:endParaRPr lang="pl-PL" dirty="0"/>
        </a:p>
      </dgm:t>
    </dgm:pt>
    <dgm:pt modelId="{657596DD-BEC6-48B3-8DC6-AAF7650659AD}" type="parTrans" cxnId="{B43186A1-86B1-4340-A661-21EE74711177}">
      <dgm:prSet/>
      <dgm:spPr/>
      <dgm:t>
        <a:bodyPr/>
        <a:lstStyle/>
        <a:p>
          <a:endParaRPr lang="pl-PL"/>
        </a:p>
      </dgm:t>
    </dgm:pt>
    <dgm:pt modelId="{35813461-9619-463D-A208-8CC2CF979D33}" type="sibTrans" cxnId="{B43186A1-86B1-4340-A661-21EE74711177}">
      <dgm:prSet/>
      <dgm:spPr/>
      <dgm:t>
        <a:bodyPr/>
        <a:lstStyle/>
        <a:p>
          <a:endParaRPr lang="pl-PL"/>
        </a:p>
      </dgm:t>
    </dgm:pt>
    <dgm:pt modelId="{E687E3C3-FAA2-4829-94BD-E8220833EBC7}">
      <dgm:prSet phldrT="[Tekst]"/>
      <dgm:spPr/>
      <dgm:t>
        <a:bodyPr/>
        <a:lstStyle/>
        <a:p>
          <a:r>
            <a:rPr lang="pl-PL" dirty="0" smtClean="0"/>
            <a:t>Innowacje</a:t>
          </a:r>
          <a:endParaRPr lang="pl-PL" dirty="0"/>
        </a:p>
      </dgm:t>
    </dgm:pt>
    <dgm:pt modelId="{0EDF7972-6CD7-40C8-94C9-2FE5ABD6F583}" type="parTrans" cxnId="{8766E0E3-4705-4183-942A-DA7028B9A984}">
      <dgm:prSet/>
      <dgm:spPr/>
      <dgm:t>
        <a:bodyPr/>
        <a:lstStyle/>
        <a:p>
          <a:endParaRPr lang="pl-PL"/>
        </a:p>
      </dgm:t>
    </dgm:pt>
    <dgm:pt modelId="{7396AB45-254A-4614-9110-FCD8584121FE}" type="sibTrans" cxnId="{8766E0E3-4705-4183-942A-DA7028B9A984}">
      <dgm:prSet/>
      <dgm:spPr/>
      <dgm:t>
        <a:bodyPr/>
        <a:lstStyle/>
        <a:p>
          <a:endParaRPr lang="pl-PL"/>
        </a:p>
      </dgm:t>
    </dgm:pt>
    <dgm:pt modelId="{0D428EF3-E3C4-469D-B5E0-19E54D4BD52E}">
      <dgm:prSet phldrT="[Tekst]"/>
      <dgm:spPr/>
      <dgm:t>
        <a:bodyPr/>
        <a:lstStyle/>
        <a:p>
          <a:r>
            <a:rPr lang="pl-PL" dirty="0" smtClean="0"/>
            <a:t>Edukacja</a:t>
          </a:r>
          <a:endParaRPr lang="pl-PL" dirty="0"/>
        </a:p>
      </dgm:t>
    </dgm:pt>
    <dgm:pt modelId="{9848EA1B-FDF8-466D-A0A2-3CBB78505E84}" type="parTrans" cxnId="{F5BD677F-C3C8-4CF6-A278-A3783A15C9D3}">
      <dgm:prSet/>
      <dgm:spPr/>
      <dgm:t>
        <a:bodyPr/>
        <a:lstStyle/>
        <a:p>
          <a:endParaRPr lang="pl-PL"/>
        </a:p>
      </dgm:t>
    </dgm:pt>
    <dgm:pt modelId="{15EA9DB2-86CC-4B7B-B7A3-1CD70F1CCB32}" type="sibTrans" cxnId="{F5BD677F-C3C8-4CF6-A278-A3783A15C9D3}">
      <dgm:prSet/>
      <dgm:spPr/>
      <dgm:t>
        <a:bodyPr/>
        <a:lstStyle/>
        <a:p>
          <a:endParaRPr lang="pl-PL"/>
        </a:p>
      </dgm:t>
    </dgm:pt>
    <dgm:pt modelId="{06DB7F0C-DE1B-432E-8743-EDCA8A45D6BC}" type="pres">
      <dgm:prSet presAssocID="{403836CB-95BC-4271-A1C3-FDB6E5EAE7C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88D88E1-6E11-446A-9EB1-6B114831D6D5}" type="pres">
      <dgm:prSet presAssocID="{37CF4EF3-2D77-423E-9E66-70F09B32872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EB6D683-C116-43B6-A7C6-D37869677096}" type="pres">
      <dgm:prSet presAssocID="{35813461-9619-463D-A208-8CC2CF979D33}" presName="sibTrans" presStyleLbl="sibTrans2D1" presStyleIdx="0" presStyleCnt="3"/>
      <dgm:spPr/>
      <dgm:t>
        <a:bodyPr/>
        <a:lstStyle/>
        <a:p>
          <a:endParaRPr lang="pl-PL"/>
        </a:p>
      </dgm:t>
    </dgm:pt>
    <dgm:pt modelId="{34476213-B47C-4D23-BBE4-575102E3B5AD}" type="pres">
      <dgm:prSet presAssocID="{35813461-9619-463D-A208-8CC2CF979D33}" presName="connectorText" presStyleLbl="sibTrans2D1" presStyleIdx="0" presStyleCnt="3"/>
      <dgm:spPr/>
      <dgm:t>
        <a:bodyPr/>
        <a:lstStyle/>
        <a:p>
          <a:endParaRPr lang="pl-PL"/>
        </a:p>
      </dgm:t>
    </dgm:pt>
    <dgm:pt modelId="{DB559BAB-4DE4-47EF-8164-F6E9D9AFB359}" type="pres">
      <dgm:prSet presAssocID="{E687E3C3-FAA2-4829-94BD-E8220833EBC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7AC6142-18B4-4205-81B6-72BCA0FA13EE}" type="pres">
      <dgm:prSet presAssocID="{7396AB45-254A-4614-9110-FCD8584121FE}" presName="sibTrans" presStyleLbl="sibTrans2D1" presStyleIdx="1" presStyleCnt="3"/>
      <dgm:spPr/>
      <dgm:t>
        <a:bodyPr/>
        <a:lstStyle/>
        <a:p>
          <a:endParaRPr lang="pl-PL"/>
        </a:p>
      </dgm:t>
    </dgm:pt>
    <dgm:pt modelId="{EF90C52E-BB08-408C-B73F-8A84EE1C4CF7}" type="pres">
      <dgm:prSet presAssocID="{7396AB45-254A-4614-9110-FCD8584121FE}" presName="connectorText" presStyleLbl="sibTrans2D1" presStyleIdx="1" presStyleCnt="3"/>
      <dgm:spPr/>
      <dgm:t>
        <a:bodyPr/>
        <a:lstStyle/>
        <a:p>
          <a:endParaRPr lang="pl-PL"/>
        </a:p>
      </dgm:t>
    </dgm:pt>
    <dgm:pt modelId="{13D951A3-562B-4281-A3E1-141618D166A4}" type="pres">
      <dgm:prSet presAssocID="{0D428EF3-E3C4-469D-B5E0-19E54D4BD52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566EA6B-4F46-448D-8147-7C84754E4611}" type="pres">
      <dgm:prSet presAssocID="{15EA9DB2-86CC-4B7B-B7A3-1CD70F1CCB32}" presName="sibTrans" presStyleLbl="sibTrans2D1" presStyleIdx="2" presStyleCnt="3"/>
      <dgm:spPr/>
      <dgm:t>
        <a:bodyPr/>
        <a:lstStyle/>
        <a:p>
          <a:endParaRPr lang="pl-PL"/>
        </a:p>
      </dgm:t>
    </dgm:pt>
    <dgm:pt modelId="{996D0CD5-BEDA-4741-B0D8-E267279B8E88}" type="pres">
      <dgm:prSet presAssocID="{15EA9DB2-86CC-4B7B-B7A3-1CD70F1CCB32}" presName="connectorText" presStyleLbl="sibTrans2D1" presStyleIdx="2" presStyleCnt="3"/>
      <dgm:spPr/>
      <dgm:t>
        <a:bodyPr/>
        <a:lstStyle/>
        <a:p>
          <a:endParaRPr lang="pl-PL"/>
        </a:p>
      </dgm:t>
    </dgm:pt>
  </dgm:ptLst>
  <dgm:cxnLst>
    <dgm:cxn modelId="{76729AE1-4C61-4B26-9964-4DC177350C0E}" type="presOf" srcId="{7396AB45-254A-4614-9110-FCD8584121FE}" destId="{97AC6142-18B4-4205-81B6-72BCA0FA13EE}" srcOrd="0" destOrd="0" presId="urn:microsoft.com/office/officeart/2005/8/layout/cycle7"/>
    <dgm:cxn modelId="{2C169EEA-7222-4C43-AEB6-AEC5BFFF3CFD}" type="presOf" srcId="{15EA9DB2-86CC-4B7B-B7A3-1CD70F1CCB32}" destId="{996D0CD5-BEDA-4741-B0D8-E267279B8E88}" srcOrd="1" destOrd="0" presId="urn:microsoft.com/office/officeart/2005/8/layout/cycle7"/>
    <dgm:cxn modelId="{5E6BCB39-12CD-4C7D-B855-82FE133B09E5}" type="presOf" srcId="{35813461-9619-463D-A208-8CC2CF979D33}" destId="{5EB6D683-C116-43B6-A7C6-D37869677096}" srcOrd="0" destOrd="0" presId="urn:microsoft.com/office/officeart/2005/8/layout/cycle7"/>
    <dgm:cxn modelId="{3F66862F-6EED-4105-B7AA-B33F76749080}" type="presOf" srcId="{37CF4EF3-2D77-423E-9E66-70F09B328728}" destId="{B88D88E1-6E11-446A-9EB1-6B114831D6D5}" srcOrd="0" destOrd="0" presId="urn:microsoft.com/office/officeart/2005/8/layout/cycle7"/>
    <dgm:cxn modelId="{A1DFB5F2-4EE1-40D9-AE0E-B9A9F0FBA8ED}" type="presOf" srcId="{15EA9DB2-86CC-4B7B-B7A3-1CD70F1CCB32}" destId="{5566EA6B-4F46-448D-8147-7C84754E4611}" srcOrd="0" destOrd="0" presId="urn:microsoft.com/office/officeart/2005/8/layout/cycle7"/>
    <dgm:cxn modelId="{8ABD60E6-470D-4AFD-BB9E-176890E780AF}" type="presOf" srcId="{E687E3C3-FAA2-4829-94BD-E8220833EBC7}" destId="{DB559BAB-4DE4-47EF-8164-F6E9D9AFB359}" srcOrd="0" destOrd="0" presId="urn:microsoft.com/office/officeart/2005/8/layout/cycle7"/>
    <dgm:cxn modelId="{8766E0E3-4705-4183-942A-DA7028B9A984}" srcId="{403836CB-95BC-4271-A1C3-FDB6E5EAE7C9}" destId="{E687E3C3-FAA2-4829-94BD-E8220833EBC7}" srcOrd="1" destOrd="0" parTransId="{0EDF7972-6CD7-40C8-94C9-2FE5ABD6F583}" sibTransId="{7396AB45-254A-4614-9110-FCD8584121FE}"/>
    <dgm:cxn modelId="{F5BD677F-C3C8-4CF6-A278-A3783A15C9D3}" srcId="{403836CB-95BC-4271-A1C3-FDB6E5EAE7C9}" destId="{0D428EF3-E3C4-469D-B5E0-19E54D4BD52E}" srcOrd="2" destOrd="0" parTransId="{9848EA1B-FDF8-466D-A0A2-3CBB78505E84}" sibTransId="{15EA9DB2-86CC-4B7B-B7A3-1CD70F1CCB32}"/>
    <dgm:cxn modelId="{CB6BEA2D-BE0E-4D5E-9328-E7D52E2ED492}" type="presOf" srcId="{7396AB45-254A-4614-9110-FCD8584121FE}" destId="{EF90C52E-BB08-408C-B73F-8A84EE1C4CF7}" srcOrd="1" destOrd="0" presId="urn:microsoft.com/office/officeart/2005/8/layout/cycle7"/>
    <dgm:cxn modelId="{75793F85-29C2-4840-9D2E-8F22E9B50433}" type="presOf" srcId="{403836CB-95BC-4271-A1C3-FDB6E5EAE7C9}" destId="{06DB7F0C-DE1B-432E-8743-EDCA8A45D6BC}" srcOrd="0" destOrd="0" presId="urn:microsoft.com/office/officeart/2005/8/layout/cycle7"/>
    <dgm:cxn modelId="{5AF2B279-3337-4508-B9C0-65C6969D3E39}" type="presOf" srcId="{0D428EF3-E3C4-469D-B5E0-19E54D4BD52E}" destId="{13D951A3-562B-4281-A3E1-141618D166A4}" srcOrd="0" destOrd="0" presId="urn:microsoft.com/office/officeart/2005/8/layout/cycle7"/>
    <dgm:cxn modelId="{BF8C6C58-FCA3-4E4B-9E0C-07D06598155F}" type="presOf" srcId="{35813461-9619-463D-A208-8CC2CF979D33}" destId="{34476213-B47C-4D23-BBE4-575102E3B5AD}" srcOrd="1" destOrd="0" presId="urn:microsoft.com/office/officeart/2005/8/layout/cycle7"/>
    <dgm:cxn modelId="{B43186A1-86B1-4340-A661-21EE74711177}" srcId="{403836CB-95BC-4271-A1C3-FDB6E5EAE7C9}" destId="{37CF4EF3-2D77-423E-9E66-70F09B328728}" srcOrd="0" destOrd="0" parTransId="{657596DD-BEC6-48B3-8DC6-AAF7650659AD}" sibTransId="{35813461-9619-463D-A208-8CC2CF979D33}"/>
    <dgm:cxn modelId="{4AECF10A-9634-4456-AD4C-71136FEDF4B4}" type="presParOf" srcId="{06DB7F0C-DE1B-432E-8743-EDCA8A45D6BC}" destId="{B88D88E1-6E11-446A-9EB1-6B114831D6D5}" srcOrd="0" destOrd="0" presId="urn:microsoft.com/office/officeart/2005/8/layout/cycle7"/>
    <dgm:cxn modelId="{2326F0B8-8DC0-4F90-A86F-5C04A144EE11}" type="presParOf" srcId="{06DB7F0C-DE1B-432E-8743-EDCA8A45D6BC}" destId="{5EB6D683-C116-43B6-A7C6-D37869677096}" srcOrd="1" destOrd="0" presId="urn:microsoft.com/office/officeart/2005/8/layout/cycle7"/>
    <dgm:cxn modelId="{895ACEB0-C604-4FB7-A0B5-F31A04249141}" type="presParOf" srcId="{5EB6D683-C116-43B6-A7C6-D37869677096}" destId="{34476213-B47C-4D23-BBE4-575102E3B5AD}" srcOrd="0" destOrd="0" presId="urn:microsoft.com/office/officeart/2005/8/layout/cycle7"/>
    <dgm:cxn modelId="{B744B3BF-507B-4AE5-85AC-065CB8A33E30}" type="presParOf" srcId="{06DB7F0C-DE1B-432E-8743-EDCA8A45D6BC}" destId="{DB559BAB-4DE4-47EF-8164-F6E9D9AFB359}" srcOrd="2" destOrd="0" presId="urn:microsoft.com/office/officeart/2005/8/layout/cycle7"/>
    <dgm:cxn modelId="{CFBA22DD-F9A0-4974-A48D-E9806AC35A1C}" type="presParOf" srcId="{06DB7F0C-DE1B-432E-8743-EDCA8A45D6BC}" destId="{97AC6142-18B4-4205-81B6-72BCA0FA13EE}" srcOrd="3" destOrd="0" presId="urn:microsoft.com/office/officeart/2005/8/layout/cycle7"/>
    <dgm:cxn modelId="{C1AB9B26-80ED-4504-95F8-32791637D343}" type="presParOf" srcId="{97AC6142-18B4-4205-81B6-72BCA0FA13EE}" destId="{EF90C52E-BB08-408C-B73F-8A84EE1C4CF7}" srcOrd="0" destOrd="0" presId="urn:microsoft.com/office/officeart/2005/8/layout/cycle7"/>
    <dgm:cxn modelId="{55648E7A-94FB-4439-9F26-7ED31F7FA9CF}" type="presParOf" srcId="{06DB7F0C-DE1B-432E-8743-EDCA8A45D6BC}" destId="{13D951A3-562B-4281-A3E1-141618D166A4}" srcOrd="4" destOrd="0" presId="urn:microsoft.com/office/officeart/2005/8/layout/cycle7"/>
    <dgm:cxn modelId="{6FFC62AF-4B63-4724-9BE9-EFACD2E19BFE}" type="presParOf" srcId="{06DB7F0C-DE1B-432E-8743-EDCA8A45D6BC}" destId="{5566EA6B-4F46-448D-8147-7C84754E4611}" srcOrd="5" destOrd="0" presId="urn:microsoft.com/office/officeart/2005/8/layout/cycle7"/>
    <dgm:cxn modelId="{FA4A0BD9-9A3F-4E93-9FB0-74CDAEBDC618}" type="presParOf" srcId="{5566EA6B-4F46-448D-8147-7C84754E4611}" destId="{996D0CD5-BEDA-4741-B0D8-E267279B8E8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3836CB-95BC-4271-A1C3-FDB6E5EAE7C9}" type="doc">
      <dgm:prSet loTypeId="urn:microsoft.com/office/officeart/2005/8/layout/cycle7" loCatId="cycle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37CF4EF3-2D77-423E-9E66-70F09B328728}">
      <dgm:prSet phldrT="[Tekst]" custT="1"/>
      <dgm:spPr/>
      <dgm:t>
        <a:bodyPr/>
        <a:lstStyle/>
        <a:p>
          <a:r>
            <a:rPr lang="pl-PL" sz="1600" dirty="0" smtClean="0"/>
            <a:t>Wpływ na gospodarkę</a:t>
          </a:r>
          <a:endParaRPr lang="pl-PL" sz="1600" dirty="0"/>
        </a:p>
      </dgm:t>
    </dgm:pt>
    <dgm:pt modelId="{657596DD-BEC6-48B3-8DC6-AAF7650659AD}" type="parTrans" cxnId="{B43186A1-86B1-4340-A661-21EE74711177}">
      <dgm:prSet/>
      <dgm:spPr/>
      <dgm:t>
        <a:bodyPr/>
        <a:lstStyle/>
        <a:p>
          <a:endParaRPr lang="pl-PL"/>
        </a:p>
      </dgm:t>
    </dgm:pt>
    <dgm:pt modelId="{35813461-9619-463D-A208-8CC2CF979D33}" type="sibTrans" cxnId="{B43186A1-86B1-4340-A661-21EE74711177}">
      <dgm:prSet/>
      <dgm:spPr/>
      <dgm:t>
        <a:bodyPr/>
        <a:lstStyle/>
        <a:p>
          <a:endParaRPr lang="pl-PL"/>
        </a:p>
      </dgm:t>
    </dgm:pt>
    <dgm:pt modelId="{06DB7F0C-DE1B-432E-8743-EDCA8A45D6BC}" type="pres">
      <dgm:prSet presAssocID="{403836CB-95BC-4271-A1C3-FDB6E5EAE7C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88D88E1-6E11-446A-9EB1-6B114831D6D5}" type="pres">
      <dgm:prSet presAssocID="{37CF4EF3-2D77-423E-9E66-70F09B328728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43186A1-86B1-4340-A661-21EE74711177}" srcId="{403836CB-95BC-4271-A1C3-FDB6E5EAE7C9}" destId="{37CF4EF3-2D77-423E-9E66-70F09B328728}" srcOrd="0" destOrd="0" parTransId="{657596DD-BEC6-48B3-8DC6-AAF7650659AD}" sibTransId="{35813461-9619-463D-A208-8CC2CF979D33}"/>
    <dgm:cxn modelId="{DDB254FB-629C-4BBC-9547-DC0E588B2F2B}" type="presOf" srcId="{37CF4EF3-2D77-423E-9E66-70F09B328728}" destId="{B88D88E1-6E11-446A-9EB1-6B114831D6D5}" srcOrd="0" destOrd="0" presId="urn:microsoft.com/office/officeart/2005/8/layout/cycle7"/>
    <dgm:cxn modelId="{A98C719F-7DED-476A-AF87-A98D86064469}" type="presOf" srcId="{403836CB-95BC-4271-A1C3-FDB6E5EAE7C9}" destId="{06DB7F0C-DE1B-432E-8743-EDCA8A45D6BC}" srcOrd="0" destOrd="0" presId="urn:microsoft.com/office/officeart/2005/8/layout/cycle7"/>
    <dgm:cxn modelId="{F0B94293-4801-4A3E-9615-283E61F4A0D5}" type="presParOf" srcId="{06DB7F0C-DE1B-432E-8743-EDCA8A45D6BC}" destId="{B88D88E1-6E11-446A-9EB1-6B114831D6D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2FD697D-A0DE-4C66-99D3-55D6A7382DBB}" type="doc">
      <dgm:prSet loTypeId="urn:microsoft.com/office/officeart/2005/8/layout/radial4" loCatId="relationship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pl-PL"/>
        </a:p>
      </dgm:t>
    </dgm:pt>
    <dgm:pt modelId="{6240A9C3-533A-48C7-B82D-26BC2C6CFAC8}">
      <dgm:prSet phldrT="[Tekst]"/>
      <dgm:spPr/>
      <dgm:t>
        <a:bodyPr/>
        <a:lstStyle/>
        <a:p>
          <a:r>
            <a:rPr lang="pl-PL" dirty="0" smtClean="0"/>
            <a:t>Cel strategiczny: umiejętne i intensywne spożytkowanie ICT na rzecz rozwoju</a:t>
          </a:r>
          <a:endParaRPr lang="pl-PL" dirty="0"/>
        </a:p>
      </dgm:t>
    </dgm:pt>
    <dgm:pt modelId="{CF3C9E6E-A645-4DCE-9522-49860F382954}" type="parTrans" cxnId="{3BB6A477-8CEB-413D-AA7A-AE1281DA862F}">
      <dgm:prSet/>
      <dgm:spPr/>
      <dgm:t>
        <a:bodyPr/>
        <a:lstStyle/>
        <a:p>
          <a:endParaRPr lang="pl-PL"/>
        </a:p>
      </dgm:t>
    </dgm:pt>
    <dgm:pt modelId="{F9C743F3-DE31-4DC5-9DCB-E3B7E7C34E90}" type="sibTrans" cxnId="{3BB6A477-8CEB-413D-AA7A-AE1281DA862F}">
      <dgm:prSet/>
      <dgm:spPr/>
      <dgm:t>
        <a:bodyPr/>
        <a:lstStyle/>
        <a:p>
          <a:endParaRPr lang="pl-PL"/>
        </a:p>
      </dgm:t>
    </dgm:pt>
    <dgm:pt modelId="{435D0011-D5D7-4694-B05A-5CB1CC79DFD8}">
      <dgm:prSet phldrT="[Tekst]"/>
      <dgm:spPr/>
      <dgm:t>
        <a:bodyPr/>
        <a:lstStyle/>
        <a:p>
          <a:r>
            <a:rPr lang="pl-PL" dirty="0" smtClean="0"/>
            <a:t>dostęp dla wszystkich</a:t>
          </a:r>
          <a:endParaRPr lang="pl-PL" dirty="0"/>
        </a:p>
      </dgm:t>
    </dgm:pt>
    <dgm:pt modelId="{2404335A-2BBA-4EE8-A456-892AC006D096}" type="parTrans" cxnId="{2B2C3DC6-8279-41AF-B7B7-31978A3100CF}">
      <dgm:prSet/>
      <dgm:spPr/>
      <dgm:t>
        <a:bodyPr/>
        <a:lstStyle/>
        <a:p>
          <a:endParaRPr lang="pl-PL"/>
        </a:p>
      </dgm:t>
    </dgm:pt>
    <dgm:pt modelId="{4B97DE98-491E-400D-83E4-72BE8783E133}" type="sibTrans" cxnId="{2B2C3DC6-8279-41AF-B7B7-31978A3100CF}">
      <dgm:prSet/>
      <dgm:spPr/>
      <dgm:t>
        <a:bodyPr/>
        <a:lstStyle/>
        <a:p>
          <a:endParaRPr lang="pl-PL"/>
        </a:p>
      </dgm:t>
    </dgm:pt>
    <dgm:pt modelId="{6166D9F0-5D86-4D5D-842F-4DFB46AA32CB}">
      <dgm:prSet phldrT="[Tekst]"/>
      <dgm:spPr/>
      <dgm:t>
        <a:bodyPr/>
        <a:lstStyle/>
        <a:p>
          <a:r>
            <a:rPr lang="pl-PL" dirty="0" smtClean="0"/>
            <a:t>innowacyjna gospodarka w innowacyjnym społeczeństwie</a:t>
          </a:r>
          <a:endParaRPr lang="pl-PL" dirty="0"/>
        </a:p>
      </dgm:t>
    </dgm:pt>
    <dgm:pt modelId="{5AE62715-92D9-49E2-BBE5-11491FD3B46E}" type="parTrans" cxnId="{966BF120-7B1E-45F2-A077-FBC92A44225C}">
      <dgm:prSet/>
      <dgm:spPr/>
      <dgm:t>
        <a:bodyPr/>
        <a:lstStyle/>
        <a:p>
          <a:endParaRPr lang="pl-PL"/>
        </a:p>
      </dgm:t>
    </dgm:pt>
    <dgm:pt modelId="{BA0AFF6E-5143-4A1C-926D-2134CAFA2FE0}" type="sibTrans" cxnId="{966BF120-7B1E-45F2-A077-FBC92A44225C}">
      <dgm:prSet/>
      <dgm:spPr/>
      <dgm:t>
        <a:bodyPr/>
        <a:lstStyle/>
        <a:p>
          <a:endParaRPr lang="pl-PL"/>
        </a:p>
      </dgm:t>
    </dgm:pt>
    <dgm:pt modelId="{2DE9493D-30BA-48B1-8EC7-EDC86588FAE2}">
      <dgm:prSet phldrT="[Tekst]"/>
      <dgm:spPr/>
      <dgm:t>
        <a:bodyPr/>
        <a:lstStyle/>
        <a:p>
          <a:r>
            <a:rPr lang="pl-PL" dirty="0" smtClean="0"/>
            <a:t>zamiast sektora ICT - ICT w każdym sektorze</a:t>
          </a:r>
          <a:endParaRPr lang="pl-PL" dirty="0"/>
        </a:p>
      </dgm:t>
    </dgm:pt>
    <dgm:pt modelId="{2A3F40BD-3D23-4A7B-8AD8-CA24E6298C7F}" type="parTrans" cxnId="{FEB9D8B8-2C84-4446-84D1-359CFE7E6230}">
      <dgm:prSet/>
      <dgm:spPr/>
      <dgm:t>
        <a:bodyPr/>
        <a:lstStyle/>
        <a:p>
          <a:endParaRPr lang="pl-PL"/>
        </a:p>
      </dgm:t>
    </dgm:pt>
    <dgm:pt modelId="{992852D1-D07F-4CF3-B699-F1E55C37AA13}" type="sibTrans" cxnId="{FEB9D8B8-2C84-4446-84D1-359CFE7E6230}">
      <dgm:prSet/>
      <dgm:spPr/>
      <dgm:t>
        <a:bodyPr/>
        <a:lstStyle/>
        <a:p>
          <a:endParaRPr lang="pl-PL"/>
        </a:p>
      </dgm:t>
    </dgm:pt>
    <dgm:pt modelId="{B91DAF60-6D61-4DD5-A210-37B18324F61C}" type="pres">
      <dgm:prSet presAssocID="{52FD697D-A0DE-4C66-99D3-55D6A7382DB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A36D8B7-E672-464E-898F-B7795CB44561}" type="pres">
      <dgm:prSet presAssocID="{6240A9C3-533A-48C7-B82D-26BC2C6CFAC8}" presName="centerShape" presStyleLbl="node0" presStyleIdx="0" presStyleCnt="1"/>
      <dgm:spPr/>
      <dgm:t>
        <a:bodyPr/>
        <a:lstStyle/>
        <a:p>
          <a:endParaRPr lang="pl-PL"/>
        </a:p>
      </dgm:t>
    </dgm:pt>
    <dgm:pt modelId="{1EA2566F-D08D-4332-A585-1DE9631526E0}" type="pres">
      <dgm:prSet presAssocID="{2404335A-2BBA-4EE8-A456-892AC006D096}" presName="parTrans" presStyleLbl="bgSibTrans2D1" presStyleIdx="0" presStyleCnt="3"/>
      <dgm:spPr/>
      <dgm:t>
        <a:bodyPr/>
        <a:lstStyle/>
        <a:p>
          <a:endParaRPr lang="pl-PL"/>
        </a:p>
      </dgm:t>
    </dgm:pt>
    <dgm:pt modelId="{E9B4C8FA-4B58-4716-8951-415747EA1C12}" type="pres">
      <dgm:prSet presAssocID="{435D0011-D5D7-4694-B05A-5CB1CC79DFD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402F6FE-F26D-4430-B182-0D6A37AFB190}" type="pres">
      <dgm:prSet presAssocID="{5AE62715-92D9-49E2-BBE5-11491FD3B46E}" presName="parTrans" presStyleLbl="bgSibTrans2D1" presStyleIdx="1" presStyleCnt="3"/>
      <dgm:spPr/>
      <dgm:t>
        <a:bodyPr/>
        <a:lstStyle/>
        <a:p>
          <a:endParaRPr lang="pl-PL"/>
        </a:p>
      </dgm:t>
    </dgm:pt>
    <dgm:pt modelId="{55D7E53C-741B-4749-9913-73A75D23080C}" type="pres">
      <dgm:prSet presAssocID="{6166D9F0-5D86-4D5D-842F-4DFB46AA32C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258351C-3F20-46AF-B0D6-95D61B9E466F}" type="pres">
      <dgm:prSet presAssocID="{2A3F40BD-3D23-4A7B-8AD8-CA24E6298C7F}" presName="parTrans" presStyleLbl="bgSibTrans2D1" presStyleIdx="2" presStyleCnt="3"/>
      <dgm:spPr/>
      <dgm:t>
        <a:bodyPr/>
        <a:lstStyle/>
        <a:p>
          <a:endParaRPr lang="pl-PL"/>
        </a:p>
      </dgm:t>
    </dgm:pt>
    <dgm:pt modelId="{D17B2B49-5F9A-4EE4-A72C-33D2C6077C49}" type="pres">
      <dgm:prSet presAssocID="{2DE9493D-30BA-48B1-8EC7-EDC86588FAE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BB6A477-8CEB-413D-AA7A-AE1281DA862F}" srcId="{52FD697D-A0DE-4C66-99D3-55D6A7382DBB}" destId="{6240A9C3-533A-48C7-B82D-26BC2C6CFAC8}" srcOrd="0" destOrd="0" parTransId="{CF3C9E6E-A645-4DCE-9522-49860F382954}" sibTransId="{F9C743F3-DE31-4DC5-9DCB-E3B7E7C34E90}"/>
    <dgm:cxn modelId="{6955F372-1113-41FF-A552-C2774DADB06F}" type="presOf" srcId="{52FD697D-A0DE-4C66-99D3-55D6A7382DBB}" destId="{B91DAF60-6D61-4DD5-A210-37B18324F61C}" srcOrd="0" destOrd="0" presId="urn:microsoft.com/office/officeart/2005/8/layout/radial4"/>
    <dgm:cxn modelId="{2B2C3DC6-8279-41AF-B7B7-31978A3100CF}" srcId="{6240A9C3-533A-48C7-B82D-26BC2C6CFAC8}" destId="{435D0011-D5D7-4694-B05A-5CB1CC79DFD8}" srcOrd="0" destOrd="0" parTransId="{2404335A-2BBA-4EE8-A456-892AC006D096}" sibTransId="{4B97DE98-491E-400D-83E4-72BE8783E133}"/>
    <dgm:cxn modelId="{8F8764C9-6977-4FDB-9E8B-ECE5027269E7}" type="presOf" srcId="{2404335A-2BBA-4EE8-A456-892AC006D096}" destId="{1EA2566F-D08D-4332-A585-1DE9631526E0}" srcOrd="0" destOrd="0" presId="urn:microsoft.com/office/officeart/2005/8/layout/radial4"/>
    <dgm:cxn modelId="{D76E1495-493F-45EA-A9BC-C16D03C7EDA8}" type="presOf" srcId="{6240A9C3-533A-48C7-B82D-26BC2C6CFAC8}" destId="{3A36D8B7-E672-464E-898F-B7795CB44561}" srcOrd="0" destOrd="0" presId="urn:microsoft.com/office/officeart/2005/8/layout/radial4"/>
    <dgm:cxn modelId="{678B0878-D524-43C2-8EA8-BE1E176D8EB2}" type="presOf" srcId="{435D0011-D5D7-4694-B05A-5CB1CC79DFD8}" destId="{E9B4C8FA-4B58-4716-8951-415747EA1C12}" srcOrd="0" destOrd="0" presId="urn:microsoft.com/office/officeart/2005/8/layout/radial4"/>
    <dgm:cxn modelId="{7D4C38E2-D964-4D3F-BD70-BC2E2882FFB2}" type="presOf" srcId="{2DE9493D-30BA-48B1-8EC7-EDC86588FAE2}" destId="{D17B2B49-5F9A-4EE4-A72C-33D2C6077C49}" srcOrd="0" destOrd="0" presId="urn:microsoft.com/office/officeart/2005/8/layout/radial4"/>
    <dgm:cxn modelId="{7BBB8D6B-1D77-4836-9182-5CC04EF6313D}" type="presOf" srcId="{6166D9F0-5D86-4D5D-842F-4DFB46AA32CB}" destId="{55D7E53C-741B-4749-9913-73A75D23080C}" srcOrd="0" destOrd="0" presId="urn:microsoft.com/office/officeart/2005/8/layout/radial4"/>
    <dgm:cxn modelId="{B8935334-2513-4733-8831-4CD7CA42DC75}" type="presOf" srcId="{5AE62715-92D9-49E2-BBE5-11491FD3B46E}" destId="{8402F6FE-F26D-4430-B182-0D6A37AFB190}" srcOrd="0" destOrd="0" presId="urn:microsoft.com/office/officeart/2005/8/layout/radial4"/>
    <dgm:cxn modelId="{FEB9D8B8-2C84-4446-84D1-359CFE7E6230}" srcId="{6240A9C3-533A-48C7-B82D-26BC2C6CFAC8}" destId="{2DE9493D-30BA-48B1-8EC7-EDC86588FAE2}" srcOrd="2" destOrd="0" parTransId="{2A3F40BD-3D23-4A7B-8AD8-CA24E6298C7F}" sibTransId="{992852D1-D07F-4CF3-B699-F1E55C37AA13}"/>
    <dgm:cxn modelId="{999900D5-6B95-4E10-86F3-7E8E24D0DD2F}" type="presOf" srcId="{2A3F40BD-3D23-4A7B-8AD8-CA24E6298C7F}" destId="{C258351C-3F20-46AF-B0D6-95D61B9E466F}" srcOrd="0" destOrd="0" presId="urn:microsoft.com/office/officeart/2005/8/layout/radial4"/>
    <dgm:cxn modelId="{966BF120-7B1E-45F2-A077-FBC92A44225C}" srcId="{6240A9C3-533A-48C7-B82D-26BC2C6CFAC8}" destId="{6166D9F0-5D86-4D5D-842F-4DFB46AA32CB}" srcOrd="1" destOrd="0" parTransId="{5AE62715-92D9-49E2-BBE5-11491FD3B46E}" sibTransId="{BA0AFF6E-5143-4A1C-926D-2134CAFA2FE0}"/>
    <dgm:cxn modelId="{CE74C06F-4338-4E19-81C6-859C2274B477}" type="presParOf" srcId="{B91DAF60-6D61-4DD5-A210-37B18324F61C}" destId="{3A36D8B7-E672-464E-898F-B7795CB44561}" srcOrd="0" destOrd="0" presId="urn:microsoft.com/office/officeart/2005/8/layout/radial4"/>
    <dgm:cxn modelId="{95918EFC-2927-4D3D-9D99-C060E4D538DE}" type="presParOf" srcId="{B91DAF60-6D61-4DD5-A210-37B18324F61C}" destId="{1EA2566F-D08D-4332-A585-1DE9631526E0}" srcOrd="1" destOrd="0" presId="urn:microsoft.com/office/officeart/2005/8/layout/radial4"/>
    <dgm:cxn modelId="{341A4728-0B60-4994-AD84-75960BE61586}" type="presParOf" srcId="{B91DAF60-6D61-4DD5-A210-37B18324F61C}" destId="{E9B4C8FA-4B58-4716-8951-415747EA1C12}" srcOrd="2" destOrd="0" presId="urn:microsoft.com/office/officeart/2005/8/layout/radial4"/>
    <dgm:cxn modelId="{64269887-0320-49DD-9265-30224EE86AB0}" type="presParOf" srcId="{B91DAF60-6D61-4DD5-A210-37B18324F61C}" destId="{8402F6FE-F26D-4430-B182-0D6A37AFB190}" srcOrd="3" destOrd="0" presId="urn:microsoft.com/office/officeart/2005/8/layout/radial4"/>
    <dgm:cxn modelId="{3EE9C37F-09FD-4257-BA0D-D14B55C79D43}" type="presParOf" srcId="{B91DAF60-6D61-4DD5-A210-37B18324F61C}" destId="{55D7E53C-741B-4749-9913-73A75D23080C}" srcOrd="4" destOrd="0" presId="urn:microsoft.com/office/officeart/2005/8/layout/radial4"/>
    <dgm:cxn modelId="{D961ACD5-106A-485D-B52F-525FAC93343E}" type="presParOf" srcId="{B91DAF60-6D61-4DD5-A210-37B18324F61C}" destId="{C258351C-3F20-46AF-B0D6-95D61B9E466F}" srcOrd="5" destOrd="0" presId="urn:microsoft.com/office/officeart/2005/8/layout/radial4"/>
    <dgm:cxn modelId="{93493EF2-8A07-4281-83CE-BCE127BF819B}" type="presParOf" srcId="{B91DAF60-6D61-4DD5-A210-37B18324F61C}" destId="{D17B2B49-5F9A-4EE4-A72C-33D2C6077C4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F6A5737-CB2B-4101-90C1-287F296C4503}" type="doc">
      <dgm:prSet loTypeId="urn:microsoft.com/office/officeart/2005/8/layout/hierarchy4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2C381279-6715-4530-962C-EC767AA5FE18}">
      <dgm:prSet phldrT="[Tekst]" custT="1"/>
      <dgm:spPr/>
      <dgm:t>
        <a:bodyPr/>
        <a:lstStyle/>
        <a:p>
          <a:r>
            <a:rPr lang="pl-PL" sz="1800" dirty="0" smtClean="0"/>
            <a:t>Infrastruktura (potencjał)</a:t>
          </a:r>
          <a:endParaRPr lang="pl-PL" sz="4400" dirty="0"/>
        </a:p>
      </dgm:t>
    </dgm:pt>
    <dgm:pt modelId="{DC30FEBF-DB36-4157-A5BA-D6CBCEAFD729}" type="parTrans" cxnId="{52DDDB05-54D3-4377-9632-1FE13E8BB0EC}">
      <dgm:prSet/>
      <dgm:spPr/>
      <dgm:t>
        <a:bodyPr/>
        <a:lstStyle/>
        <a:p>
          <a:endParaRPr lang="pl-PL" sz="1100"/>
        </a:p>
      </dgm:t>
    </dgm:pt>
    <dgm:pt modelId="{A3FCF25E-3B77-4DF4-9EA1-AE41587FD46A}" type="sibTrans" cxnId="{52DDDB05-54D3-4377-9632-1FE13E8BB0EC}">
      <dgm:prSet/>
      <dgm:spPr/>
      <dgm:t>
        <a:bodyPr/>
        <a:lstStyle/>
        <a:p>
          <a:endParaRPr lang="pl-PL" sz="1100"/>
        </a:p>
      </dgm:t>
    </dgm:pt>
    <dgm:pt modelId="{A663E4E3-CE67-4CFA-B825-A95AAF0BEC07}">
      <dgm:prSet phldrT="[Tekst]" custT="1"/>
      <dgm:spPr/>
      <dgm:t>
        <a:bodyPr/>
        <a:lstStyle/>
        <a:p>
          <a:r>
            <a:rPr lang="pl-PL" sz="1800" dirty="0" smtClean="0"/>
            <a:t>Dostępność zasobów – usług i treści</a:t>
          </a:r>
          <a:endParaRPr lang="pl-PL" sz="1800" dirty="0"/>
        </a:p>
      </dgm:t>
    </dgm:pt>
    <dgm:pt modelId="{8CD0D389-1F7B-475C-BA67-6BD9CA01545E}" type="parTrans" cxnId="{22B812E0-6961-4031-83B2-9778376052B8}">
      <dgm:prSet/>
      <dgm:spPr/>
      <dgm:t>
        <a:bodyPr/>
        <a:lstStyle/>
        <a:p>
          <a:endParaRPr lang="pl-PL" sz="1100"/>
        </a:p>
      </dgm:t>
    </dgm:pt>
    <dgm:pt modelId="{8994EB37-564E-41F0-A923-8153559C85A8}" type="sibTrans" cxnId="{22B812E0-6961-4031-83B2-9778376052B8}">
      <dgm:prSet/>
      <dgm:spPr/>
      <dgm:t>
        <a:bodyPr/>
        <a:lstStyle/>
        <a:p>
          <a:endParaRPr lang="pl-PL" sz="1100"/>
        </a:p>
      </dgm:t>
    </dgm:pt>
    <dgm:pt modelId="{BDC7B4F2-7D61-404C-8717-EA0F1005AD46}">
      <dgm:prSet phldrT="[Tekst]" custT="1"/>
      <dgm:spPr/>
      <dgm:t>
        <a:bodyPr/>
        <a:lstStyle/>
        <a:p>
          <a:r>
            <a:rPr lang="pl-PL" sz="1800" dirty="0" smtClean="0"/>
            <a:t>Kompetencje użytkowników (popyt)</a:t>
          </a:r>
          <a:endParaRPr lang="pl-PL" sz="1800" dirty="0"/>
        </a:p>
      </dgm:t>
    </dgm:pt>
    <dgm:pt modelId="{913FF4CE-F6C1-470D-B882-3CBB8555BBC7}" type="parTrans" cxnId="{6D336CF4-DC3E-4EE4-AD9F-CEBBB921C668}">
      <dgm:prSet/>
      <dgm:spPr/>
      <dgm:t>
        <a:bodyPr/>
        <a:lstStyle/>
        <a:p>
          <a:endParaRPr lang="pl-PL" sz="1100"/>
        </a:p>
      </dgm:t>
    </dgm:pt>
    <dgm:pt modelId="{3F16C1EB-324D-48E9-AC24-09773338998E}" type="sibTrans" cxnId="{6D336CF4-DC3E-4EE4-AD9F-CEBBB921C668}">
      <dgm:prSet/>
      <dgm:spPr/>
      <dgm:t>
        <a:bodyPr/>
        <a:lstStyle/>
        <a:p>
          <a:endParaRPr lang="pl-PL" sz="1100"/>
        </a:p>
      </dgm:t>
    </dgm:pt>
    <dgm:pt modelId="{03868CCB-FEDD-40FF-8C2A-018FFA0AF590}" type="pres">
      <dgm:prSet presAssocID="{6F6A5737-CB2B-4101-90C1-287F296C450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65D346BB-E483-448F-8AC8-BAEABBF140CF}" type="pres">
      <dgm:prSet presAssocID="{2C381279-6715-4530-962C-EC767AA5FE18}" presName="vertOne" presStyleCnt="0"/>
      <dgm:spPr/>
    </dgm:pt>
    <dgm:pt modelId="{58E2BC27-8137-4569-BC07-EFDF6D7034D8}" type="pres">
      <dgm:prSet presAssocID="{2C381279-6715-4530-962C-EC767AA5FE18}" presName="txOne" presStyleLbl="node0" presStyleIdx="0" presStyleCnt="3" custLinFactY="-116306" custLinFactNeighborX="-16585" custLinFactNeighborY="-20000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884C7FC-001D-4FB1-A81F-6E239A84E5B3}" type="pres">
      <dgm:prSet presAssocID="{2C381279-6715-4530-962C-EC767AA5FE18}" presName="horzOne" presStyleCnt="0"/>
      <dgm:spPr/>
    </dgm:pt>
    <dgm:pt modelId="{C4C26975-EBC3-49EE-B7D1-C256AC9FA86C}" type="pres">
      <dgm:prSet presAssocID="{A3FCF25E-3B77-4DF4-9EA1-AE41587FD46A}" presName="sibSpaceOne" presStyleCnt="0"/>
      <dgm:spPr/>
    </dgm:pt>
    <dgm:pt modelId="{7026C39E-A830-4430-93CD-D925A3C23483}" type="pres">
      <dgm:prSet presAssocID="{BDC7B4F2-7D61-404C-8717-EA0F1005AD46}" presName="vertOne" presStyleCnt="0"/>
      <dgm:spPr/>
    </dgm:pt>
    <dgm:pt modelId="{5DA54AE0-4529-4DEB-A934-6AA63C870B1A}" type="pres">
      <dgm:prSet presAssocID="{BDC7B4F2-7D61-404C-8717-EA0F1005AD46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DD7A6E8-3B44-4B4F-95E8-8943D9A7117A}" type="pres">
      <dgm:prSet presAssocID="{BDC7B4F2-7D61-404C-8717-EA0F1005AD46}" presName="horzOne" presStyleCnt="0"/>
      <dgm:spPr/>
    </dgm:pt>
    <dgm:pt modelId="{A9D86900-CE5C-408D-BBA1-AA779481D9D5}" type="pres">
      <dgm:prSet presAssocID="{3F16C1EB-324D-48E9-AC24-09773338998E}" presName="sibSpaceOne" presStyleCnt="0"/>
      <dgm:spPr/>
    </dgm:pt>
    <dgm:pt modelId="{EC0B123D-76CA-4250-BF6D-1D26E8A4B42B}" type="pres">
      <dgm:prSet presAssocID="{A663E4E3-CE67-4CFA-B825-A95AAF0BEC07}" presName="vertOne" presStyleCnt="0"/>
      <dgm:spPr/>
    </dgm:pt>
    <dgm:pt modelId="{1A6B0F4F-2315-4317-9F3C-927372C1CBB1}" type="pres">
      <dgm:prSet presAssocID="{A663E4E3-CE67-4CFA-B825-A95AAF0BEC07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965E5F2-B600-4AC5-AC6D-8B46CA0A55F6}" type="pres">
      <dgm:prSet presAssocID="{A663E4E3-CE67-4CFA-B825-A95AAF0BEC07}" presName="horzOne" presStyleCnt="0"/>
      <dgm:spPr/>
    </dgm:pt>
  </dgm:ptLst>
  <dgm:cxnLst>
    <dgm:cxn modelId="{22B812E0-6961-4031-83B2-9778376052B8}" srcId="{6F6A5737-CB2B-4101-90C1-287F296C4503}" destId="{A663E4E3-CE67-4CFA-B825-A95AAF0BEC07}" srcOrd="2" destOrd="0" parTransId="{8CD0D389-1F7B-475C-BA67-6BD9CA01545E}" sibTransId="{8994EB37-564E-41F0-A923-8153559C85A8}"/>
    <dgm:cxn modelId="{5D5990BF-CAF9-4B55-85D6-104A17507243}" type="presOf" srcId="{6F6A5737-CB2B-4101-90C1-287F296C4503}" destId="{03868CCB-FEDD-40FF-8C2A-018FFA0AF590}" srcOrd="0" destOrd="0" presId="urn:microsoft.com/office/officeart/2005/8/layout/hierarchy4"/>
    <dgm:cxn modelId="{B5C5A800-104A-4026-BE61-4A26AFEB378B}" type="presOf" srcId="{A663E4E3-CE67-4CFA-B825-A95AAF0BEC07}" destId="{1A6B0F4F-2315-4317-9F3C-927372C1CBB1}" srcOrd="0" destOrd="0" presId="urn:microsoft.com/office/officeart/2005/8/layout/hierarchy4"/>
    <dgm:cxn modelId="{300FFF01-CF98-43A2-A50C-043E363CBE2E}" type="presOf" srcId="{BDC7B4F2-7D61-404C-8717-EA0F1005AD46}" destId="{5DA54AE0-4529-4DEB-A934-6AA63C870B1A}" srcOrd="0" destOrd="0" presId="urn:microsoft.com/office/officeart/2005/8/layout/hierarchy4"/>
    <dgm:cxn modelId="{52DDDB05-54D3-4377-9632-1FE13E8BB0EC}" srcId="{6F6A5737-CB2B-4101-90C1-287F296C4503}" destId="{2C381279-6715-4530-962C-EC767AA5FE18}" srcOrd="0" destOrd="0" parTransId="{DC30FEBF-DB36-4157-A5BA-D6CBCEAFD729}" sibTransId="{A3FCF25E-3B77-4DF4-9EA1-AE41587FD46A}"/>
    <dgm:cxn modelId="{6D336CF4-DC3E-4EE4-AD9F-CEBBB921C668}" srcId="{6F6A5737-CB2B-4101-90C1-287F296C4503}" destId="{BDC7B4F2-7D61-404C-8717-EA0F1005AD46}" srcOrd="1" destOrd="0" parTransId="{913FF4CE-F6C1-470D-B882-3CBB8555BBC7}" sibTransId="{3F16C1EB-324D-48E9-AC24-09773338998E}"/>
    <dgm:cxn modelId="{CC71666E-3433-4EDD-AEAD-5DBA946F782B}" type="presOf" srcId="{2C381279-6715-4530-962C-EC767AA5FE18}" destId="{58E2BC27-8137-4569-BC07-EFDF6D7034D8}" srcOrd="0" destOrd="0" presId="urn:microsoft.com/office/officeart/2005/8/layout/hierarchy4"/>
    <dgm:cxn modelId="{AE37D093-40E6-4D7D-9281-22C1547BFB98}" type="presParOf" srcId="{03868CCB-FEDD-40FF-8C2A-018FFA0AF590}" destId="{65D346BB-E483-448F-8AC8-BAEABBF140CF}" srcOrd="0" destOrd="0" presId="urn:microsoft.com/office/officeart/2005/8/layout/hierarchy4"/>
    <dgm:cxn modelId="{D1903D12-B389-421B-AD6D-64B918EE3D22}" type="presParOf" srcId="{65D346BB-E483-448F-8AC8-BAEABBF140CF}" destId="{58E2BC27-8137-4569-BC07-EFDF6D7034D8}" srcOrd="0" destOrd="0" presId="urn:microsoft.com/office/officeart/2005/8/layout/hierarchy4"/>
    <dgm:cxn modelId="{59295C1A-5878-4384-B730-DB31F77B88DB}" type="presParOf" srcId="{65D346BB-E483-448F-8AC8-BAEABBF140CF}" destId="{C884C7FC-001D-4FB1-A81F-6E239A84E5B3}" srcOrd="1" destOrd="0" presId="urn:microsoft.com/office/officeart/2005/8/layout/hierarchy4"/>
    <dgm:cxn modelId="{5FC07ED2-2B56-4FC8-B274-5C579D5CB530}" type="presParOf" srcId="{03868CCB-FEDD-40FF-8C2A-018FFA0AF590}" destId="{C4C26975-EBC3-49EE-B7D1-C256AC9FA86C}" srcOrd="1" destOrd="0" presId="urn:microsoft.com/office/officeart/2005/8/layout/hierarchy4"/>
    <dgm:cxn modelId="{2F57480B-6E4B-4AF3-8CD3-4437FE9A9FFA}" type="presParOf" srcId="{03868CCB-FEDD-40FF-8C2A-018FFA0AF590}" destId="{7026C39E-A830-4430-93CD-D925A3C23483}" srcOrd="2" destOrd="0" presId="urn:microsoft.com/office/officeart/2005/8/layout/hierarchy4"/>
    <dgm:cxn modelId="{0F186DA1-23C8-4F7C-9C8E-76FE81AC25A1}" type="presParOf" srcId="{7026C39E-A830-4430-93CD-D925A3C23483}" destId="{5DA54AE0-4529-4DEB-A934-6AA63C870B1A}" srcOrd="0" destOrd="0" presId="urn:microsoft.com/office/officeart/2005/8/layout/hierarchy4"/>
    <dgm:cxn modelId="{E6ECA38C-0419-4A04-AD13-F12A3CE262D6}" type="presParOf" srcId="{7026C39E-A830-4430-93CD-D925A3C23483}" destId="{4DD7A6E8-3B44-4B4F-95E8-8943D9A7117A}" srcOrd="1" destOrd="0" presId="urn:microsoft.com/office/officeart/2005/8/layout/hierarchy4"/>
    <dgm:cxn modelId="{1BA3A9BD-4E7F-4A37-8CC8-3D548E4A185D}" type="presParOf" srcId="{03868CCB-FEDD-40FF-8C2A-018FFA0AF590}" destId="{A9D86900-CE5C-408D-BBA1-AA779481D9D5}" srcOrd="3" destOrd="0" presId="urn:microsoft.com/office/officeart/2005/8/layout/hierarchy4"/>
    <dgm:cxn modelId="{5168B4EB-F7E7-4868-8DBC-993BE5E2BD2A}" type="presParOf" srcId="{03868CCB-FEDD-40FF-8C2A-018FFA0AF590}" destId="{EC0B123D-76CA-4250-BF6D-1D26E8A4B42B}" srcOrd="4" destOrd="0" presId="urn:microsoft.com/office/officeart/2005/8/layout/hierarchy4"/>
    <dgm:cxn modelId="{B9922965-8051-4529-BF1E-BB9956AC204F}" type="presParOf" srcId="{EC0B123D-76CA-4250-BF6D-1D26E8A4B42B}" destId="{1A6B0F4F-2315-4317-9F3C-927372C1CBB1}" srcOrd="0" destOrd="0" presId="urn:microsoft.com/office/officeart/2005/8/layout/hierarchy4"/>
    <dgm:cxn modelId="{E041FF44-5A66-4628-881C-08809042A642}" type="presParOf" srcId="{EC0B123D-76CA-4250-BF6D-1D26E8A4B42B}" destId="{E965E5F2-B600-4AC5-AC6D-8B46CA0A55F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0359523-428D-40AC-A986-9D2F502E6999}" type="datetimeFigureOut">
              <a:rPr lang="pl-PL"/>
              <a:pPr>
                <a:defRPr/>
              </a:pPr>
              <a:t>2011-05-12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98E321F-5816-4F06-91DE-37201FD0A63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51203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9A3C95-FD36-4133-8AEE-7FE497CEEE85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4EFD1A-1379-4AC0-A789-AD5807EB9214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pl-PL"/>
          </a:p>
        </p:txBody>
      </p:sp>
      <p:sp>
        <p:nvSpPr>
          <p:cNvPr id="7270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BE2F04-415D-4708-9608-A3F15F2FC79B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pl-PL"/>
          </a:p>
        </p:txBody>
      </p:sp>
      <p:sp>
        <p:nvSpPr>
          <p:cNvPr id="7475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3E944-FDED-44CC-9C55-4CEB6DAA5356}" type="datetime1">
              <a:rPr lang="pl-PL"/>
              <a:pPr>
                <a:defRPr/>
              </a:pPr>
              <a:t>2011-05-12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C9F9F-9D5A-4BDE-84C9-CD6A76DBE12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8AE7A-8FA3-4151-ADF1-799A948E9BBC}" type="datetime1">
              <a:rPr lang="pl-PL"/>
              <a:pPr>
                <a:defRPr/>
              </a:pPr>
              <a:t>2011-05-12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10FAD-5DBC-48C5-99AA-2660E86C8BD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130425"/>
            <a:ext cx="6264696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886200"/>
            <a:ext cx="633670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4F109-3DA9-494C-BADF-3A8D7599EC09}" type="datetime1">
              <a:rPr lang="pl-PL"/>
              <a:pPr>
                <a:defRPr/>
              </a:pPr>
              <a:t>2011-05-12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4AFA0-D935-447E-B30A-750EF8C9DCB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83DDB-3C33-4631-B233-401FCB023354}" type="datetime1">
              <a:rPr lang="pl-PL"/>
              <a:pPr>
                <a:defRPr/>
              </a:pPr>
              <a:t>2011-05-12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19D6C-EAB1-4155-944C-8F89620E564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00F8-AE65-4FCA-B7FC-92692818CA43}" type="datetime1">
              <a:rPr lang="pl-PL"/>
              <a:pPr>
                <a:defRPr/>
              </a:pPr>
              <a:t>2011-05-12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A0B8A-E166-4895-9AF3-7C8BF6AE197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EC761-427E-49FB-BD81-3937C98B32D7}" type="datetime1">
              <a:rPr lang="pl-PL"/>
              <a:pPr>
                <a:defRPr/>
              </a:pPr>
              <a:t>2011-05-12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343A5-E7B1-477F-B899-7EF5FFB7813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DC83C-B454-4065-9532-623B58583BF7}" type="datetime1">
              <a:rPr lang="pl-PL"/>
              <a:pPr>
                <a:defRPr/>
              </a:pPr>
              <a:t>2011-05-12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924B4-B398-4B69-9B0B-55D3454F202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442E5-A0B8-4E41-A42B-C4F556DD88F8}" type="datetime1">
              <a:rPr lang="pl-PL"/>
              <a:pPr>
                <a:defRPr/>
              </a:pPr>
              <a:t>2011-05-12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36B2A-ACE5-4AAD-BDEA-355E315C1F3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700D0-1EC5-43E7-A5A8-EF699E05A384}" type="datetime1">
              <a:rPr lang="pl-PL"/>
              <a:pPr>
                <a:defRPr/>
              </a:pPr>
              <a:t>2011-05-12</a:t>
            </a:fld>
            <a:endParaRPr lang="pl-P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C231F-94B8-4470-8C84-D9EA71B3CFE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ECCFD-8961-4168-B6B4-39F6B5208F8E}" type="datetime1">
              <a:rPr lang="pl-PL"/>
              <a:pPr>
                <a:defRPr/>
              </a:pPr>
              <a:t>2011-05-12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EEED6-B830-4D8E-B15E-9930452B91B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C58C5-C609-48B7-841B-69FF17297492}" type="datetime1">
              <a:rPr lang="pl-PL"/>
              <a:pPr>
                <a:defRPr/>
              </a:pPr>
              <a:t>2011-05-12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C5F16-4BA6-4FC9-B802-C3D1C6FF592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81000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l-P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A9110-337F-4233-AED9-50B413521A75}" type="datetime1">
              <a:rPr lang="pl-PL"/>
              <a:pPr>
                <a:defRPr/>
              </a:pPr>
              <a:t>2011-05-12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093B9-1B24-46BE-A607-070E7A12462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0D8E9-BCA6-43AB-A48F-3D67A8282BE2}" type="datetime1">
              <a:rPr lang="pl-PL"/>
              <a:pPr>
                <a:defRPr/>
              </a:pPr>
              <a:t>2011-05-12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91FA3-8122-44DD-916C-168136F55C0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EE2C6-B7FC-4063-8244-AE10BAF00191}" type="datetime1">
              <a:rPr lang="pl-PL"/>
              <a:pPr>
                <a:defRPr/>
              </a:pPr>
              <a:t>2011-05-12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65270-445D-4175-ADC2-EF076A03516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130425"/>
            <a:ext cx="6264696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886200"/>
            <a:ext cx="633670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A6709-45F4-476C-8009-DE1A99BC1BF7}" type="datetime1">
              <a:rPr lang="pl-PL"/>
              <a:pPr>
                <a:defRPr/>
              </a:pPr>
              <a:t>2011-05-12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DD5C8-7807-444D-8899-488448F172F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CD0CF-5C7F-4DFB-9C99-1EB97BDE99F7}" type="datetime1">
              <a:rPr lang="pl-PL"/>
              <a:pPr>
                <a:defRPr/>
              </a:pPr>
              <a:t>2011-05-12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DD2E7-42CC-438A-9E5B-248178E8A69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17288-A050-430C-9589-6975A80F090E}" type="datetime1">
              <a:rPr lang="pl-PL"/>
              <a:pPr>
                <a:defRPr/>
              </a:pPr>
              <a:t>2011-05-12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D4D97-F129-4FFC-861D-D13339424C5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9493F-DE8F-4021-BCB9-350C0C49F77E}" type="datetime1">
              <a:rPr lang="pl-PL"/>
              <a:pPr>
                <a:defRPr/>
              </a:pPr>
              <a:t>2011-05-12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7D56B-1245-41F5-B81E-96D70CC288D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7BA17-E556-4F44-ACC4-5B72E206838B}" type="datetime1">
              <a:rPr lang="pl-PL"/>
              <a:pPr>
                <a:defRPr/>
              </a:pPr>
              <a:t>2011-05-12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0CE9B-A0D1-4EF7-8C7F-A7E9916D115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25B5E-F64F-4404-AA6E-C7CC66D9C6F0}" type="datetime1">
              <a:rPr lang="pl-PL"/>
              <a:pPr>
                <a:defRPr/>
              </a:pPr>
              <a:t>2011-05-12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A325B-F488-4268-B908-1E32A0DB939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76393-9641-457B-8AB4-DAB37AAE21E6}" type="datetime1">
              <a:rPr lang="pl-PL"/>
              <a:pPr>
                <a:defRPr/>
              </a:pPr>
              <a:t>2011-05-12</a:t>
            </a:fld>
            <a:endParaRPr lang="pl-P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4E413-F215-41B2-997B-7DEBD5707F5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46792-3B85-411A-88D3-78305A4EFAF2}" type="datetime1">
              <a:rPr lang="pl-PL"/>
              <a:pPr>
                <a:defRPr/>
              </a:pPr>
              <a:t>2011-05-12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A9F32-8E5D-4693-9983-9ADFDE112FF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8BAAC-32B2-4CA2-A666-4643255D5F71}" type="datetime1">
              <a:rPr lang="pl-PL"/>
              <a:pPr>
                <a:defRPr/>
              </a:pPr>
              <a:t>2011-05-12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57B0B-4289-4300-922D-A4D9C85E606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D6D5F-6BBB-437E-8CA9-905F87AE5FF2}" type="datetime1">
              <a:rPr lang="pl-PL"/>
              <a:pPr>
                <a:defRPr/>
              </a:pPr>
              <a:t>2011-05-12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39A13-B45F-4992-BDCF-638DE6137ED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98588-53B4-410E-A0CA-0407BB547DAF}" type="datetime1">
              <a:rPr lang="pl-PL"/>
              <a:pPr>
                <a:defRPr/>
              </a:pPr>
              <a:t>2011-05-12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E3C4F-8997-48F5-8F42-1D5D328D536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A7294-8641-49CE-AEAF-3FDC60914C9C}" type="datetime1">
              <a:rPr lang="pl-PL"/>
              <a:pPr>
                <a:defRPr/>
              </a:pPr>
              <a:t>2011-05-12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62B40-58BE-49EA-8C93-B70EEDD7284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130425"/>
            <a:ext cx="6264696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886200"/>
            <a:ext cx="633670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B76A3-8288-424E-8040-8A78C7C02923}" type="datetime1">
              <a:rPr lang="pl-PL"/>
              <a:pPr>
                <a:defRPr/>
              </a:pPr>
              <a:t>2011-05-12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23EBF-60F4-4408-BCB1-6A27527345F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4A559-5C1F-4FD8-921B-24988720B69B}" type="datetime1">
              <a:rPr lang="pl-PL"/>
              <a:pPr>
                <a:defRPr/>
              </a:pPr>
              <a:t>2011-05-12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07FCA-8A64-4057-BA63-09F85E58014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4B78C-4A55-42C7-8184-D0BBEBF3EC8F}" type="datetime1">
              <a:rPr lang="pl-PL"/>
              <a:pPr>
                <a:defRPr/>
              </a:pPr>
              <a:t>2011-05-12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78681-B89C-47A6-9689-70B8AECF958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8A025-F7B1-405B-8083-E81D1E09010C}" type="datetime1">
              <a:rPr lang="pl-PL"/>
              <a:pPr>
                <a:defRPr/>
              </a:pPr>
              <a:t>2011-05-12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240C3-22EB-4765-A1F9-9006A3A62B9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5319D-82B7-49FF-AD6F-A55A238D9AC5}" type="datetime1">
              <a:rPr lang="pl-PL"/>
              <a:pPr>
                <a:defRPr/>
              </a:pPr>
              <a:t>2011-05-12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B7978-1EDD-476E-B778-42DDBF5A817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1DE45-B341-4743-B91D-2CA1CAC33BF4}" type="datetime1">
              <a:rPr lang="pl-PL"/>
              <a:pPr>
                <a:defRPr/>
              </a:pPr>
              <a:t>2011-05-12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C83A9-7014-4CD4-BFEA-1373E51A599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876F3-DB11-456A-ACCA-46C4BDCCF19A}" type="datetime1">
              <a:rPr lang="pl-PL"/>
              <a:pPr>
                <a:defRPr/>
              </a:pPr>
              <a:t>2011-05-12</a:t>
            </a:fld>
            <a:endParaRPr lang="pl-P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CC0DD-3DFA-4163-8BAE-C4E16C7D47A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8AE6C-6489-4E4B-81B3-076D21D5A37C}" type="datetime1">
              <a:rPr lang="pl-PL"/>
              <a:pPr>
                <a:defRPr/>
              </a:pPr>
              <a:t>2011-05-12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E6DE6-D216-4CAA-9DC1-FD2A9553CC2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69862-1CF2-405D-A2CB-0F9A4CDE1C5A}" type="datetime1">
              <a:rPr lang="pl-PL"/>
              <a:pPr>
                <a:defRPr/>
              </a:pPr>
              <a:t>2011-05-12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C627E-5026-4737-8D27-3E6433E8461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2D403-AC7C-418F-9109-28B55983B473}" type="datetime1">
              <a:rPr lang="pl-PL"/>
              <a:pPr>
                <a:defRPr/>
              </a:pPr>
              <a:t>2011-05-12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0071-91C6-4267-AF6B-F250E7A6744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3DDC5-EA27-4569-B391-29621AB99825}" type="datetime1">
              <a:rPr lang="pl-PL"/>
              <a:pPr>
                <a:defRPr/>
              </a:pPr>
              <a:t>2011-05-12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B1917-617F-49DC-9DD1-FBBC93B200F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ABFA0-4C07-42CA-9E86-D5674D3C7F98}" type="datetime1">
              <a:rPr lang="pl-PL"/>
              <a:pPr>
                <a:defRPr/>
              </a:pPr>
              <a:t>2011-05-12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ACD2A-DFB6-4490-8772-F2E5640928A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D525D-6E08-4C59-A4B3-35FCEE548D0C}" type="datetime1">
              <a:rPr lang="pl-PL"/>
              <a:pPr>
                <a:defRPr/>
              </a:pPr>
              <a:t>2011-05-12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454D9-B934-4640-A54F-9504525B8A3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381000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pl-PL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21E90-5EA4-4F78-A238-87BEBD542EC5}" type="datetime1">
              <a:rPr lang="pl-PL"/>
              <a:pPr>
                <a:defRPr/>
              </a:pPr>
              <a:t>2011-05-12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23853-8F95-41CB-939B-FFCCF823798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98A19-D2C4-44EE-A5C2-D7107F60A088}" type="datetime1">
              <a:rPr lang="pl-PL"/>
              <a:pPr>
                <a:defRPr/>
              </a:pPr>
              <a:t>2011-05-12</a:t>
            </a:fld>
            <a:endParaRPr lang="pl-P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29A1D-9A08-4E27-B77F-53A65C3C970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657E7-3578-4827-9F9D-E88347E41C1E}" type="datetime1">
              <a:rPr lang="pl-PL"/>
              <a:pPr>
                <a:defRPr/>
              </a:pPr>
              <a:t>2011-05-12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7B6DB-D8FC-41D8-A712-3553C6A2DA8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7E909-1357-481C-859D-2F89CCB05459}" type="datetime1">
              <a:rPr lang="pl-PL"/>
              <a:pPr>
                <a:defRPr/>
              </a:pPr>
              <a:t>2011-05-12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5E29C-5351-47E1-ACD8-A44EEA8BE3F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72834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81075"/>
            <a:ext cx="8229600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F5BE00-86F7-44F3-AB21-5F585BFE0EC2}" type="datetime1">
              <a:rPr lang="pl-PL"/>
              <a:pPr>
                <a:defRPr/>
              </a:pPr>
              <a:t>2011-05-12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690DED-6056-45ED-BAEC-A96D0E33E2B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0" y="203200"/>
            <a:ext cx="7740650" cy="406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l-PL" dirty="0"/>
          </a:p>
        </p:txBody>
      </p:sp>
      <p:sp>
        <p:nvSpPr>
          <p:cNvPr id="8" name="AutoShape 7"/>
          <p:cNvSpPr>
            <a:spLocks noChangeArrowheads="1"/>
          </p:cNvSpPr>
          <p:nvPr userDrawn="1"/>
        </p:nvSpPr>
        <p:spPr bwMode="auto">
          <a:xfrm>
            <a:off x="7740650" y="201613"/>
            <a:ext cx="898525" cy="407987"/>
          </a:xfrm>
          <a:prstGeom prst="roundRect">
            <a:avLst>
              <a:gd name="adj" fmla="val 134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2" r:id="rId2"/>
    <p:sldLayoutId id="2147483691" r:id="rId3"/>
    <p:sldLayoutId id="2147483690" r:id="rId4"/>
    <p:sldLayoutId id="2147483689" r:id="rId5"/>
    <p:sldLayoutId id="2147483688" r:id="rId6"/>
    <p:sldLayoutId id="2147483687" r:id="rId7"/>
    <p:sldLayoutId id="2147483686" r:id="rId8"/>
    <p:sldLayoutId id="2147483685" r:id="rId9"/>
    <p:sldLayoutId id="2147483684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677988"/>
            <a:ext cx="541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pl-PL" smtClean="0"/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068638"/>
            <a:ext cx="54102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6589A3-67CE-4B50-A837-D28D0B552711}" type="datetime1">
              <a:rPr lang="pl-PL"/>
              <a:pPr>
                <a:defRPr/>
              </a:pPr>
              <a:t>2011-05-12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62D297-78D9-4014-88BB-123B77D04BF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pic>
        <p:nvPicPr>
          <p:cNvPr id="12295" name="Picture 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57200" y="92075"/>
            <a:ext cx="4897438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3" r:id="rId2"/>
    <p:sldLayoutId id="2147483702" r:id="rId3"/>
    <p:sldLayoutId id="2147483701" r:id="rId4"/>
    <p:sldLayoutId id="2147483700" r:id="rId5"/>
    <p:sldLayoutId id="2147483699" r:id="rId6"/>
    <p:sldLayoutId id="2147483698" r:id="rId7"/>
    <p:sldLayoutId id="2147483697" r:id="rId8"/>
    <p:sldLayoutId id="2147483696" r:id="rId9"/>
    <p:sldLayoutId id="2147483695" r:id="rId10"/>
    <p:sldLayoutId id="214748369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677988"/>
            <a:ext cx="541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pl-PL" smtClean="0"/>
          </a:p>
        </p:txBody>
      </p:sp>
      <p:sp>
        <p:nvSpPr>
          <p:cNvPr id="245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068638"/>
            <a:ext cx="54102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8A4074E-337E-45EE-9452-F8B61292FF36}" type="datetime1">
              <a:rPr lang="pl-PL"/>
              <a:pPr>
                <a:defRPr/>
              </a:pPr>
              <a:t>2011-05-12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C6F0388-36F2-453B-BF5D-BEFF5E7EF1A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7092950" y="0"/>
            <a:ext cx="2051050" cy="4500563"/>
          </a:xfrm>
          <a:prstGeom prst="rect">
            <a:avLst/>
          </a:prstGeom>
          <a:solidFill>
            <a:srgbClr val="CC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l-PL">
              <a:solidFill>
                <a:prstClr val="black"/>
              </a:solidFill>
              <a:latin typeface="+mn-lt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7092950" y="3932238"/>
            <a:ext cx="2035175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fontAlgn="auto">
              <a:spcBef>
                <a:spcPts val="112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b="1" dirty="0">
                <a:solidFill>
                  <a:srgbClr val="FFFFFF"/>
                </a:solidFill>
                <a:latin typeface="+mn-lt"/>
              </a:rPr>
              <a:t>Polska 2030</a:t>
            </a:r>
          </a:p>
        </p:txBody>
      </p:sp>
      <p:pic>
        <p:nvPicPr>
          <p:cNvPr id="24585" name="Picture 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52400" y="92075"/>
            <a:ext cx="48958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4" r:id="rId2"/>
    <p:sldLayoutId id="2147483713" r:id="rId3"/>
    <p:sldLayoutId id="2147483712" r:id="rId4"/>
    <p:sldLayoutId id="2147483711" r:id="rId5"/>
    <p:sldLayoutId id="2147483710" r:id="rId6"/>
    <p:sldLayoutId id="2147483709" r:id="rId7"/>
    <p:sldLayoutId id="2147483708" r:id="rId8"/>
    <p:sldLayoutId id="2147483707" r:id="rId9"/>
    <p:sldLayoutId id="2147483706" r:id="rId10"/>
    <p:sldLayoutId id="214748370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677988"/>
            <a:ext cx="541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pl-PL" smtClean="0"/>
          </a:p>
        </p:txBody>
      </p:sp>
      <p:sp>
        <p:nvSpPr>
          <p:cNvPr id="368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068638"/>
            <a:ext cx="54102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076D059-7FEE-46D6-A3E6-E444AE302113}" type="datetime1">
              <a:rPr lang="pl-PL"/>
              <a:pPr>
                <a:defRPr/>
              </a:pPr>
              <a:t>2011-05-12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B20E1CD-B0C9-4A22-A4D6-556AAFA97DD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7092950" y="0"/>
            <a:ext cx="2051050" cy="4500563"/>
          </a:xfrm>
          <a:prstGeom prst="rect">
            <a:avLst/>
          </a:prstGeom>
          <a:solidFill>
            <a:srgbClr val="CC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l-PL">
              <a:solidFill>
                <a:prstClr val="black"/>
              </a:solidFill>
              <a:latin typeface="+mn-lt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7092950" y="3932238"/>
            <a:ext cx="2035175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fontAlgn="auto">
              <a:spcBef>
                <a:spcPts val="112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b="1" dirty="0">
                <a:solidFill>
                  <a:srgbClr val="FFFFFF"/>
                </a:solidFill>
                <a:latin typeface="+mn-lt"/>
              </a:rPr>
              <a:t>Polska 2030</a:t>
            </a:r>
          </a:p>
        </p:txBody>
      </p:sp>
      <p:pic>
        <p:nvPicPr>
          <p:cNvPr id="36873" name="Picture 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52400" y="92075"/>
            <a:ext cx="48958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5" r:id="rId2"/>
    <p:sldLayoutId id="2147483724" r:id="rId3"/>
    <p:sldLayoutId id="2147483723" r:id="rId4"/>
    <p:sldLayoutId id="2147483722" r:id="rId5"/>
    <p:sldLayoutId id="2147483721" r:id="rId6"/>
    <p:sldLayoutId id="2147483720" r:id="rId7"/>
    <p:sldLayoutId id="2147483719" r:id="rId8"/>
    <p:sldLayoutId id="2147483718" r:id="rId9"/>
    <p:sldLayoutId id="2147483717" r:id="rId10"/>
    <p:sldLayoutId id="214748371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martinprosperity.org/insights/insight/the-rise-of-the-creative-class-since-1800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unity.secondlife.com/t5/Features/2009-End-of-Year-Second-Life-Economy-Wrap-up-including-Q4/ba-p/653078" TargetMode="Externa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5943600"/>
            <a:ext cx="6553200" cy="533400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800" dirty="0" smtClean="0"/>
              <a:t>Michał Boni, Szef Zespołu Doradców Strategicznych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800" dirty="0" smtClean="0"/>
              <a:t>11 maja 2011 r. </a:t>
            </a:r>
          </a:p>
        </p:txBody>
      </p:sp>
      <p:pic>
        <p:nvPicPr>
          <p:cNvPr id="5017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525" y="1341438"/>
            <a:ext cx="644842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Polska 2030 – Filary rozwoju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B064E-2F95-4644-B512-F451284CC249}" type="slidenum">
              <a:rPr lang="pl-PL"/>
              <a:pPr>
                <a:defRPr/>
              </a:pPr>
              <a:t>10</a:t>
            </a:fld>
            <a:endParaRPr lang="pl-PL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251520" y="908720"/>
          <a:ext cx="8640959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Obszary tematyczne/ filary rozwoju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7CB44-5602-4E7A-9020-451D7DC0EC2E}" type="slidenum">
              <a:rPr lang="pl-PL"/>
              <a:pPr>
                <a:defRPr/>
              </a:pPr>
              <a:t>11</a:t>
            </a:fld>
            <a:endParaRPr lang="pl-PL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79512" y="2996952"/>
          <a:ext cx="8568952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251520" y="1052736"/>
          <a:ext cx="8568952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251520" y="4725144"/>
          <a:ext cx="8568952" cy="1641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Dylematy rozwojowe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algn="just" fontAlgn="auto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l-PL" b="1" dirty="0">
                <a:solidFill>
                  <a:schemeClr val="accent1"/>
                </a:solidFill>
              </a:rPr>
              <a:t>Jak wyjść ze spowolnienia, budując nowe przewagi konkurencyjne, oparte o kapitał intelektualny, wiedzę, impet </a:t>
            </a:r>
            <a:r>
              <a:rPr lang="pl-PL" b="1" dirty="0" err="1">
                <a:solidFill>
                  <a:schemeClr val="accent1"/>
                </a:solidFill>
              </a:rPr>
              <a:t>cyfryzacyjny</a:t>
            </a:r>
            <a:r>
              <a:rPr lang="pl-PL" b="1" dirty="0">
                <a:solidFill>
                  <a:schemeClr val="accent1"/>
                </a:solidFill>
              </a:rPr>
              <a:t>, rozbudzony potencjał kreatywności, siłę młodej generacji ?</a:t>
            </a:r>
          </a:p>
          <a:p>
            <a:pPr algn="just" fontAlgn="auto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l-PL" dirty="0"/>
              <a:t>Jak odrobić zaległości rozwojowe (dystans infrastrukturalny: transport, energetyka, wymiar digitalny) w tym samym czasie, co tworzenie nowych przewag konkurencyjnych i w jak najszybszym tempie (rola środków UE jako generatora kapitału na inwestycje w tym zakresie) ?</a:t>
            </a:r>
          </a:p>
          <a:p>
            <a:pPr algn="just" fontAlgn="auto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l-PL" b="1" dirty="0">
                <a:solidFill>
                  <a:schemeClr val="accent1"/>
                </a:solidFill>
              </a:rPr>
              <a:t>Jak zaktywizować zawodowo rezerwy zasobów pracy (więcej pracujących, więcej podatków z ich pracy oraz samodzielności  gospodarstw domowych  – większa równowaga w finansach publicznych</a:t>
            </a:r>
            <a:r>
              <a:rPr lang="pl-PL" b="1" dirty="0" smtClean="0">
                <a:solidFill>
                  <a:schemeClr val="accent1"/>
                </a:solidFill>
              </a:rPr>
              <a:t>)?</a:t>
            </a:r>
            <a:endParaRPr lang="pl-PL" b="1" dirty="0">
              <a:solidFill>
                <a:schemeClr val="accent1"/>
              </a:solidFill>
            </a:endParaRPr>
          </a:p>
          <a:p>
            <a:pPr algn="just" fontAlgn="auto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l-PL" dirty="0"/>
              <a:t>Jak podjąć długoterminowy wysiłek w celu wyrównywania szans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równoważenia rozwoju  w wymiarze terytorialnym ?</a:t>
            </a:r>
          </a:p>
          <a:p>
            <a:pPr algn="just" fontAlgn="auto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l-PL" b="1" dirty="0">
                <a:solidFill>
                  <a:schemeClr val="accent1"/>
                </a:solidFill>
              </a:rPr>
              <a:t>Jak harmonizować perspektywę rozwoju (niezbędne nakłady) </a:t>
            </a:r>
            <a:r>
              <a:rPr lang="pl-PL" b="1" dirty="0" smtClean="0">
                <a:solidFill>
                  <a:schemeClr val="accent1"/>
                </a:solidFill>
              </a:rPr>
              <a:t/>
            </a:r>
            <a:br>
              <a:rPr lang="pl-PL" b="1" dirty="0" smtClean="0">
                <a:solidFill>
                  <a:schemeClr val="accent1"/>
                </a:solidFill>
              </a:rPr>
            </a:br>
            <a:r>
              <a:rPr lang="pl-PL" b="1" dirty="0" smtClean="0">
                <a:solidFill>
                  <a:schemeClr val="accent1"/>
                </a:solidFill>
              </a:rPr>
              <a:t>i </a:t>
            </a:r>
            <a:r>
              <a:rPr lang="pl-PL" b="1" dirty="0">
                <a:solidFill>
                  <a:schemeClr val="accent1"/>
                </a:solidFill>
              </a:rPr>
              <a:t>perspektywę stabilności finansowej (oszczędności, redukcje nakładów, ujednolicenie stawek podatkowych) ?</a:t>
            </a:r>
          </a:p>
          <a:p>
            <a:pPr algn="just" fontAlgn="auto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l-PL" dirty="0"/>
              <a:t>W jakiej perspektywie czasowej tego dokonywać: 2010 – 2015 jako kluczowy okres dla zbudowania fundamentów przyszłego, </a:t>
            </a:r>
            <a:r>
              <a:rPr lang="pl-PL" dirty="0" err="1"/>
              <a:t>potransformacyjnego</a:t>
            </a:r>
            <a:r>
              <a:rPr lang="pl-PL" dirty="0"/>
              <a:t>, modernizacyjnego rozwoju Polski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82EF5-0C71-4C21-9F00-C62B441C839B}" type="slidenum">
              <a:rPr lang="pl-PL"/>
              <a:pPr>
                <a:defRPr/>
              </a:pPr>
              <a:t>12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ytuł 1"/>
          <p:cNvSpPr>
            <a:spLocks noGrp="1"/>
          </p:cNvSpPr>
          <p:nvPr>
            <p:ph type="title"/>
          </p:nvPr>
        </p:nvSpPr>
        <p:spPr>
          <a:xfrm>
            <a:off x="250825" y="228600"/>
            <a:ext cx="8435975" cy="381000"/>
          </a:xfrm>
        </p:spPr>
        <p:txBody>
          <a:bodyPr/>
          <a:lstStyle/>
          <a:p>
            <a:r>
              <a:rPr lang="pl-PL" smtClean="0"/>
              <a:t>Jaki jest poziom innowacyjności w Polsce i w innych państwach?</a:t>
            </a:r>
          </a:p>
        </p:txBody>
      </p:sp>
      <p:sp>
        <p:nvSpPr>
          <p:cNvPr id="63490" name="Symbol zastępczy zawartości 2"/>
          <p:cNvSpPr>
            <a:spLocks noGrp="1"/>
          </p:cNvSpPr>
          <p:nvPr>
            <p:ph idx="1"/>
          </p:nvPr>
        </p:nvSpPr>
        <p:spPr>
          <a:xfrm>
            <a:off x="-541338" y="1268413"/>
            <a:ext cx="6918326" cy="8207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pl-PL" sz="1800" smtClean="0"/>
              <a:t>Innowacyjność państw europejskich mierzona zagregowanym wskaźnikiem innowacyjności*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61C6-5369-4B29-AFD0-A52D1836FF0C}" type="slidenum">
              <a:rPr lang="pl-PL"/>
              <a:pPr>
                <a:defRPr/>
              </a:pPr>
              <a:t>13</a:t>
            </a:fld>
            <a:endParaRPr lang="pl-PL"/>
          </a:p>
        </p:txBody>
      </p:sp>
      <p:sp>
        <p:nvSpPr>
          <p:cNvPr id="63492" name="Symbol zastępczy zawartości 2"/>
          <p:cNvSpPr txBox="1">
            <a:spLocks/>
          </p:cNvSpPr>
          <p:nvPr/>
        </p:nvSpPr>
        <p:spPr bwMode="auto">
          <a:xfrm>
            <a:off x="539750" y="5416550"/>
            <a:ext cx="82296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pl-PL" sz="1000">
                <a:latin typeface="Calibri" pitchFamily="34" charset="0"/>
              </a:rPr>
              <a:t>* </a:t>
            </a:r>
            <a:r>
              <a:rPr lang="en-US" sz="1000">
                <a:latin typeface="Calibri" pitchFamily="34" charset="0"/>
              </a:rPr>
              <a:t>Average performance is measured using a composite indicator building on data for 24 indicators going</a:t>
            </a:r>
            <a:r>
              <a:rPr lang="pl-PL" sz="1000">
                <a:latin typeface="Calibri" pitchFamily="34" charset="0"/>
              </a:rPr>
              <a:t> </a:t>
            </a:r>
            <a:r>
              <a:rPr lang="en-US" sz="1000">
                <a:latin typeface="Calibri" pitchFamily="34" charset="0"/>
              </a:rPr>
              <a:t>from a  lowest possible performance of 0 to a maximum possible performance of 1. Average performance in 2010 reflects performance in 2008/2009 due to a lag in data availability.</a:t>
            </a:r>
            <a:r>
              <a:rPr lang="pl-PL" sz="1000">
                <a:latin typeface="Calibri" pitchFamily="34" charset="0"/>
              </a:rPr>
              <a:t> </a:t>
            </a:r>
            <a:r>
              <a:rPr lang="en-US" sz="1000">
                <a:latin typeface="Calibri" pitchFamily="34" charset="0"/>
              </a:rPr>
              <a:t>The performance of Innovation leaders is 20% or more above that of the EU27; of Innovation followers it is less than 20% above but more than 10% below that of the EU27; of Moderate innovators it is less than 10% </a:t>
            </a:r>
            <a:r>
              <a:rPr lang="pl-PL" sz="1000">
                <a:latin typeface="Calibri" pitchFamily="34" charset="0"/>
              </a:rPr>
              <a:t> </a:t>
            </a:r>
            <a:r>
              <a:rPr lang="en-US" sz="1000">
                <a:latin typeface="Calibri" pitchFamily="34" charset="0"/>
              </a:rPr>
              <a:t>below but more than 50% below that of the EU27; and for Modest innovators it is below 50% that of the EU27.</a:t>
            </a:r>
            <a:endParaRPr lang="pl-PL" sz="1000">
              <a:latin typeface="Calibri" pitchFamily="34" charset="0"/>
            </a:endParaRPr>
          </a:p>
        </p:txBody>
      </p:sp>
      <p:sp>
        <p:nvSpPr>
          <p:cNvPr id="63493" name="Symbol zastępczy zawartości 2"/>
          <p:cNvSpPr txBox="1">
            <a:spLocks/>
          </p:cNvSpPr>
          <p:nvPr/>
        </p:nvSpPr>
        <p:spPr bwMode="auto">
          <a:xfrm>
            <a:off x="9525" y="6448425"/>
            <a:ext cx="82296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pl-PL" sz="1000">
                <a:latin typeface="Calibri" pitchFamily="34" charset="0"/>
              </a:rPr>
              <a:t>Źródło:</a:t>
            </a:r>
            <a:r>
              <a:rPr lang="en-US" sz="1000">
                <a:latin typeface="Calibri" pitchFamily="34" charset="0"/>
              </a:rPr>
              <a:t>I</a:t>
            </a:r>
            <a:r>
              <a:rPr lang="pl-PL" sz="1000">
                <a:latin typeface="Calibri" pitchFamily="34" charset="0"/>
              </a:rPr>
              <a:t>nnovation </a:t>
            </a:r>
            <a:r>
              <a:rPr lang="en-US" sz="1000">
                <a:latin typeface="Calibri" pitchFamily="34" charset="0"/>
              </a:rPr>
              <a:t>U</a:t>
            </a:r>
            <a:r>
              <a:rPr lang="pl-PL" sz="1000">
                <a:latin typeface="Calibri" pitchFamily="34" charset="0"/>
              </a:rPr>
              <a:t>nion</a:t>
            </a:r>
            <a:r>
              <a:rPr lang="en-US" sz="1000">
                <a:latin typeface="Calibri" pitchFamily="34" charset="0"/>
              </a:rPr>
              <a:t> S</a:t>
            </a:r>
            <a:r>
              <a:rPr lang="pl-PL" sz="1000">
                <a:latin typeface="Calibri" pitchFamily="34" charset="0"/>
              </a:rPr>
              <a:t>coreboard</a:t>
            </a:r>
            <a:r>
              <a:rPr lang="en-US" sz="1000">
                <a:latin typeface="Calibri" pitchFamily="34" charset="0"/>
              </a:rPr>
              <a:t> 2010The Innovation Union's performance scoreboard for Research and Innovation</a:t>
            </a:r>
            <a:r>
              <a:rPr lang="pl-PL" sz="1000">
                <a:latin typeface="Calibri" pitchFamily="34" charset="0"/>
              </a:rPr>
              <a:t> </a:t>
            </a:r>
            <a:r>
              <a:rPr lang="en-US" sz="1000">
                <a:latin typeface="Calibri" pitchFamily="34" charset="0"/>
              </a:rPr>
              <a:t>1 February 2011</a:t>
            </a:r>
            <a:endParaRPr lang="pl-PL" sz="1000">
              <a:latin typeface="Calibri" pitchFamily="34" charset="0"/>
            </a:endParaRPr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>
          <a:xfrm>
            <a:off x="6376988" y="1484313"/>
            <a:ext cx="2767012" cy="383857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800" dirty="0" smtClean="0"/>
              <a:t>Polska znajduje się w grupie „</a:t>
            </a:r>
            <a:r>
              <a:rPr lang="pl-PL" sz="1800" dirty="0" err="1" smtClean="0"/>
              <a:t>moderate</a:t>
            </a:r>
            <a:r>
              <a:rPr lang="pl-PL" sz="1800" dirty="0" smtClean="0"/>
              <a:t> </a:t>
            </a:r>
            <a:r>
              <a:rPr lang="pl-PL" sz="1800" dirty="0" err="1" smtClean="0"/>
              <a:t>innovators</a:t>
            </a:r>
            <a:r>
              <a:rPr lang="pl-PL" sz="1800" dirty="0" smtClean="0"/>
              <a:t>”, czyli wśród krajów, których wartości wskaźników znajdują się poniżej średniej UE.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18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800" dirty="0" smtClean="0"/>
              <a:t>Liderzy mają kila cech wspólnych: wysoką jakość prowadzonych prac badawczych (B+R), dobre wartości określające aktywność przedsiębiorstw w zakresie innowacyjności, dużą liczbę uzyskiwanych patentów i sukcesy w komercjalizacji nauki</a:t>
            </a:r>
            <a:endParaRPr lang="pl-PL" sz="1800" dirty="0"/>
          </a:p>
        </p:txBody>
      </p:sp>
      <p:graphicFrame>
        <p:nvGraphicFramePr>
          <p:cNvPr id="10" name="Wykres 9"/>
          <p:cNvGraphicFramePr/>
          <p:nvPr/>
        </p:nvGraphicFramePr>
        <p:xfrm>
          <a:off x="107504" y="1916832"/>
          <a:ext cx="6269961" cy="3406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Wymiary innowacyjności – czy mamy się na czym oprzeć?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41D27-847D-439A-A7E0-2349FAC5A695}" type="slidenum">
              <a:rPr lang="pl-PL"/>
              <a:pPr>
                <a:defRPr/>
              </a:pPr>
              <a:t>14</a:t>
            </a:fld>
            <a:endParaRPr lang="pl-PL"/>
          </a:p>
        </p:txBody>
      </p:sp>
      <p:pic>
        <p:nvPicPr>
          <p:cNvPr id="64515" name="Picture 2" descr="C:\Users\Arak\AppData\Local\Temp\enhtmlclip\ScreenClip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5825" y="908050"/>
            <a:ext cx="39084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Symbol zastępczy zawartości 2"/>
          <p:cNvSpPr txBox="1">
            <a:spLocks/>
          </p:cNvSpPr>
          <p:nvPr/>
        </p:nvSpPr>
        <p:spPr bwMode="auto">
          <a:xfrm>
            <a:off x="9525" y="6448425"/>
            <a:ext cx="82296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pl-PL" sz="1000">
                <a:latin typeface="Calibri" pitchFamily="34" charset="0"/>
              </a:rPr>
              <a:t>Źródło:</a:t>
            </a:r>
            <a:r>
              <a:rPr lang="en-US" sz="1000">
                <a:latin typeface="Calibri" pitchFamily="34" charset="0"/>
              </a:rPr>
              <a:t>I</a:t>
            </a:r>
            <a:r>
              <a:rPr lang="pl-PL" sz="1000">
                <a:latin typeface="Calibri" pitchFamily="34" charset="0"/>
              </a:rPr>
              <a:t>nnovation </a:t>
            </a:r>
            <a:r>
              <a:rPr lang="en-US" sz="1000">
                <a:latin typeface="Calibri" pitchFamily="34" charset="0"/>
              </a:rPr>
              <a:t>U</a:t>
            </a:r>
            <a:r>
              <a:rPr lang="pl-PL" sz="1000">
                <a:latin typeface="Calibri" pitchFamily="34" charset="0"/>
              </a:rPr>
              <a:t>nion</a:t>
            </a:r>
            <a:r>
              <a:rPr lang="en-US" sz="1000">
                <a:latin typeface="Calibri" pitchFamily="34" charset="0"/>
              </a:rPr>
              <a:t> S</a:t>
            </a:r>
            <a:r>
              <a:rPr lang="pl-PL" sz="1000">
                <a:latin typeface="Calibri" pitchFamily="34" charset="0"/>
              </a:rPr>
              <a:t>coreboard</a:t>
            </a:r>
            <a:r>
              <a:rPr lang="en-US" sz="1000">
                <a:latin typeface="Calibri" pitchFamily="34" charset="0"/>
              </a:rPr>
              <a:t> 2010The Innovation Union's performance scoreboard for Research and Innovation</a:t>
            </a:r>
            <a:r>
              <a:rPr lang="pl-PL" sz="1000">
                <a:latin typeface="Calibri" pitchFamily="34" charset="0"/>
              </a:rPr>
              <a:t> </a:t>
            </a:r>
            <a:r>
              <a:rPr lang="en-US" sz="1000">
                <a:latin typeface="Calibri" pitchFamily="34" charset="0"/>
              </a:rPr>
              <a:t>1 February 2011</a:t>
            </a:r>
            <a:endParaRPr lang="pl-PL" sz="1000">
              <a:latin typeface="Calibri" pitchFamily="34" charset="0"/>
            </a:endParaRPr>
          </a:p>
        </p:txBody>
      </p:sp>
      <p:sp>
        <p:nvSpPr>
          <p:cNvPr id="12" name="Prostokąt zaokrąglony 11"/>
          <p:cNvSpPr/>
          <p:nvPr/>
        </p:nvSpPr>
        <p:spPr>
          <a:xfrm>
            <a:off x="6853238" y="1052513"/>
            <a:ext cx="179387" cy="50482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64518" name="Picture 2" descr="C:\Users\Arak\AppData\Local\Temp\enhtmlclip\ScreenClip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5825" y="3659188"/>
            <a:ext cx="3954463" cy="279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rostokąt zaokrąglony 13"/>
          <p:cNvSpPr/>
          <p:nvPr/>
        </p:nvSpPr>
        <p:spPr>
          <a:xfrm>
            <a:off x="5435600" y="1844675"/>
            <a:ext cx="180975" cy="50482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5" name="Prostokąt zaokrąglony 14"/>
          <p:cNvSpPr/>
          <p:nvPr/>
        </p:nvSpPr>
        <p:spPr>
          <a:xfrm>
            <a:off x="5940425" y="2492375"/>
            <a:ext cx="179388" cy="50482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6" name="Prostokąt zaokrąglony 15"/>
          <p:cNvSpPr/>
          <p:nvPr/>
        </p:nvSpPr>
        <p:spPr>
          <a:xfrm>
            <a:off x="6480175" y="3213100"/>
            <a:ext cx="169863" cy="4318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7" name="Prostokąt zaokrąglony 16"/>
          <p:cNvSpPr/>
          <p:nvPr/>
        </p:nvSpPr>
        <p:spPr>
          <a:xfrm>
            <a:off x="5338763" y="3933825"/>
            <a:ext cx="169862" cy="35877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8" name="Prostokąt zaokrąglony 17"/>
          <p:cNvSpPr/>
          <p:nvPr/>
        </p:nvSpPr>
        <p:spPr>
          <a:xfrm>
            <a:off x="5842000" y="4652963"/>
            <a:ext cx="169863" cy="36036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9" name="Prostokąt zaokrąglony 18"/>
          <p:cNvSpPr/>
          <p:nvPr/>
        </p:nvSpPr>
        <p:spPr>
          <a:xfrm>
            <a:off x="5049838" y="5373688"/>
            <a:ext cx="169862" cy="35877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0" name="Prostokąt zaokrąglony 19"/>
          <p:cNvSpPr/>
          <p:nvPr/>
        </p:nvSpPr>
        <p:spPr>
          <a:xfrm>
            <a:off x="5338763" y="6092825"/>
            <a:ext cx="169862" cy="360363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4526" name="Symbol zastępczy zawartości 20"/>
          <p:cNvSpPr>
            <a:spLocks noGrp="1"/>
          </p:cNvSpPr>
          <p:nvPr>
            <p:ph idx="1"/>
          </p:nvPr>
        </p:nvSpPr>
        <p:spPr>
          <a:xfrm>
            <a:off x="323850" y="981075"/>
            <a:ext cx="4105275" cy="5041900"/>
          </a:xfrm>
        </p:spPr>
        <p:txBody>
          <a:bodyPr>
            <a:spAutoFit/>
          </a:bodyPr>
          <a:lstStyle/>
          <a:p>
            <a:r>
              <a:rPr lang="pl-PL" smtClean="0"/>
              <a:t>Z European Innovation Scoreboard 2010  wynika, że w wielu kategoriach oceny Polska wypada źle. </a:t>
            </a:r>
          </a:p>
          <a:p>
            <a:r>
              <a:rPr lang="pl-PL" smtClean="0"/>
              <a:t>Ale w obszarze zasobów ludzkich wskaźniki wskazują na przewagę.  </a:t>
            </a:r>
          </a:p>
          <a:p>
            <a:r>
              <a:rPr lang="pl-PL" smtClean="0"/>
              <a:t>Nie umiemy przekładać innowacji na efekty ekonomiczne bo brakuje nam innowatorów oraz relacji między sferą gospodarki oraz sferą nauki.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Kompetencje cyfrowe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70FC7-3226-4CAB-9C35-867577097237}" type="slidenum">
              <a:rPr lang="pl-PL"/>
              <a:pPr>
                <a:defRPr/>
              </a:pPr>
              <a:t>15</a:t>
            </a:fld>
            <a:endParaRPr lang="pl-PL"/>
          </a:p>
        </p:txBody>
      </p:sp>
      <p:pic>
        <p:nvPicPr>
          <p:cNvPr id="65539" name="Obraz 4" descr="C:\Users\Samael\AppData\Local\Temp\enhtmlclip\ScreenClip(5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1535113"/>
            <a:ext cx="8634412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Łącznik prosty ze strzałką 5"/>
          <p:cNvCxnSpPr/>
          <p:nvPr/>
        </p:nvCxnSpPr>
        <p:spPr>
          <a:xfrm>
            <a:off x="2627313" y="2565400"/>
            <a:ext cx="0" cy="7921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5541" name="Prostokąt 6"/>
          <p:cNvSpPr>
            <a:spLocks noChangeArrowheads="1"/>
          </p:cNvSpPr>
          <p:nvPr/>
        </p:nvSpPr>
        <p:spPr bwMode="auto">
          <a:xfrm>
            <a:off x="1187450" y="957263"/>
            <a:ext cx="66976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alibri" pitchFamily="34" charset="0"/>
              </a:rPr>
              <a:t>Ocena umiejętności korzystania z mediów cyfrowych w państwach UE</a:t>
            </a:r>
          </a:p>
        </p:txBody>
      </p:sp>
      <p:sp>
        <p:nvSpPr>
          <p:cNvPr id="65542" name="Prostokąt 7"/>
          <p:cNvSpPr>
            <a:spLocks noChangeArrowheads="1"/>
          </p:cNvSpPr>
          <p:nvPr/>
        </p:nvSpPr>
        <p:spPr bwMode="auto">
          <a:xfrm>
            <a:off x="611188" y="6427788"/>
            <a:ext cx="5400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latin typeface="Calibri" pitchFamily="34" charset="0"/>
              </a:rPr>
              <a:t>Źródło: Komisja Europejska, "Study on Assessment Criteria for Media Literacy Levels - A comprehensive view of the concept of media literacy and an understanding of how media literacy level in Europe should be assessed", Bruksela 2009.</a:t>
            </a:r>
            <a:endParaRPr lang="pl-PL" sz="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160315-52DF-401C-B543-01A753B7B70F}" type="slidenum">
              <a:rPr lang="pl-PL"/>
              <a:pPr>
                <a:defRPr/>
              </a:pPr>
              <a:t>16</a:t>
            </a:fld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idx="4294967295"/>
          </p:nvPr>
        </p:nvSpPr>
        <p:spPr>
          <a:xfrm>
            <a:off x="5600700" y="908050"/>
            <a:ext cx="3543300" cy="5867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600" dirty="0">
                <a:solidFill>
                  <a:schemeClr val="tx2"/>
                </a:solidFill>
              </a:rPr>
              <a:t>Młodzi w odróżnieniu od starszych używają </a:t>
            </a:r>
            <a:r>
              <a:rPr lang="pl-PL" sz="1600" dirty="0" err="1">
                <a:solidFill>
                  <a:schemeClr val="tx2"/>
                </a:solidFill>
              </a:rPr>
              <a:t>internetu</a:t>
            </a:r>
            <a:r>
              <a:rPr lang="pl-PL" sz="1600" dirty="0">
                <a:solidFill>
                  <a:schemeClr val="tx2"/>
                </a:solidFill>
              </a:rPr>
              <a:t> do działalności kreatywnej</a:t>
            </a:r>
            <a:r>
              <a:rPr lang="pl-PL" sz="1600" dirty="0" smtClean="0">
                <a:solidFill>
                  <a:schemeClr val="tx2"/>
                </a:solidFill>
              </a:rPr>
              <a:t>.</a:t>
            </a:r>
            <a:endParaRPr lang="pl-PL" sz="16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600" dirty="0" smtClean="0"/>
              <a:t>O ile penetracja sieci w Polsce nie jest wysoka, o tyle używanie portali </a:t>
            </a:r>
            <a:r>
              <a:rPr lang="pl-PL" sz="1600" dirty="0" err="1" smtClean="0"/>
              <a:t>społecznościowych</a:t>
            </a:r>
            <a:r>
              <a:rPr lang="pl-PL" sz="1600" dirty="0" smtClean="0"/>
              <a:t> jest duże: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sz="16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sz="16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16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16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16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16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16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sz="1600" dirty="0" smtClean="0">
              <a:solidFill>
                <a:schemeClr val="accent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sz="1600" dirty="0"/>
          </a:p>
        </p:txBody>
      </p:sp>
      <p:sp>
        <p:nvSpPr>
          <p:cNvPr id="66563" name="Tytuł 2"/>
          <p:cNvSpPr>
            <a:spLocks noGrp="1"/>
          </p:cNvSpPr>
          <p:nvPr>
            <p:ph type="title" idx="4294967295"/>
          </p:nvPr>
        </p:nvSpPr>
        <p:spPr>
          <a:xfrm>
            <a:off x="0" y="-14288"/>
            <a:ext cx="7732713" cy="777876"/>
          </a:xfrm>
        </p:spPr>
        <p:txBody>
          <a:bodyPr/>
          <a:lstStyle/>
          <a:p>
            <a:r>
              <a:rPr lang="pl-PL" smtClean="0"/>
              <a:t>Młodzi a nowe media</a:t>
            </a:r>
          </a:p>
        </p:txBody>
      </p:sp>
      <p:pic>
        <p:nvPicPr>
          <p:cNvPr id="66564" name="Picture 6" descr="C:\Users\Arak\AppData\Local\Temp\EvernoteCopyBuffer\67d5d607-a79f-4c88-a1c9-24fe3d6e1470.png"/>
          <p:cNvPicPr>
            <a:picLocks noChangeAspect="1" noChangeArrowheads="1"/>
          </p:cNvPicPr>
          <p:nvPr/>
        </p:nvPicPr>
        <p:blipFill>
          <a:blip r:embed="rId2"/>
          <a:srcRect t="4140"/>
          <a:stretch>
            <a:fillRect/>
          </a:stretch>
        </p:blipFill>
        <p:spPr bwMode="auto">
          <a:xfrm>
            <a:off x="-107950" y="1146175"/>
            <a:ext cx="560070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pole tekstowe 7"/>
          <p:cNvSpPr txBox="1">
            <a:spLocks noChangeArrowheads="1"/>
          </p:cNvSpPr>
          <p:nvPr/>
        </p:nvSpPr>
        <p:spPr bwMode="auto">
          <a:xfrm>
            <a:off x="1323975" y="6529388"/>
            <a:ext cx="27352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Calibri" pitchFamily="34" charset="0"/>
              </a:rPr>
              <a:t>Źródło: World Internet Project 2010 - Poland </a:t>
            </a:r>
          </a:p>
        </p:txBody>
      </p:sp>
      <p:graphicFrame>
        <p:nvGraphicFramePr>
          <p:cNvPr id="9" name="Wykres 8"/>
          <p:cNvGraphicFramePr>
            <a:graphicFrameLocks/>
          </p:cNvGraphicFramePr>
          <p:nvPr/>
        </p:nvGraphicFramePr>
        <p:xfrm>
          <a:off x="6300192" y="2564904"/>
          <a:ext cx="223224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6567" name="pole tekstowe 9"/>
          <p:cNvSpPr txBox="1">
            <a:spLocks noChangeArrowheads="1"/>
          </p:cNvSpPr>
          <p:nvPr/>
        </p:nvSpPr>
        <p:spPr bwMode="auto">
          <a:xfrm>
            <a:off x="5492750" y="6097588"/>
            <a:ext cx="36512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Calibri" pitchFamily="34" charset="0"/>
              </a:rPr>
              <a:t>Źródło: Special Eurobarometer 335, </a:t>
            </a:r>
            <a:r>
              <a:rPr lang="en-US" sz="1000">
                <a:latin typeface="Calibri" pitchFamily="34" charset="0"/>
              </a:rPr>
              <a:t>E</a:t>
            </a:r>
            <a:r>
              <a:rPr lang="pl-PL" sz="1000">
                <a:latin typeface="Calibri" pitchFamily="34" charset="0"/>
              </a:rPr>
              <a:t>-</a:t>
            </a:r>
            <a:r>
              <a:rPr lang="en-US" sz="1000">
                <a:latin typeface="Calibri" pitchFamily="34" charset="0"/>
              </a:rPr>
              <a:t>Communications Household Survey</a:t>
            </a:r>
            <a:r>
              <a:rPr lang="pl-PL" sz="1000">
                <a:latin typeface="Calibri" pitchFamily="34" charset="0"/>
              </a:rPr>
              <a:t> </a:t>
            </a:r>
            <a:r>
              <a:rPr lang="en-US" sz="1000">
                <a:latin typeface="Calibri" pitchFamily="34" charset="0"/>
              </a:rPr>
              <a:t>Fieldwork: November - December 2009</a:t>
            </a:r>
            <a:r>
              <a:rPr lang="pl-PL" sz="1000">
                <a:latin typeface="Calibri" pitchFamily="34" charset="0"/>
              </a:rPr>
              <a:t> </a:t>
            </a:r>
            <a:r>
              <a:rPr lang="en-US" sz="1000">
                <a:latin typeface="Calibri" pitchFamily="34" charset="0"/>
              </a:rPr>
              <a:t>Publication: October 2010</a:t>
            </a:r>
          </a:p>
        </p:txBody>
      </p:sp>
      <p:sp>
        <p:nvSpPr>
          <p:cNvPr id="11" name="Tytuł 1"/>
          <p:cNvSpPr txBox="1">
            <a:spLocks/>
          </p:cNvSpPr>
          <p:nvPr/>
        </p:nvSpPr>
        <p:spPr bwMode="auto">
          <a:xfrm>
            <a:off x="684213" y="765175"/>
            <a:ext cx="4464050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pl-PL" sz="2000" kern="0" dirty="0">
                <a:latin typeface="Calibri" pitchFamily="34" charset="0"/>
                <a:ea typeface="+mj-ea"/>
                <a:cs typeface="+mj-cs"/>
              </a:rPr>
              <a:t>Częstotliwość używania </a:t>
            </a:r>
            <a:r>
              <a:rPr lang="pl-PL" sz="2000" kern="0" dirty="0" err="1">
                <a:latin typeface="Calibri" pitchFamily="34" charset="0"/>
                <a:ea typeface="+mj-ea"/>
                <a:cs typeface="+mj-cs"/>
              </a:rPr>
              <a:t>internetu</a:t>
            </a:r>
            <a:r>
              <a:rPr lang="pl-PL" sz="2000" kern="0" dirty="0">
                <a:latin typeface="Calibri" pitchFamily="34" charset="0"/>
                <a:ea typeface="+mj-ea"/>
                <a:cs typeface="+mj-cs"/>
              </a:rPr>
              <a:t> do:</a:t>
            </a:r>
            <a:endParaRPr lang="pl-PL" sz="2000" kern="0" dirty="0"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Wzmocnienie kreatywności i innowacyjności gospodarki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09C7EF-95CC-463E-8D1F-6BF2A1735615}" type="slidenum">
              <a:rPr lang="pl-PL"/>
              <a:pPr>
                <a:defRPr/>
              </a:pPr>
              <a:t>17</a:t>
            </a:fld>
            <a:endParaRPr lang="pl-PL"/>
          </a:p>
        </p:txBody>
      </p:sp>
      <p:graphicFrame>
        <p:nvGraphicFramePr>
          <p:cNvPr id="5" name="Diagram 4"/>
          <p:cNvGraphicFramePr/>
          <p:nvPr/>
        </p:nvGraphicFramePr>
        <p:xfrm>
          <a:off x="549020" y="908720"/>
          <a:ext cx="7992888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7588" name="Prostokąt 6"/>
          <p:cNvSpPr>
            <a:spLocks noChangeArrowheads="1"/>
          </p:cNvSpPr>
          <p:nvPr/>
        </p:nvSpPr>
        <p:spPr bwMode="auto">
          <a:xfrm>
            <a:off x="549275" y="4941888"/>
            <a:ext cx="799306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pl-PL">
                <a:latin typeface="Calibri" pitchFamily="34" charset="0"/>
              </a:rPr>
              <a:t>Polskim przedsiębiorcom brakuje wciąż przekonania o istotności nakładów na innowacje i konieczności tworzenia strategii rozwojowych firm,</a:t>
            </a:r>
          </a:p>
          <a:p>
            <a:pPr marL="285750" indent="-285750">
              <a:buFont typeface="Arial" charset="0"/>
              <a:buChar char="•"/>
            </a:pPr>
            <a:r>
              <a:rPr lang="pl-PL">
                <a:latin typeface="Calibri" pitchFamily="34" charset="0"/>
              </a:rPr>
              <a:t>Małe i średnie firmy chcą konkurować cenami, a w konkurencji międzynarodowej – niskimi kosztami pracy, </a:t>
            </a:r>
          </a:p>
          <a:p>
            <a:pPr marL="285750" indent="-285750">
              <a:buFont typeface="Arial" charset="0"/>
              <a:buChar char="•"/>
            </a:pPr>
            <a:r>
              <a:rPr lang="pl-PL">
                <a:latin typeface="Calibri" pitchFamily="34" charset="0"/>
              </a:rPr>
              <a:t>Jest to za mało by odpowiednio konkurować na rynku.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ytuł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420687"/>
          </a:xfrm>
        </p:spPr>
        <p:txBody>
          <a:bodyPr/>
          <a:lstStyle/>
          <a:p>
            <a:r>
              <a:rPr lang="pl-PL" smtClean="0"/>
              <a:t>Kapitał ludzki, kapitał intelektualny a nowe przewagi konkurencyjne</a:t>
            </a:r>
          </a:p>
        </p:txBody>
      </p:sp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236538" y="3284538"/>
            <a:ext cx="8507412" cy="3573462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Działania: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l-PL" dirty="0" smtClean="0"/>
              <a:t>Rozwój wczesnej edukacji,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l-PL" dirty="0" smtClean="0"/>
              <a:t>Funkcje egalitarne i elitarne edukacji (personalizacja nauczania, wyławianie talentów),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l-PL" dirty="0" smtClean="0"/>
              <a:t>Nowe kompetencje (szkoła, potrzeby kadrowe – inżynierowie, techniki cyfrowe i stała adaptacyjność),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l-PL" dirty="0" smtClean="0"/>
              <a:t>Efektywność szkół wyższych (jakość) i nauki,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l-PL" dirty="0" smtClean="0"/>
              <a:t>Stymulacja rozwoju przez całe życie (LLL),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l-PL" dirty="0" smtClean="0"/>
              <a:t>Stymulacja wcześniejszego wchodzenia na rynek pracy osób dobrze przygotowanych do funkcji zawodowych,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l-PL" dirty="0" smtClean="0"/>
              <a:t>Nakłady na B+R (wzrost, zmiana struktury, udział sektora prywatnego),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l-PL" dirty="0" smtClean="0"/>
              <a:t>Współpraca: nauka/B+R – biznes/gospodarka – (</a:t>
            </a:r>
            <a:r>
              <a:rPr lang="pl-PL" dirty="0"/>
              <a:t>stymulacja </a:t>
            </a:r>
            <a:r>
              <a:rPr lang="pl-PL" dirty="0" smtClean="0"/>
              <a:t>innowacyjności),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l-PL" dirty="0" smtClean="0"/>
              <a:t>Innowacyjność totalna (organizacja, publikacje, patenty, open </a:t>
            </a:r>
            <a:r>
              <a:rPr lang="pl-PL" dirty="0" err="1" smtClean="0"/>
              <a:t>sources</a:t>
            </a:r>
            <a:r>
              <a:rPr lang="pl-PL" dirty="0" smtClean="0"/>
              <a:t>).</a:t>
            </a:r>
            <a:endParaRPr lang="pl-PL" dirty="0"/>
          </a:p>
        </p:txBody>
      </p:sp>
      <p:sp>
        <p:nvSpPr>
          <p:cNvPr id="68611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12AFF4-9C63-48E1-9993-F19A8FB88BE6}" type="slidenum">
              <a:rPr lang="pl-PL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pl-PL">
              <a:solidFill>
                <a:srgbClr val="898989"/>
              </a:solidFill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1403648" y="1484784"/>
          <a:ext cx="4608512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8613" name="Symbol zastępczy zawartości 12"/>
          <p:cNvSpPr txBox="1">
            <a:spLocks/>
          </p:cNvSpPr>
          <p:nvPr/>
        </p:nvSpPr>
        <p:spPr bwMode="auto">
          <a:xfrm>
            <a:off x="374650" y="836613"/>
            <a:ext cx="86614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pl-PL" sz="2400">
                <a:solidFill>
                  <a:srgbClr val="000000"/>
                </a:solidFill>
                <a:latin typeface="Calibri" pitchFamily="34" charset="0"/>
              </a:rPr>
              <a:t>Trójkąt wiedzy (rola twórców wiedzy i twórców gospodarczych):</a:t>
            </a:r>
          </a:p>
        </p:txBody>
      </p:sp>
      <p:sp>
        <p:nvSpPr>
          <p:cNvPr id="3" name="Strzałka w prawo 2"/>
          <p:cNvSpPr/>
          <p:nvPr/>
        </p:nvSpPr>
        <p:spPr>
          <a:xfrm>
            <a:off x="4705350" y="2112963"/>
            <a:ext cx="1008063" cy="5048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aphicFrame>
        <p:nvGraphicFramePr>
          <p:cNvPr id="8" name="Diagram 7"/>
          <p:cNvGraphicFramePr/>
          <p:nvPr/>
        </p:nvGraphicFramePr>
        <p:xfrm>
          <a:off x="5219839" y="2019166"/>
          <a:ext cx="3240360" cy="692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ytuł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381000"/>
          </a:xfrm>
        </p:spPr>
        <p:txBody>
          <a:bodyPr/>
          <a:lstStyle/>
          <a:p>
            <a:r>
              <a:rPr lang="pl-PL" smtClean="0"/>
              <a:t>Cel strategiczny Polski cyfrowej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000" b="1" dirty="0" smtClean="0">
                <a:solidFill>
                  <a:schemeClr val="accent3"/>
                </a:solidFill>
              </a:rPr>
              <a:t>Społeczeństwo </a:t>
            </a:r>
            <a:r>
              <a:rPr lang="pl-PL" sz="2000" b="1" dirty="0">
                <a:solidFill>
                  <a:schemeClr val="accent3"/>
                </a:solidFill>
              </a:rPr>
              <a:t>cyfrowe charakteryzuje się zdolnością wykorzystania technologii cyfrowych wpływających na </a:t>
            </a:r>
            <a:r>
              <a:rPr lang="pl-PL" sz="2000" b="1" dirty="0" smtClean="0">
                <a:solidFill>
                  <a:schemeClr val="accent3"/>
                </a:solidFill>
              </a:rPr>
              <a:t>wszystkie </a:t>
            </a:r>
            <a:r>
              <a:rPr lang="pl-PL" sz="2000" b="1" dirty="0">
                <a:solidFill>
                  <a:schemeClr val="accent3"/>
                </a:solidFill>
              </a:rPr>
              <a:t>sfery i poziomy życia społecznego, ekonomicznego czy kulturowego</a:t>
            </a:r>
            <a:r>
              <a:rPr lang="pl-PL" sz="2000" b="1" dirty="0" smtClean="0">
                <a:solidFill>
                  <a:schemeClr val="accent3"/>
                </a:solidFill>
              </a:rPr>
              <a:t>.</a:t>
            </a:r>
            <a:endParaRPr lang="pl-PL" sz="2000" b="1" dirty="0">
              <a:solidFill>
                <a:schemeClr val="accent3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sz="2000" b="1" dirty="0">
              <a:solidFill>
                <a:schemeClr val="accent1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sz="2000" b="1" dirty="0">
              <a:solidFill>
                <a:schemeClr val="accent1"/>
              </a:solidFill>
            </a:endParaRPr>
          </a:p>
        </p:txBody>
      </p:sp>
      <p:sp>
        <p:nvSpPr>
          <p:cNvPr id="69635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31F627-16A3-46CA-B3F2-2CB8BB06AE18}" type="slidenum">
              <a:rPr lang="pl-PL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pl-PL">
              <a:solidFill>
                <a:srgbClr val="898989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0" y="2060848"/>
          <a:ext cx="914400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9637" name="pole tekstowe 7"/>
          <p:cNvSpPr txBox="1">
            <a:spLocks noChangeArrowheads="1"/>
          </p:cNvSpPr>
          <p:nvPr/>
        </p:nvSpPr>
        <p:spPr bwMode="auto">
          <a:xfrm>
            <a:off x="1116013" y="6119813"/>
            <a:ext cx="7127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alibri" pitchFamily="34" charset="0"/>
              </a:rPr>
              <a:t>Gdyby internet był osobnym sektorem generowałby 2,7% polskiego PKB*</a:t>
            </a:r>
          </a:p>
        </p:txBody>
      </p:sp>
      <p:sp>
        <p:nvSpPr>
          <p:cNvPr id="69638" name="pole tekstowe 8"/>
          <p:cNvSpPr txBox="1">
            <a:spLocks noChangeArrowheads="1"/>
          </p:cNvSpPr>
          <p:nvPr/>
        </p:nvSpPr>
        <p:spPr bwMode="auto">
          <a:xfrm>
            <a:off x="1268413" y="6516688"/>
            <a:ext cx="71278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Calibri" pitchFamily="34" charset="0"/>
              </a:rPr>
              <a:t>*The Boston Consulting Group, Polska internetowa, 2011.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4" descr="http://www.economist.com/sites/default/files/images/images-magazine/2011/01/31/AS/20110131_ASC00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836613"/>
            <a:ext cx="4872037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Globalne scenariusze rozwoju (1)</a:t>
            </a:r>
          </a:p>
        </p:txBody>
      </p:sp>
      <p:sp>
        <p:nvSpPr>
          <p:cNvPr id="52227" name="Symbol zastępczy zawartości 2"/>
          <p:cNvSpPr>
            <a:spLocks noGrp="1"/>
          </p:cNvSpPr>
          <p:nvPr>
            <p:ph idx="1"/>
          </p:nvPr>
        </p:nvSpPr>
        <p:spPr>
          <a:xfrm>
            <a:off x="250825" y="1052513"/>
            <a:ext cx="4249738" cy="5576887"/>
          </a:xfrm>
        </p:spPr>
        <p:txBody>
          <a:bodyPr/>
          <a:lstStyle/>
          <a:p>
            <a:r>
              <a:rPr lang="pl-PL" sz="2000" smtClean="0"/>
              <a:t>Ujawnianie się nowych sił,</a:t>
            </a:r>
          </a:p>
          <a:p>
            <a:r>
              <a:rPr lang="pl-PL" sz="2000" smtClean="0"/>
              <a:t>Możliwości dekoncentracji władzy:</a:t>
            </a:r>
          </a:p>
          <a:p>
            <a:pPr lvl="1"/>
            <a:r>
              <a:rPr lang="pl-PL" sz="1800" smtClean="0"/>
              <a:t>Rola Azji (szczególnie południowo – wschodniej),</a:t>
            </a:r>
          </a:p>
          <a:p>
            <a:pPr lvl="1"/>
            <a:r>
              <a:rPr lang="pl-PL" sz="1800" smtClean="0"/>
              <a:t>Rola BRIC, czy BRICS oraz E7,</a:t>
            </a:r>
          </a:p>
          <a:p>
            <a:pPr lvl="1"/>
            <a:r>
              <a:rPr lang="pl-PL" sz="1800" smtClean="0"/>
              <a:t>Rola podmiotów niepaństwowych (korporacje – nowe typy społeczności: Facebook i ich nowe wykorzystanie – patrz „arabska wiosna  ludów”),</a:t>
            </a:r>
          </a:p>
          <a:p>
            <a:pPr lvl="1"/>
            <a:r>
              <a:rPr lang="pl-PL" sz="1800" smtClean="0"/>
              <a:t>Problemy w obszarze „łuku niestabilności” (rejon andyjski Ameryki Płd., Afryka Subsaharyjska i Płn., Bliski Wschód, Kaukaz, centralna i wschodnia Azja),</a:t>
            </a:r>
          </a:p>
          <a:p>
            <a:pPr lvl="1"/>
            <a:r>
              <a:rPr lang="pl-PL" sz="1800" smtClean="0"/>
              <a:t>Zmieniająca się rola Afryki.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161D5F-7C13-4A32-AC62-9C1D3D3E80BB}" type="slidenum">
              <a:rPr lang="pl-PL"/>
              <a:pPr>
                <a:defRPr/>
              </a:pPr>
              <a:t>2</a:t>
            </a:fld>
            <a:endParaRPr lang="pl-PL"/>
          </a:p>
        </p:txBody>
      </p:sp>
      <p:sp>
        <p:nvSpPr>
          <p:cNvPr id="52229" name="Text Box 1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66675" y="6629400"/>
            <a:ext cx="25146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000">
                <a:latin typeface="Calibri" pitchFamily="34" charset="0"/>
              </a:rPr>
              <a:t>Źródło:  </a:t>
            </a:r>
            <a:r>
              <a:rPr lang="en-US" sz="1000">
                <a:latin typeface="Calibri" pitchFamily="34" charset="0"/>
              </a:rPr>
              <a:t>The </a:t>
            </a:r>
            <a:r>
              <a:rPr lang="pl-PL" sz="1000">
                <a:latin typeface="Calibri" pitchFamily="34" charset="0"/>
              </a:rPr>
              <a:t>Economist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Wykorzystanie impetu cyfrowego</a:t>
            </a:r>
          </a:p>
        </p:txBody>
      </p:sp>
      <p:sp>
        <p:nvSpPr>
          <p:cNvPr id="70658" name="Symbol zastępczy zawartości 2"/>
          <p:cNvSpPr>
            <a:spLocks noGrp="1"/>
          </p:cNvSpPr>
          <p:nvPr>
            <p:ph idx="1"/>
          </p:nvPr>
        </p:nvSpPr>
        <p:spPr>
          <a:xfrm>
            <a:off x="395288" y="908050"/>
            <a:ext cx="8229600" cy="514667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l-PL" sz="2000" b="1" smtClean="0">
                <a:solidFill>
                  <a:schemeClr val="accent1"/>
                </a:solidFill>
              </a:rPr>
              <a:t>Przejście od społeczeństwa informacyjnego do cyfrowego, odejście od modelu ciągłego nadrabiania zapóźnień w sferze cyfrowej na rzecz  prymatu  wykorzystywania nowych technologii w czynnikach rozwojowych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14495B-4092-43DE-9065-7B83DB1DFB96}" type="slidenum">
              <a:rPr lang="pl-PL"/>
              <a:pPr>
                <a:defRPr/>
              </a:pPr>
              <a:t>20</a:t>
            </a:fld>
            <a:endParaRPr lang="pl-PL"/>
          </a:p>
        </p:txBody>
      </p:sp>
      <p:pic>
        <p:nvPicPr>
          <p:cNvPr id="70660" name="Obraz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113" y="1989138"/>
            <a:ext cx="7632700" cy="45354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2781300"/>
            <a:ext cx="8228012" cy="3527425"/>
          </a:xfrm>
        </p:spPr>
        <p:txBody>
          <a:bodyPr tIns="22401" rtlCol="0">
            <a:normAutofit fontScale="85000" lnSpcReduction="20000"/>
          </a:bodyPr>
          <a:lstStyle/>
          <a:p>
            <a:pPr marL="391686" indent="-293764" fontAlgn="auto">
              <a:spcAft>
                <a:spcPts val="0"/>
              </a:spcAft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pl-PL" sz="2800" dirty="0" smtClean="0"/>
              <a:t>Dotychczasowe </a:t>
            </a:r>
            <a:r>
              <a:rPr lang="pl-PL" sz="2800" dirty="0"/>
              <a:t>działania skupiają się na rozwoju infrastruktury, kosztem dwóch pozostałych filarów</a:t>
            </a:r>
          </a:p>
          <a:p>
            <a:pPr marL="391686" indent="-293764" fontAlgn="auto">
              <a:spcAft>
                <a:spcPts val="0"/>
              </a:spcAft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pl-PL" sz="2800" dirty="0"/>
              <a:t>Wspieranie rozwoju zasobów: regulacja przyjazna dostawcom </a:t>
            </a:r>
            <a:r>
              <a:rPr lang="pl-PL" sz="2800" dirty="0" smtClean="0"/>
              <a:t>zasobów </a:t>
            </a:r>
            <a:r>
              <a:rPr lang="pl-PL" sz="2800" dirty="0"/>
              <a:t>i usług online; oraz udostępnianie własnych zasobów przez instytucje </a:t>
            </a:r>
            <a:r>
              <a:rPr lang="pl-PL" sz="2800" dirty="0" smtClean="0"/>
              <a:t>publiczne</a:t>
            </a:r>
          </a:p>
          <a:p>
            <a:pPr marL="391686" indent="-293764" fontAlgn="auto">
              <a:spcAft>
                <a:spcPts val="0"/>
              </a:spcAft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pl-PL" sz="2800" dirty="0" smtClean="0"/>
              <a:t>Rozwój </a:t>
            </a:r>
            <a:r>
              <a:rPr lang="pl-PL" sz="2800" dirty="0"/>
              <a:t>kompetencji cyfrowych </a:t>
            </a:r>
            <a:r>
              <a:rPr lang="pl-PL" sz="2800" dirty="0" smtClean="0"/>
              <a:t>(kluczowe </a:t>
            </a:r>
            <a:r>
              <a:rPr lang="pl-PL" sz="2800" dirty="0"/>
              <a:t>zadanie systemu edukacji do 2020 </a:t>
            </a:r>
            <a:r>
              <a:rPr lang="pl-PL" sz="2800" dirty="0" smtClean="0"/>
              <a:t>roku)</a:t>
            </a:r>
          </a:p>
          <a:p>
            <a:pPr marL="391686" indent="-293764" fontAlgn="auto">
              <a:spcAft>
                <a:spcPts val="0"/>
              </a:spcAft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pl-PL" sz="2800" dirty="0" smtClean="0"/>
              <a:t>Wykorzystanie </a:t>
            </a:r>
            <a:r>
              <a:rPr lang="pl-PL" sz="2800" dirty="0"/>
              <a:t>impetu </a:t>
            </a:r>
            <a:r>
              <a:rPr lang="pl-PL" sz="2800" dirty="0" smtClean="0"/>
              <a:t>cyfrowego zmienia </a:t>
            </a:r>
            <a:r>
              <a:rPr lang="pl-PL" sz="2800" dirty="0"/>
              <a:t>i zmieni różne obszary życia - od procesów produkcyjnych po sposoby sprzedaży produktów i </a:t>
            </a:r>
            <a:r>
              <a:rPr lang="pl-PL" sz="2800" dirty="0" smtClean="0"/>
              <a:t>usług</a:t>
            </a:r>
            <a:endParaRPr lang="pl-PL" sz="2800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3FDA4-18DF-4D44-B912-931719D1DC64}" type="slidenum">
              <a:rPr lang="pl-PL"/>
              <a:pPr>
                <a:defRPr/>
              </a:pPr>
              <a:t>21</a:t>
            </a:fld>
            <a:endParaRPr lang="pl-PL"/>
          </a:p>
        </p:txBody>
      </p:sp>
      <p:graphicFrame>
        <p:nvGraphicFramePr>
          <p:cNvPr id="3" name="Diagram 2"/>
          <p:cNvGraphicFramePr/>
          <p:nvPr/>
        </p:nvGraphicFramePr>
        <p:xfrm>
          <a:off x="395536" y="1124744"/>
          <a:ext cx="8064896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68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Rozwój Polski cyfrowej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Grp="1" noChangeArrowheads="1"/>
          </p:cNvSpPr>
          <p:nvPr>
            <p:ph type="title"/>
          </p:nvPr>
        </p:nvSpPr>
        <p:spPr>
          <a:xfrm>
            <a:off x="250825" y="130175"/>
            <a:ext cx="7796213" cy="490538"/>
          </a:xfrm>
        </p:spPr>
        <p:txBody>
          <a:bodyPr tIns="35203"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pl-PL" smtClean="0"/>
              <a:t>Otwartość zasobów publicznych – synergia dla rozwoju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052513"/>
            <a:ext cx="8228012" cy="5184775"/>
          </a:xfrm>
        </p:spPr>
        <p:txBody>
          <a:bodyPr tIns="20802" rtlCol="0">
            <a:normAutofit fontScale="92500" lnSpcReduction="10000"/>
          </a:bodyPr>
          <a:lstStyle/>
          <a:p>
            <a:pPr marL="391686" indent="-293764" fontAlgn="auto">
              <a:spcAft>
                <a:spcPts val="0"/>
              </a:spcAft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pl-PL" dirty="0"/>
              <a:t>Internet i technologie cyfrowe, poprzez redukcję kosztów przechowywania i udostępniania zasobów, umożliwiają powszechną dostępność zasobów </a:t>
            </a:r>
            <a:r>
              <a:rPr lang="pl-PL" dirty="0" smtClean="0"/>
              <a:t>publicznych (edukacyjnych, naukowych, kulturowych) – które sfinansowano ze środków publicznych, </a:t>
            </a:r>
            <a:endParaRPr lang="pl-PL" dirty="0"/>
          </a:p>
          <a:p>
            <a:pPr marL="391686" indent="-293764" fontAlgn="auto">
              <a:spcAft>
                <a:spcPts val="0"/>
              </a:spcAft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pl-PL" dirty="0"/>
              <a:t>Otwartość zasobów w Sieci – uczynienie z nich dobra </a:t>
            </a:r>
            <a:r>
              <a:rPr lang="pl-PL" dirty="0" smtClean="0"/>
              <a:t>wspólnego: dostęp i ponowne wykorzystanie informacji publicznej (zacząć od repozytoriów danych), </a:t>
            </a:r>
            <a:endParaRPr lang="pl-PL" dirty="0"/>
          </a:p>
          <a:p>
            <a:pPr marL="391686" indent="-293764" fontAlgn="auto">
              <a:spcAft>
                <a:spcPts val="0"/>
              </a:spcAft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pl-PL" dirty="0"/>
              <a:t>Funkcja prorozwojowa: powszechnie dostępne zasoby, np. dane publiczne (np. meteorologiczne, </a:t>
            </a:r>
            <a:r>
              <a:rPr lang="pl-PL" dirty="0" err="1"/>
              <a:t>geodane</a:t>
            </a:r>
            <a:r>
              <a:rPr lang="pl-PL" dirty="0"/>
              <a:t>, statystyczne) jako podstawa innowacyjnych usług (komercyjnych i niekomercyjnych), w skali kraju – ale także na poziomie </a:t>
            </a:r>
            <a:r>
              <a:rPr lang="pl-PL" dirty="0" smtClean="0"/>
              <a:t>miejskim,</a:t>
            </a:r>
            <a:endParaRPr lang="pl-PL" dirty="0"/>
          </a:p>
          <a:p>
            <a:pPr marL="391686" indent="-293764" fontAlgn="auto">
              <a:spcAft>
                <a:spcPts val="0"/>
              </a:spcAft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pl-PL" dirty="0"/>
              <a:t>Funkcja wyrównywania szans edukacyjnych i uczestnictwa w kulturze, poprzez dostęp do zasobów w </a:t>
            </a:r>
            <a:r>
              <a:rPr lang="pl-PL" dirty="0" smtClean="0"/>
              <a:t>Sieci,</a:t>
            </a:r>
          </a:p>
          <a:p>
            <a:pPr marL="391686" indent="-293764" fontAlgn="auto">
              <a:spcAft>
                <a:spcPts val="0"/>
              </a:spcAft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pl-PL" dirty="0" smtClean="0"/>
              <a:t>Świat aleksandryjski – biblioteka aleksandryjska/</a:t>
            </a:r>
            <a:r>
              <a:rPr lang="pl-PL" dirty="0" err="1" smtClean="0"/>
              <a:t>wikipedia</a:t>
            </a:r>
            <a:r>
              <a:rPr lang="pl-PL" dirty="0"/>
              <a:t>.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C7A9B-E5E5-41A8-8C7C-5756CB0BF639}" type="slidenum">
              <a:rPr lang="pl-PL"/>
              <a:pPr>
                <a:defRPr/>
              </a:pPr>
              <a:t>22</a:t>
            </a:fld>
            <a:endParaRPr lang="pl-PL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ytuł 1"/>
          <p:cNvSpPr>
            <a:spLocks noGrp="1"/>
          </p:cNvSpPr>
          <p:nvPr>
            <p:ph type="title"/>
          </p:nvPr>
        </p:nvSpPr>
        <p:spPr>
          <a:xfrm>
            <a:off x="250825" y="228600"/>
            <a:ext cx="8435975" cy="381000"/>
          </a:xfrm>
        </p:spPr>
        <p:txBody>
          <a:bodyPr/>
          <a:lstStyle/>
          <a:p>
            <a:r>
              <a:rPr lang="pl-PL" smtClean="0"/>
              <a:t>Cyfrowa szkoła, cyfrowe otoczenie… </a:t>
            </a:r>
          </a:p>
        </p:txBody>
      </p:sp>
      <p:sp>
        <p:nvSpPr>
          <p:cNvPr id="75778" name="Symbol zastępczy zawartości 2"/>
          <p:cNvSpPr>
            <a:spLocks noGrp="1"/>
          </p:cNvSpPr>
          <p:nvPr>
            <p:ph idx="1"/>
          </p:nvPr>
        </p:nvSpPr>
        <p:spPr>
          <a:xfrm>
            <a:off x="395288" y="6032500"/>
            <a:ext cx="8229600" cy="8255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l-PL" sz="1000" smtClean="0"/>
              <a:t>Źródło: Wiered.com</a:t>
            </a:r>
          </a:p>
        </p:txBody>
      </p:sp>
      <p:sp>
        <p:nvSpPr>
          <p:cNvPr id="75779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0B137C-86AF-4A0E-AB05-1B99AD1C4ACD}" type="slidenum">
              <a:rPr lang="pl-PL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pl-PL">
              <a:solidFill>
                <a:srgbClr val="898989"/>
              </a:solidFill>
            </a:endParaRPr>
          </a:p>
        </p:txBody>
      </p:sp>
      <p:pic>
        <p:nvPicPr>
          <p:cNvPr id="75780" name="Picture 2" descr="ipadrelease3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268413"/>
            <a:ext cx="62865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xfrm>
            <a:off x="8335963" y="630872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431AD9-8FE7-4D69-9F7B-F9C38AE9DD46}" type="slidenum">
              <a:rPr lang="pl-PL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pl-PL">
              <a:solidFill>
                <a:srgbClr val="898989"/>
              </a:solidFill>
            </a:endParaRPr>
          </a:p>
        </p:txBody>
      </p:sp>
      <p:sp>
        <p:nvSpPr>
          <p:cNvPr id="76802" name="Prostokąt 2"/>
          <p:cNvSpPr>
            <a:spLocks noChangeArrowheads="1"/>
          </p:cNvSpPr>
          <p:nvPr/>
        </p:nvSpPr>
        <p:spPr bwMode="auto">
          <a:xfrm>
            <a:off x="0" y="5876925"/>
            <a:ext cx="568483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5000"/>
              </a:spcAft>
              <a:buClr>
                <a:srgbClr val="000000"/>
              </a:buClr>
            </a:pPr>
            <a:r>
              <a:rPr lang="pl-PL" sz="1000">
                <a:solidFill>
                  <a:srgbClr val="000000"/>
                </a:solidFill>
                <a:latin typeface="Calibri" pitchFamily="34" charset="0"/>
              </a:rPr>
              <a:t>Źródło: Andreas Schleicher, „</a:t>
            </a:r>
            <a:r>
              <a:rPr lang="en-US" sz="1000">
                <a:solidFill>
                  <a:srgbClr val="000000"/>
                </a:solidFill>
                <a:latin typeface="Calibri" pitchFamily="34" charset="0"/>
              </a:rPr>
              <a:t>Strong performers and successful reformers</a:t>
            </a:r>
            <a:r>
              <a:rPr lang="pl-PL" sz="1000">
                <a:solidFill>
                  <a:srgbClr val="000000"/>
                </a:solidFill>
                <a:latin typeface="Calibri" pitchFamily="34" charset="0"/>
              </a:rPr>
              <a:t> – PISA 2009” 10 lutego 2011 r.</a:t>
            </a:r>
          </a:p>
        </p:txBody>
      </p:sp>
      <p:sp>
        <p:nvSpPr>
          <p:cNvPr id="76803" name="Prostokąt 4"/>
          <p:cNvSpPr>
            <a:spLocks noChangeArrowheads="1"/>
          </p:cNvSpPr>
          <p:nvPr/>
        </p:nvSpPr>
        <p:spPr bwMode="auto">
          <a:xfrm>
            <a:off x="0" y="250825"/>
            <a:ext cx="7715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35000"/>
              </a:spcBef>
              <a:spcAft>
                <a:spcPct val="5000"/>
              </a:spcAft>
              <a:buClr>
                <a:srgbClr val="000000"/>
              </a:buClr>
              <a:buFont typeface="Times New Roman" pitchFamily="18" charset="0"/>
              <a:buNone/>
            </a:pPr>
            <a:r>
              <a:rPr lang="pl-PL" sz="2000">
                <a:solidFill>
                  <a:schemeClr val="bg1"/>
                </a:solidFill>
                <a:latin typeface="Calibri" pitchFamily="34" charset="0"/>
              </a:rPr>
              <a:t>Jakich umiejętności potrzebuje nowoczesny rynek pracy?</a:t>
            </a:r>
          </a:p>
        </p:txBody>
      </p:sp>
      <p:sp>
        <p:nvSpPr>
          <p:cNvPr id="76804" name="Prostokąt 4"/>
          <p:cNvSpPr>
            <a:spLocks noChangeArrowheads="1"/>
          </p:cNvSpPr>
          <p:nvPr/>
        </p:nvSpPr>
        <p:spPr bwMode="auto">
          <a:xfrm>
            <a:off x="152400" y="836613"/>
            <a:ext cx="4773613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5000"/>
              </a:spcAft>
              <a:buClr>
                <a:srgbClr val="000000"/>
              </a:buClr>
              <a:buFont typeface="Times New Roman" pitchFamily="18" charset="0"/>
              <a:buNone/>
            </a:pPr>
            <a:r>
              <a:rPr lang="pl-PL">
                <a:latin typeface="Calibri" pitchFamily="34" charset="0"/>
              </a:rPr>
              <a:t>Zmiany w popycie na umiejętności na rynku pracy w stronę nierutynowych interaktywnych </a:t>
            </a:r>
            <a:br>
              <a:rPr lang="pl-PL">
                <a:latin typeface="Calibri" pitchFamily="34" charset="0"/>
              </a:rPr>
            </a:br>
            <a:r>
              <a:rPr lang="pl-PL">
                <a:latin typeface="Calibri" pitchFamily="34" charset="0"/>
              </a:rPr>
              <a:t>i analitycznych </a:t>
            </a:r>
          </a:p>
        </p:txBody>
      </p:sp>
      <p:grpSp>
        <p:nvGrpSpPr>
          <p:cNvPr id="76805" name="Grupa 6"/>
          <p:cNvGrpSpPr>
            <a:grpSpLocks/>
          </p:cNvGrpSpPr>
          <p:nvPr/>
        </p:nvGrpSpPr>
        <p:grpSpPr bwMode="auto">
          <a:xfrm>
            <a:off x="4926013" y="2085975"/>
            <a:ext cx="4346575" cy="3413125"/>
            <a:chOff x="1330325" y="1143000"/>
            <a:chExt cx="7493686" cy="5142297"/>
          </a:xfrm>
        </p:grpSpPr>
        <p:sp>
          <p:nvSpPr>
            <p:cNvPr id="8" name="Line 2"/>
            <p:cNvSpPr>
              <a:spLocks noChangeShapeType="1"/>
            </p:cNvSpPr>
            <p:nvPr/>
          </p:nvSpPr>
          <p:spPr bwMode="auto">
            <a:xfrm>
              <a:off x="1464433" y="5771068"/>
              <a:ext cx="62949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05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" name="Line 3"/>
            <p:cNvSpPr>
              <a:spLocks noChangeShapeType="1"/>
            </p:cNvSpPr>
            <p:nvPr/>
          </p:nvSpPr>
          <p:spPr bwMode="auto">
            <a:xfrm flipV="1">
              <a:off x="1475381" y="1341517"/>
              <a:ext cx="35581" cy="44654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05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0" name="Line 4"/>
            <p:cNvSpPr>
              <a:spLocks noChangeShapeType="1"/>
            </p:cNvSpPr>
            <p:nvPr/>
          </p:nvSpPr>
          <p:spPr bwMode="auto">
            <a:xfrm flipV="1">
              <a:off x="2452462" y="1681148"/>
              <a:ext cx="0" cy="40827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05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 flipV="1">
              <a:off x="3489754" y="1678756"/>
              <a:ext cx="0" cy="4085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05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 flipV="1">
              <a:off x="4496940" y="1645271"/>
              <a:ext cx="0" cy="41281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05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 flipV="1">
              <a:off x="6483944" y="1681148"/>
              <a:ext cx="0" cy="40827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05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 flipV="1">
              <a:off x="5432967" y="1678756"/>
              <a:ext cx="0" cy="40947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05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6815" name="Rectangle 9"/>
            <p:cNvSpPr>
              <a:spLocks noChangeArrowheads="1"/>
            </p:cNvSpPr>
            <p:nvPr/>
          </p:nvSpPr>
          <p:spPr bwMode="auto">
            <a:xfrm>
              <a:off x="1371600" y="5195888"/>
              <a:ext cx="1265802" cy="367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sz="1000" b="1">
                  <a:solidFill>
                    <a:srgbClr val="000000"/>
                  </a:solidFill>
                  <a:latin typeface="Calibri" pitchFamily="34" charset="0"/>
                </a:rPr>
                <a:t>“</a:t>
              </a:r>
              <a:r>
                <a:rPr lang="pl-PL" sz="1000" b="1">
                  <a:solidFill>
                    <a:srgbClr val="000000"/>
                  </a:solidFill>
                  <a:latin typeface="Calibri" pitchFamily="34" charset="0"/>
                </a:rPr>
                <a:t>Stażysta</a:t>
              </a:r>
              <a:r>
                <a:rPr lang="en-GB" sz="1000" b="1">
                  <a:solidFill>
                    <a:srgbClr val="000000"/>
                  </a:solidFill>
                  <a:latin typeface="Calibri" pitchFamily="34" charset="0"/>
                </a:rPr>
                <a:t>"</a:t>
              </a:r>
            </a:p>
          </p:txBody>
        </p:sp>
        <p:sp>
          <p:nvSpPr>
            <p:cNvPr id="76816" name="Rectangle 10"/>
            <p:cNvSpPr>
              <a:spLocks noChangeArrowheads="1"/>
            </p:cNvSpPr>
            <p:nvPr/>
          </p:nvSpPr>
          <p:spPr bwMode="auto">
            <a:xfrm>
              <a:off x="2051051" y="5486400"/>
              <a:ext cx="1876595" cy="367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sz="1000" b="1">
                  <a:solidFill>
                    <a:srgbClr val="000000"/>
                  </a:solidFill>
                  <a:latin typeface="Calibri" pitchFamily="34" charset="0"/>
                </a:rPr>
                <a:t>“Profes</a:t>
              </a:r>
              <a:r>
                <a:rPr lang="pl-PL" sz="1000" b="1">
                  <a:solidFill>
                    <a:srgbClr val="000000"/>
                  </a:solidFill>
                  <a:latin typeface="Calibri" pitchFamily="34" charset="0"/>
                </a:rPr>
                <a:t>j</a:t>
              </a:r>
              <a:r>
                <a:rPr lang="en-GB" sz="1000" b="1">
                  <a:solidFill>
                    <a:srgbClr val="000000"/>
                  </a:solidFill>
                  <a:latin typeface="Calibri" pitchFamily="34" charset="0"/>
                </a:rPr>
                <a:t>onal</a:t>
              </a:r>
              <a:r>
                <a:rPr lang="pl-PL" sz="1000" b="1">
                  <a:solidFill>
                    <a:srgbClr val="000000"/>
                  </a:solidFill>
                  <a:latin typeface="Calibri" pitchFamily="34" charset="0"/>
                </a:rPr>
                <a:t>ista</a:t>
              </a:r>
              <a:r>
                <a:rPr lang="en-GB" sz="1000" b="1">
                  <a:solidFill>
                    <a:srgbClr val="000000"/>
                  </a:solidFill>
                  <a:latin typeface="Calibri" pitchFamily="34" charset="0"/>
                </a:rPr>
                <a:t>”</a:t>
              </a:r>
            </a:p>
          </p:txBody>
        </p:sp>
        <p:sp>
          <p:nvSpPr>
            <p:cNvPr id="76817" name="Rectangle 11"/>
            <p:cNvSpPr>
              <a:spLocks noChangeArrowheads="1"/>
            </p:cNvSpPr>
            <p:nvPr/>
          </p:nvSpPr>
          <p:spPr bwMode="auto">
            <a:xfrm>
              <a:off x="3503614" y="5195888"/>
              <a:ext cx="1088922" cy="367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sz="1000" b="1">
                  <a:solidFill>
                    <a:srgbClr val="000000"/>
                  </a:solidFill>
                  <a:latin typeface="Calibri" pitchFamily="34" charset="0"/>
                </a:rPr>
                <a:t>“M</a:t>
              </a:r>
              <a:r>
                <a:rPr lang="pl-PL" sz="1000" b="1">
                  <a:solidFill>
                    <a:srgbClr val="000000"/>
                  </a:solidFill>
                  <a:latin typeface="Calibri" pitchFamily="34" charset="0"/>
                </a:rPr>
                <a:t>istrz</a:t>
              </a:r>
              <a:r>
                <a:rPr lang="en-GB" sz="1000" b="1">
                  <a:solidFill>
                    <a:srgbClr val="000000"/>
                  </a:solidFill>
                  <a:latin typeface="Calibri" pitchFamily="34" charset="0"/>
                </a:rPr>
                <a:t>”</a:t>
              </a:r>
            </a:p>
          </p:txBody>
        </p:sp>
        <p:sp>
          <p:nvSpPr>
            <p:cNvPr id="76818" name="Rectangle 12"/>
            <p:cNvSpPr>
              <a:spLocks noChangeArrowheads="1"/>
            </p:cNvSpPr>
            <p:nvPr/>
          </p:nvSpPr>
          <p:spPr bwMode="auto">
            <a:xfrm>
              <a:off x="4462463" y="5457826"/>
              <a:ext cx="1061284" cy="367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sz="1000" b="1">
                  <a:solidFill>
                    <a:srgbClr val="000000"/>
                  </a:solidFill>
                  <a:latin typeface="Calibri" pitchFamily="34" charset="0"/>
                </a:rPr>
                <a:t>“Coach”</a:t>
              </a:r>
            </a:p>
          </p:txBody>
        </p:sp>
        <p:sp>
          <p:nvSpPr>
            <p:cNvPr id="76819" name="Rectangle 13"/>
            <p:cNvSpPr>
              <a:spLocks noChangeArrowheads="1"/>
            </p:cNvSpPr>
            <p:nvPr/>
          </p:nvSpPr>
          <p:spPr bwMode="auto">
            <a:xfrm>
              <a:off x="5181599" y="5195888"/>
              <a:ext cx="1558762" cy="367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sz="1000" b="1">
                  <a:solidFill>
                    <a:srgbClr val="000000"/>
                  </a:solidFill>
                  <a:latin typeface="Calibri" pitchFamily="34" charset="0"/>
                </a:rPr>
                <a:t>“Ambasador"</a:t>
              </a:r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 flipV="1">
              <a:off x="1458959" y="2362801"/>
              <a:ext cx="5506682" cy="2791192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050">
                <a:solidFill>
                  <a:prstClr val="black"/>
                </a:solidFill>
              </a:endParaRPr>
            </a:p>
          </p:txBody>
        </p:sp>
        <p:sp>
          <p:nvSpPr>
            <p:cNvPr id="76821" name="Rectangle 15"/>
            <p:cNvSpPr>
              <a:spLocks noChangeArrowheads="1"/>
            </p:cNvSpPr>
            <p:nvPr/>
          </p:nvSpPr>
          <p:spPr bwMode="auto">
            <a:xfrm>
              <a:off x="7208838" y="1143000"/>
              <a:ext cx="1097215" cy="367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pl-PL" sz="1000" b="1">
                  <a:solidFill>
                    <a:srgbClr val="8064A2"/>
                  </a:solidFill>
                  <a:latin typeface="Calibri" pitchFamily="34" charset="0"/>
                </a:rPr>
                <a:t>mądrość</a:t>
              </a:r>
              <a:endParaRPr lang="en-GB" sz="1000" b="1">
                <a:solidFill>
                  <a:srgbClr val="8064A2"/>
                </a:solidFill>
                <a:latin typeface="Calibri" pitchFamily="34" charset="0"/>
              </a:endParaRPr>
            </a:p>
          </p:txBody>
        </p:sp>
        <p:sp>
          <p:nvSpPr>
            <p:cNvPr id="76822" name="Rectangle 16"/>
            <p:cNvSpPr>
              <a:spLocks noChangeArrowheads="1"/>
            </p:cNvSpPr>
            <p:nvPr/>
          </p:nvSpPr>
          <p:spPr bwMode="auto">
            <a:xfrm>
              <a:off x="7004050" y="2971800"/>
              <a:ext cx="1530350" cy="598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pl-PL" sz="1000" b="1">
                  <a:solidFill>
                    <a:srgbClr val="C0504D"/>
                  </a:solidFill>
                  <a:latin typeface="Calibri" pitchFamily="34" charset="0"/>
                </a:rPr>
                <a:t>Fizyczne możliwości</a:t>
              </a:r>
              <a:endParaRPr lang="en-GB" sz="1000" b="1">
                <a:solidFill>
                  <a:srgbClr val="C0504D"/>
                </a:solidFill>
                <a:latin typeface="Calibri" pitchFamily="34" charset="0"/>
              </a:endParaRPr>
            </a:p>
          </p:txBody>
        </p:sp>
        <p:sp>
          <p:nvSpPr>
            <p:cNvPr id="76823" name="Rectangle 17"/>
            <p:cNvSpPr>
              <a:spLocks noChangeArrowheads="1"/>
            </p:cNvSpPr>
            <p:nvPr/>
          </p:nvSpPr>
          <p:spPr bwMode="auto">
            <a:xfrm>
              <a:off x="6965951" y="5918201"/>
              <a:ext cx="804255" cy="367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pl-PL" sz="1000" b="1">
                  <a:solidFill>
                    <a:srgbClr val="000000"/>
                  </a:solidFill>
                  <a:latin typeface="Calibri" pitchFamily="34" charset="0"/>
                </a:rPr>
                <a:t>WIEK</a:t>
              </a:r>
              <a:endParaRPr lang="en-GB" sz="10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6824" name="Rectangle 18"/>
            <p:cNvSpPr>
              <a:spLocks noChangeArrowheads="1"/>
            </p:cNvSpPr>
            <p:nvPr/>
          </p:nvSpPr>
          <p:spPr bwMode="auto">
            <a:xfrm>
              <a:off x="7004050" y="4035828"/>
              <a:ext cx="1530350" cy="367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pl-PL" sz="1000" b="1">
                  <a:solidFill>
                    <a:srgbClr val="4F81BD"/>
                  </a:solidFill>
                  <a:latin typeface="Calibri" pitchFamily="34" charset="0"/>
                </a:rPr>
                <a:t>szybkość</a:t>
              </a:r>
              <a:endParaRPr lang="en-GB" sz="1000" b="1">
                <a:solidFill>
                  <a:srgbClr val="4F81BD"/>
                </a:solidFill>
                <a:latin typeface="Calibri" pitchFamily="34" charset="0"/>
              </a:endParaRPr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auto">
            <a:xfrm>
              <a:off x="1442538" y="2908123"/>
              <a:ext cx="5339731" cy="1511596"/>
            </a:xfrm>
            <a:custGeom>
              <a:avLst/>
              <a:gdLst>
                <a:gd name="T0" fmla="*/ 0 w 3168"/>
                <a:gd name="T1" fmla="*/ 952 h 952"/>
                <a:gd name="T2" fmla="*/ 624 w 3168"/>
                <a:gd name="T3" fmla="*/ 232 h 952"/>
                <a:gd name="T4" fmla="*/ 1392 w 3168"/>
                <a:gd name="T5" fmla="*/ 88 h 952"/>
                <a:gd name="T6" fmla="*/ 3168 w 3168"/>
                <a:gd name="T7" fmla="*/ 760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68" h="952">
                  <a:moveTo>
                    <a:pt x="0" y="952"/>
                  </a:moveTo>
                  <a:cubicBezTo>
                    <a:pt x="196" y="664"/>
                    <a:pt x="392" y="376"/>
                    <a:pt x="624" y="232"/>
                  </a:cubicBezTo>
                  <a:cubicBezTo>
                    <a:pt x="856" y="88"/>
                    <a:pt x="968" y="0"/>
                    <a:pt x="1392" y="88"/>
                  </a:cubicBezTo>
                  <a:cubicBezTo>
                    <a:pt x="1816" y="176"/>
                    <a:pt x="2872" y="648"/>
                    <a:pt x="3168" y="760"/>
                  </a:cubicBez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050">
                <a:solidFill>
                  <a:prstClr val="black"/>
                </a:solidFill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442538" y="2743092"/>
              <a:ext cx="5523104" cy="2056919"/>
            </a:xfrm>
            <a:custGeom>
              <a:avLst/>
              <a:gdLst>
                <a:gd name="T0" fmla="*/ 0 w 3168"/>
                <a:gd name="T1" fmla="*/ 1976 h 1976"/>
                <a:gd name="T2" fmla="*/ 528 w 3168"/>
                <a:gd name="T3" fmla="*/ 776 h 1976"/>
                <a:gd name="T4" fmla="*/ 1296 w 3168"/>
                <a:gd name="T5" fmla="*/ 56 h 1976"/>
                <a:gd name="T6" fmla="*/ 3168 w 3168"/>
                <a:gd name="T7" fmla="*/ 440 h 1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68" h="1976">
                  <a:moveTo>
                    <a:pt x="0" y="1976"/>
                  </a:moveTo>
                  <a:cubicBezTo>
                    <a:pt x="156" y="1536"/>
                    <a:pt x="312" y="1096"/>
                    <a:pt x="528" y="776"/>
                  </a:cubicBezTo>
                  <a:cubicBezTo>
                    <a:pt x="744" y="456"/>
                    <a:pt x="856" y="112"/>
                    <a:pt x="1296" y="56"/>
                  </a:cubicBezTo>
                  <a:cubicBezTo>
                    <a:pt x="1736" y="0"/>
                    <a:pt x="2856" y="376"/>
                    <a:pt x="3168" y="440"/>
                  </a:cubicBez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050">
                <a:solidFill>
                  <a:prstClr val="black"/>
                </a:solidFill>
              </a:endParaRPr>
            </a:p>
          </p:txBody>
        </p:sp>
        <p:sp>
          <p:nvSpPr>
            <p:cNvPr id="76827" name="Text Box 21"/>
            <p:cNvSpPr txBox="1">
              <a:spLocks noChangeArrowheads="1"/>
            </p:cNvSpPr>
            <p:nvPr/>
          </p:nvSpPr>
          <p:spPr bwMode="auto">
            <a:xfrm>
              <a:off x="6372225" y="5437444"/>
              <a:ext cx="1584325" cy="370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en-GB" sz="1000" b="1">
                  <a:solidFill>
                    <a:srgbClr val="000000"/>
                  </a:solidFill>
                  <a:latin typeface="Calibri" pitchFamily="34" charset="0"/>
                </a:rPr>
                <a:t>“</a:t>
              </a:r>
              <a:r>
                <a:rPr lang="pl-PL" sz="1000" b="1">
                  <a:solidFill>
                    <a:srgbClr val="000000"/>
                  </a:solidFill>
                  <a:latin typeface="Calibri" pitchFamily="34" charset="0"/>
                </a:rPr>
                <a:t>Gawędziarz</a:t>
              </a:r>
              <a:r>
                <a:rPr lang="en-GB" sz="1000" b="1">
                  <a:solidFill>
                    <a:srgbClr val="000000"/>
                  </a:solidFill>
                  <a:latin typeface="Calibri" pitchFamily="34" charset="0"/>
                </a:rPr>
                <a:t>”</a:t>
              </a:r>
            </a:p>
          </p:txBody>
        </p:sp>
        <p:sp>
          <p:nvSpPr>
            <p:cNvPr id="76828" name="Text Box 22"/>
            <p:cNvSpPr txBox="1">
              <a:spLocks noChangeArrowheads="1"/>
            </p:cNvSpPr>
            <p:nvPr/>
          </p:nvSpPr>
          <p:spPr bwMode="auto">
            <a:xfrm>
              <a:off x="6304505" y="5900994"/>
              <a:ext cx="545014" cy="370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GB" sz="1000" b="1">
                  <a:solidFill>
                    <a:srgbClr val="000000"/>
                  </a:solidFill>
                  <a:latin typeface="Calibri" pitchFamily="34" charset="0"/>
                </a:rPr>
                <a:t>65</a:t>
              </a:r>
            </a:p>
          </p:txBody>
        </p:sp>
        <p:sp>
          <p:nvSpPr>
            <p:cNvPr id="29" name="Line 23"/>
            <p:cNvSpPr>
              <a:spLocks noChangeShapeType="1"/>
            </p:cNvSpPr>
            <p:nvPr/>
          </p:nvSpPr>
          <p:spPr bwMode="auto">
            <a:xfrm rot="21236026" flipV="1">
              <a:off x="1330325" y="1633313"/>
              <a:ext cx="6065014" cy="3161915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050">
                <a:solidFill>
                  <a:prstClr val="black"/>
                </a:solidFill>
              </a:endParaRPr>
            </a:p>
          </p:txBody>
        </p:sp>
        <p:sp>
          <p:nvSpPr>
            <p:cNvPr id="76830" name="Rectangle 24"/>
            <p:cNvSpPr>
              <a:spLocks noChangeArrowheads="1"/>
            </p:cNvSpPr>
            <p:nvPr/>
          </p:nvSpPr>
          <p:spPr bwMode="auto">
            <a:xfrm>
              <a:off x="7046913" y="2057400"/>
              <a:ext cx="1777098" cy="830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pl-PL" sz="1000" b="1">
                  <a:solidFill>
                    <a:srgbClr val="F79646"/>
                  </a:solidFill>
                  <a:latin typeface="Calibri" pitchFamily="34" charset="0"/>
                </a:rPr>
                <a:t>Kumulatywna</a:t>
              </a:r>
            </a:p>
            <a:p>
              <a:pPr eaLnBrk="0" hangingPunct="0"/>
              <a:r>
                <a:rPr lang="pl-PL" sz="1000" b="1">
                  <a:solidFill>
                    <a:srgbClr val="F79646"/>
                  </a:solidFill>
                  <a:latin typeface="Calibri" pitchFamily="34" charset="0"/>
                </a:rPr>
                <a:t>pamięć</a:t>
              </a:r>
            </a:p>
            <a:p>
              <a:pPr eaLnBrk="0" hangingPunct="0"/>
              <a:r>
                <a:rPr lang="pl-PL" sz="1000" b="1">
                  <a:solidFill>
                    <a:srgbClr val="F79646"/>
                  </a:solidFill>
                  <a:latin typeface="Calibri" pitchFamily="34" charset="0"/>
                </a:rPr>
                <a:t>długookresowa </a:t>
              </a:r>
              <a:endParaRPr lang="en-GB" sz="1000" b="1">
                <a:solidFill>
                  <a:srgbClr val="F79646"/>
                </a:solidFill>
                <a:latin typeface="Calibri" pitchFamily="34" charset="0"/>
              </a:endParaRPr>
            </a:p>
          </p:txBody>
        </p:sp>
      </p:grpSp>
      <p:sp>
        <p:nvSpPr>
          <p:cNvPr id="76806" name="Prostokąt 1"/>
          <p:cNvSpPr>
            <a:spLocks noChangeArrowheads="1"/>
          </p:cNvSpPr>
          <p:nvPr/>
        </p:nvSpPr>
        <p:spPr bwMode="auto">
          <a:xfrm>
            <a:off x="5159375" y="1687513"/>
            <a:ext cx="2054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>
                <a:latin typeface="Calibri" pitchFamily="34" charset="0"/>
              </a:rPr>
              <a:t>Wiek a efektywność</a:t>
            </a:r>
            <a:endParaRPr lang="en-US">
              <a:latin typeface="Calibri" pitchFamily="34" charset="0"/>
            </a:endParaRPr>
          </a:p>
        </p:txBody>
      </p:sp>
      <p:graphicFrame>
        <p:nvGraphicFramePr>
          <p:cNvPr id="76807" name="Chart 31"/>
          <p:cNvGraphicFramePr>
            <a:graphicFrameLocks/>
          </p:cNvGraphicFramePr>
          <p:nvPr/>
        </p:nvGraphicFramePr>
        <p:xfrm>
          <a:off x="273050" y="1716088"/>
          <a:ext cx="4305300" cy="3963987"/>
        </p:xfrm>
        <a:graphic>
          <a:graphicData uri="http://schemas.openxmlformats.org/presentationml/2006/ole">
            <p:oleObj spid="_x0000_s76807" r:id="rId3" imgW="4304149" imgH="3962743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328A1-426F-4E55-B20B-3DD8200FD7CF}" type="slidenum">
              <a:rPr lang="pl-PL"/>
              <a:pPr>
                <a:defRPr/>
              </a:pPr>
              <a:t>25</a:t>
            </a:fld>
            <a:endParaRPr lang="pl-PL" dirty="0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88913"/>
            <a:ext cx="7856537" cy="431800"/>
          </a:xfrm>
        </p:spPr>
        <p:txBody>
          <a:bodyPr/>
          <a:lstStyle/>
          <a:p>
            <a:r>
              <a:rPr lang="pl-PL" smtClean="0"/>
              <a:t>Rozwój klas kreatywnych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309688"/>
            <a:ext cx="7848600" cy="44958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pl-PL" sz="2000" smtClean="0"/>
              <a:t>Rozwój klas kreatywnych (zawody informatyczne, inżynierskie, nauk o człowieku, życiu i społeczeństwie, edukacji, sztuki, rozrywki, mediów; profesjonaliści: biznesu, finansów, marketingu, sfery zdrowia, prawnicy): z 10% do 30% w USA,</a:t>
            </a:r>
            <a:endParaRPr lang="pl-PL" sz="2000" smtClean="0">
              <a:solidFill>
                <a:srgbClr val="0033CC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0000CC"/>
              </a:buClr>
            </a:pPr>
            <a:r>
              <a:rPr lang="pl-PL" sz="2000" b="1" smtClean="0">
                <a:solidFill>
                  <a:schemeClr val="accent1"/>
                </a:solidFill>
              </a:rPr>
              <a:t>Richard Florida – synergia 3T: technologie, talenty, tolerancja,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pl-PL" sz="2000" smtClean="0"/>
              <a:t>Metropolitarny model rozwoju (lifestyle, uczelnie, usługi, przemysły kulturowe, dyfuzja wewnętrzna i zewnętrzna) – węzły metropolitarne, 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0000CC"/>
              </a:buClr>
            </a:pPr>
            <a:r>
              <a:rPr lang="pl-PL" sz="2000" b="1" smtClean="0">
                <a:solidFill>
                  <a:schemeClr val="accent1"/>
                </a:solidFill>
              </a:rPr>
              <a:t>CDI (Indeks Kompozycji Różnorodności): Gay Index, </a:t>
            </a:r>
            <a:br>
              <a:rPr lang="pl-PL" sz="2000" b="1" smtClean="0">
                <a:solidFill>
                  <a:schemeClr val="accent1"/>
                </a:solidFill>
              </a:rPr>
            </a:br>
            <a:r>
              <a:rPr lang="pl-PL" sz="2000" b="1" smtClean="0">
                <a:solidFill>
                  <a:schemeClr val="accent1"/>
                </a:solidFill>
              </a:rPr>
              <a:t>Melting Pot Index, Bohemian Index a korelacja z High Tech Index.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ytuł 2"/>
          <p:cNvSpPr>
            <a:spLocks noGrp="1"/>
          </p:cNvSpPr>
          <p:nvPr>
            <p:ph type="title"/>
          </p:nvPr>
        </p:nvSpPr>
        <p:spPr>
          <a:xfrm>
            <a:off x="323850" y="228600"/>
            <a:ext cx="8362950" cy="381000"/>
          </a:xfrm>
        </p:spPr>
        <p:txBody>
          <a:bodyPr/>
          <a:lstStyle/>
          <a:p>
            <a:r>
              <a:rPr lang="pl-PL" smtClean="0"/>
              <a:t>Rosnąca rola klasy kreatywnej</a:t>
            </a:r>
          </a:p>
        </p:txBody>
      </p:sp>
      <p:sp>
        <p:nvSpPr>
          <p:cNvPr id="78850" name="Symbol zastępczy zawartości 3"/>
          <p:cNvSpPr>
            <a:spLocks noGrp="1"/>
          </p:cNvSpPr>
          <p:nvPr>
            <p:ph idx="1"/>
          </p:nvPr>
        </p:nvSpPr>
        <p:spPr>
          <a:xfrm>
            <a:off x="179388" y="981075"/>
            <a:ext cx="8229600" cy="514508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l-PL" sz="1800" smtClean="0"/>
              <a:t>Siła robocza wg klas wydzielonych przez R. Floridę w USA 1800-2009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DCC138-E64D-4CC5-802B-A85AD6784E79}" type="slidenum">
              <a:rPr lang="pl-PL"/>
              <a:pPr>
                <a:defRPr/>
              </a:pPr>
              <a:t>26</a:t>
            </a:fld>
            <a:endParaRPr lang="pl-PL"/>
          </a:p>
        </p:txBody>
      </p:sp>
      <p:pic>
        <p:nvPicPr>
          <p:cNvPr id="78852" name="Picture 2" descr="http://www.creativeclass.com/creative_class/_wordpress/wp-content/uploads/2011/05/pictur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611313"/>
            <a:ext cx="6472237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3" name="pole tekstowe 4"/>
          <p:cNvSpPr txBox="1">
            <a:spLocks noChangeArrowheads="1"/>
          </p:cNvSpPr>
          <p:nvPr/>
        </p:nvSpPr>
        <p:spPr bwMode="auto">
          <a:xfrm>
            <a:off x="6651625" y="2717800"/>
            <a:ext cx="2303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>
                <a:solidFill>
                  <a:schemeClr val="accent2"/>
                </a:solidFill>
                <a:latin typeface="Calibri" pitchFamily="34" charset="0"/>
              </a:rPr>
              <a:t>Lower Service Class 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651625" y="3552825"/>
            <a:ext cx="23034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accent4"/>
                </a:solidFill>
                <a:latin typeface="+mn-lt"/>
              </a:rPr>
              <a:t>Creative Class</a:t>
            </a:r>
            <a:endParaRPr lang="pl-PL" b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651625" y="4365625"/>
            <a:ext cx="230346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accent5"/>
                </a:solidFill>
                <a:latin typeface="+mn-lt"/>
              </a:rPr>
              <a:t>Manufacturing Class</a:t>
            </a:r>
            <a:endParaRPr lang="pl-PL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667500" y="5373688"/>
            <a:ext cx="23050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 err="1">
                <a:solidFill>
                  <a:schemeClr val="accent3"/>
                </a:solidFill>
                <a:latin typeface="+mn-lt"/>
              </a:rPr>
              <a:t>Farming</a:t>
            </a:r>
            <a:r>
              <a:rPr lang="pl-PL" b="1" dirty="0">
                <a:solidFill>
                  <a:schemeClr val="accent3"/>
                </a:solidFill>
                <a:latin typeface="+mn-lt"/>
              </a:rPr>
              <a:t> Class</a:t>
            </a:r>
            <a:endParaRPr lang="pl-PL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78857" name="Prostokąt 5"/>
          <p:cNvSpPr>
            <a:spLocks noChangeArrowheads="1"/>
          </p:cNvSpPr>
          <p:nvPr/>
        </p:nvSpPr>
        <p:spPr bwMode="auto">
          <a:xfrm>
            <a:off x="323850" y="6326188"/>
            <a:ext cx="53276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Calibri" pitchFamily="34" charset="0"/>
                <a:hlinkClick r:id="rId3"/>
              </a:rPr>
              <a:t>http://martinprosperity.org/insights/insight/the-rise-of-the-creative-class-since-1800</a:t>
            </a:r>
            <a:endParaRPr lang="pl-PL" sz="1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ytuł 1"/>
          <p:cNvSpPr>
            <a:spLocks noGrp="1"/>
          </p:cNvSpPr>
          <p:nvPr>
            <p:ph type="title"/>
          </p:nvPr>
        </p:nvSpPr>
        <p:spPr>
          <a:xfrm>
            <a:off x="323850" y="228600"/>
            <a:ext cx="8362950" cy="381000"/>
          </a:xfrm>
        </p:spPr>
        <p:txBody>
          <a:bodyPr/>
          <a:lstStyle/>
          <a:p>
            <a:r>
              <a:rPr lang="pl-PL" smtClean="0"/>
              <a:t>Od „wirtuala” do realnych dochodów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468313" y="1243013"/>
          <a:ext cx="8388350" cy="2200275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1048553"/>
                <a:gridCol w="1048553"/>
                <a:gridCol w="1048553"/>
                <a:gridCol w="1048553"/>
                <a:gridCol w="1048553"/>
                <a:gridCol w="1048553"/>
                <a:gridCol w="1048553"/>
                <a:gridCol w="1048553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 dirty="0">
                          <a:effectLst/>
                        </a:rPr>
                        <a:t>Rok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>
                          <a:effectLst/>
                        </a:rPr>
                        <a:t>Chiny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>
                          <a:effectLst/>
                        </a:rPr>
                        <a:t>Korea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 dirty="0">
                          <a:effectLst/>
                        </a:rPr>
                        <a:t>Ameryka Północna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>
                          <a:effectLst/>
                        </a:rPr>
                        <a:t>Europa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>
                          <a:effectLst/>
                        </a:rPr>
                        <a:t>Japonia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>
                          <a:effectLst/>
                        </a:rPr>
                        <a:t>Inne kraje (w większości rozwijające się)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 dirty="0">
                          <a:effectLst/>
                        </a:rPr>
                        <a:t>Ogółem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>
                          <a:effectLst/>
                        </a:rPr>
                        <a:t>2007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$</a:t>
                      </a:r>
                      <a:r>
                        <a:rPr lang="pl-PL" sz="1400" u="none" strike="noStrike" dirty="0" smtClean="0">
                          <a:effectLst/>
                        </a:rPr>
                        <a:t>2,2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$</a:t>
                      </a:r>
                      <a:r>
                        <a:rPr lang="pl-PL" sz="1400" u="none" strike="noStrike" dirty="0" smtClean="0">
                          <a:effectLst/>
                        </a:rPr>
                        <a:t>1,7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$</a:t>
                      </a:r>
                      <a:r>
                        <a:rPr lang="pl-PL" sz="1400" u="none" strike="noStrike" dirty="0" smtClean="0">
                          <a:effectLst/>
                        </a:rPr>
                        <a:t>1,5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$</a:t>
                      </a:r>
                      <a:r>
                        <a:rPr lang="pl-PL" sz="1400" u="none" strike="noStrike" dirty="0" smtClean="0">
                          <a:effectLst/>
                        </a:rPr>
                        <a:t>1,6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>
                          <a:effectLst/>
                        </a:rPr>
                        <a:t>$0,7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>
                          <a:effectLst/>
                        </a:rPr>
                        <a:t>$0,8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$</a:t>
                      </a:r>
                      <a:r>
                        <a:rPr lang="pl-PL" sz="1400" u="none" strike="noStrike" dirty="0" smtClean="0">
                          <a:effectLst/>
                        </a:rPr>
                        <a:t>8,5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>
                          <a:effectLst/>
                        </a:rPr>
                        <a:t>2008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$</a:t>
                      </a:r>
                      <a:r>
                        <a:rPr lang="pl-PL" sz="1400" u="none" strike="noStrike" dirty="0" smtClean="0">
                          <a:effectLst/>
                        </a:rPr>
                        <a:t>2,4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$</a:t>
                      </a:r>
                      <a:r>
                        <a:rPr lang="pl-PL" sz="1400" u="none" strike="noStrike" dirty="0" smtClean="0">
                          <a:effectLst/>
                        </a:rPr>
                        <a:t>2,6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$</a:t>
                      </a:r>
                      <a:r>
                        <a:rPr lang="pl-PL" sz="1400" u="none" strike="noStrike" dirty="0" smtClean="0">
                          <a:effectLst/>
                        </a:rPr>
                        <a:t>1,7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$</a:t>
                      </a:r>
                      <a:r>
                        <a:rPr lang="pl-PL" sz="1400" u="none" strike="noStrike" dirty="0" smtClean="0">
                          <a:effectLst/>
                        </a:rPr>
                        <a:t>2,0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>
                          <a:effectLst/>
                        </a:rPr>
                        <a:t>$0,8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>
                          <a:effectLst/>
                        </a:rPr>
                        <a:t>$0,9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$</a:t>
                      </a:r>
                      <a:r>
                        <a:rPr lang="pl-PL" sz="1400" u="none" strike="noStrike" dirty="0" smtClean="0">
                          <a:effectLst/>
                        </a:rPr>
                        <a:t>10,4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>
                          <a:effectLst/>
                        </a:rPr>
                        <a:t>2009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$</a:t>
                      </a:r>
                      <a:r>
                        <a:rPr lang="pl-PL" sz="1400" u="none" strike="noStrike" dirty="0" smtClean="0">
                          <a:effectLst/>
                        </a:rPr>
                        <a:t>2,9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$</a:t>
                      </a:r>
                      <a:r>
                        <a:rPr lang="pl-PL" sz="1400" u="none" strike="noStrike" dirty="0" smtClean="0">
                          <a:effectLst/>
                        </a:rPr>
                        <a:t>4,0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$</a:t>
                      </a:r>
                      <a:r>
                        <a:rPr lang="pl-PL" sz="1400" u="none" strike="noStrike" dirty="0" smtClean="0">
                          <a:effectLst/>
                        </a:rPr>
                        <a:t>1,8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$</a:t>
                      </a:r>
                      <a:r>
                        <a:rPr lang="pl-PL" sz="1400" u="none" strike="noStrike" dirty="0" smtClean="0">
                          <a:effectLst/>
                        </a:rPr>
                        <a:t>2,0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>
                          <a:effectLst/>
                        </a:rPr>
                        <a:t>$0,9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$</a:t>
                      </a:r>
                      <a:r>
                        <a:rPr lang="pl-PL" sz="1400" u="none" strike="noStrike" dirty="0" smtClean="0">
                          <a:effectLst/>
                        </a:rPr>
                        <a:t>1,0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$</a:t>
                      </a:r>
                      <a:r>
                        <a:rPr lang="pl-PL" sz="1400" u="none" strike="noStrike" dirty="0" smtClean="0">
                          <a:effectLst/>
                        </a:rPr>
                        <a:t>12,6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>
                          <a:effectLst/>
                        </a:rPr>
                        <a:t>2010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$</a:t>
                      </a:r>
                      <a:r>
                        <a:rPr lang="pl-PL" sz="1400" u="none" strike="noStrike" dirty="0" smtClean="0">
                          <a:effectLst/>
                        </a:rPr>
                        <a:t>3,7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$</a:t>
                      </a:r>
                      <a:r>
                        <a:rPr lang="pl-PL" sz="1400" u="none" strike="noStrike" dirty="0" smtClean="0">
                          <a:effectLst/>
                        </a:rPr>
                        <a:t>5,0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$</a:t>
                      </a:r>
                      <a:r>
                        <a:rPr lang="pl-PL" sz="1400" u="none" strike="noStrike" dirty="0" smtClean="0">
                          <a:effectLst/>
                        </a:rPr>
                        <a:t>2,2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$</a:t>
                      </a:r>
                      <a:r>
                        <a:rPr lang="pl-PL" sz="1400" u="none" strike="noStrike" dirty="0" smtClean="0">
                          <a:effectLst/>
                        </a:rPr>
                        <a:t>2,5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>
                          <a:effectLst/>
                        </a:rPr>
                        <a:t>$0,9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$</a:t>
                      </a:r>
                      <a:r>
                        <a:rPr lang="pl-PL" sz="1400" u="none" strike="noStrike" dirty="0" smtClean="0">
                          <a:effectLst/>
                        </a:rPr>
                        <a:t>1,1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$</a:t>
                      </a:r>
                      <a:r>
                        <a:rPr lang="pl-PL" sz="1400" u="none" strike="noStrike" dirty="0" smtClean="0">
                          <a:effectLst/>
                        </a:rPr>
                        <a:t>15,4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>
                          <a:effectLst/>
                        </a:rPr>
                        <a:t>2011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$</a:t>
                      </a:r>
                      <a:r>
                        <a:rPr lang="pl-PL" sz="1400" u="none" strike="noStrike" dirty="0" smtClean="0">
                          <a:effectLst/>
                        </a:rPr>
                        <a:t>4,5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$</a:t>
                      </a:r>
                      <a:r>
                        <a:rPr lang="pl-PL" sz="1400" u="none" strike="noStrike" dirty="0" smtClean="0">
                          <a:effectLst/>
                        </a:rPr>
                        <a:t>6,0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$</a:t>
                      </a:r>
                      <a:r>
                        <a:rPr lang="pl-PL" sz="1400" u="none" strike="noStrike" dirty="0" smtClean="0">
                          <a:effectLst/>
                        </a:rPr>
                        <a:t>2,5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$</a:t>
                      </a:r>
                      <a:r>
                        <a:rPr lang="pl-PL" sz="1400" u="none" strike="noStrike" dirty="0" smtClean="0">
                          <a:effectLst/>
                        </a:rPr>
                        <a:t>2,9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$</a:t>
                      </a:r>
                      <a:r>
                        <a:rPr lang="pl-PL" sz="1400" u="none" strike="noStrike" dirty="0" smtClean="0">
                          <a:effectLst/>
                        </a:rPr>
                        <a:t>1,0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$</a:t>
                      </a:r>
                      <a:r>
                        <a:rPr lang="pl-PL" sz="1400" u="none" strike="noStrike" dirty="0" smtClean="0">
                          <a:effectLst/>
                        </a:rPr>
                        <a:t>1,1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$</a:t>
                      </a:r>
                      <a:r>
                        <a:rPr lang="pl-PL" sz="1400" u="none" strike="noStrike" dirty="0" smtClean="0">
                          <a:effectLst/>
                        </a:rPr>
                        <a:t>18,0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 dirty="0">
                          <a:effectLst/>
                        </a:rPr>
                        <a:t>2012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$</a:t>
                      </a:r>
                      <a:r>
                        <a:rPr lang="pl-PL" sz="1400" u="none" strike="noStrike" dirty="0" smtClean="0">
                          <a:effectLst/>
                        </a:rPr>
                        <a:t>5,6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$</a:t>
                      </a:r>
                      <a:r>
                        <a:rPr lang="pl-PL" sz="1400" u="none" strike="noStrike" dirty="0" smtClean="0">
                          <a:effectLst/>
                        </a:rPr>
                        <a:t>7,2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$</a:t>
                      </a:r>
                      <a:r>
                        <a:rPr lang="pl-PL" sz="1400" u="none" strike="noStrike" dirty="0" smtClean="0">
                          <a:effectLst/>
                        </a:rPr>
                        <a:t>2,9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$</a:t>
                      </a:r>
                      <a:r>
                        <a:rPr lang="pl-PL" sz="1400" u="none" strike="noStrike" dirty="0" smtClean="0">
                          <a:effectLst/>
                        </a:rPr>
                        <a:t>3,3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$</a:t>
                      </a:r>
                      <a:r>
                        <a:rPr lang="pl-PL" sz="1400" u="none" strike="noStrike" dirty="0" smtClean="0">
                          <a:effectLst/>
                        </a:rPr>
                        <a:t>1,0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$</a:t>
                      </a:r>
                      <a:r>
                        <a:rPr lang="pl-PL" sz="1400" u="none" strike="noStrike" dirty="0" smtClean="0">
                          <a:effectLst/>
                        </a:rPr>
                        <a:t>1,2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$</a:t>
                      </a:r>
                      <a:r>
                        <a:rPr lang="pl-PL" sz="1400" u="none" strike="noStrike" dirty="0" smtClean="0">
                          <a:effectLst/>
                        </a:rPr>
                        <a:t>21,2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C6D96-9CB3-4DD0-8F34-1C69EB3B217F}" type="slidenum">
              <a:rPr lang="pl-PL"/>
              <a:pPr>
                <a:defRPr/>
              </a:pPr>
              <a:t>27</a:t>
            </a:fld>
            <a:endParaRPr lang="pl-PL"/>
          </a:p>
        </p:txBody>
      </p:sp>
      <p:sp>
        <p:nvSpPr>
          <p:cNvPr id="79949" name="pole tekstowe 5"/>
          <p:cNvSpPr txBox="1">
            <a:spLocks noChangeArrowheads="1"/>
          </p:cNvSpPr>
          <p:nvPr/>
        </p:nvSpPr>
        <p:spPr bwMode="auto">
          <a:xfrm>
            <a:off x="684213" y="838200"/>
            <a:ext cx="6551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alibri" pitchFamily="34" charset="0"/>
              </a:rPr>
              <a:t>Wartość globalnego rynku gier komputerowych w mld USD</a:t>
            </a:r>
          </a:p>
        </p:txBody>
      </p:sp>
      <p:sp>
        <p:nvSpPr>
          <p:cNvPr id="79950" name="pole tekstowe 6"/>
          <p:cNvSpPr txBox="1">
            <a:spLocks noChangeArrowheads="1"/>
          </p:cNvSpPr>
          <p:nvPr/>
        </p:nvSpPr>
        <p:spPr bwMode="auto">
          <a:xfrm>
            <a:off x="684213" y="3573463"/>
            <a:ext cx="76327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Calibri" pitchFamily="34" charset="0"/>
              </a:rPr>
              <a:t>Źródło: InfoDEV, „K</a:t>
            </a:r>
            <a:r>
              <a:rPr lang="en-US" sz="1000">
                <a:latin typeface="Calibri" pitchFamily="34" charset="0"/>
              </a:rPr>
              <a:t>nowledge map</a:t>
            </a:r>
            <a:r>
              <a:rPr lang="pl-PL" sz="1000">
                <a:latin typeface="Calibri" pitchFamily="34" charset="0"/>
              </a:rPr>
              <a:t> </a:t>
            </a:r>
            <a:r>
              <a:rPr lang="en-US" sz="1000">
                <a:latin typeface="Calibri" pitchFamily="34" charset="0"/>
              </a:rPr>
              <a:t>of the virtual economy</a:t>
            </a:r>
            <a:r>
              <a:rPr lang="pl-PL" sz="1000">
                <a:latin typeface="Calibri" pitchFamily="34" charset="0"/>
              </a:rPr>
              <a:t> </a:t>
            </a:r>
            <a:r>
              <a:rPr lang="en-US" sz="1000">
                <a:latin typeface="Calibri" pitchFamily="34" charset="0"/>
              </a:rPr>
              <a:t>converting</a:t>
            </a:r>
            <a:r>
              <a:rPr lang="pl-PL" sz="1000">
                <a:latin typeface="Calibri" pitchFamily="34" charset="0"/>
              </a:rPr>
              <a:t> </a:t>
            </a:r>
            <a:r>
              <a:rPr lang="en-US" sz="1000">
                <a:latin typeface="Calibri" pitchFamily="34" charset="0"/>
              </a:rPr>
              <a:t>the virtual economy into</a:t>
            </a:r>
            <a:r>
              <a:rPr lang="pl-PL" sz="1000">
                <a:latin typeface="Calibri" pitchFamily="34" charset="0"/>
              </a:rPr>
              <a:t> </a:t>
            </a:r>
            <a:r>
              <a:rPr lang="en-US" sz="1000">
                <a:latin typeface="Calibri" pitchFamily="34" charset="0"/>
              </a:rPr>
              <a:t>development potential</a:t>
            </a:r>
            <a:r>
              <a:rPr lang="pl-PL" sz="1000">
                <a:latin typeface="Calibri" pitchFamily="34" charset="0"/>
              </a:rPr>
              <a:t>”, April 2011</a:t>
            </a:r>
          </a:p>
        </p:txBody>
      </p:sp>
      <p:sp>
        <p:nvSpPr>
          <p:cNvPr id="79951" name="pole tekstowe 8"/>
          <p:cNvSpPr txBox="1">
            <a:spLocks noChangeArrowheads="1"/>
          </p:cNvSpPr>
          <p:nvPr/>
        </p:nvSpPr>
        <p:spPr bwMode="auto">
          <a:xfrm>
            <a:off x="468313" y="3819525"/>
            <a:ext cx="83518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latin typeface="Calibri" pitchFamily="34" charset="0"/>
              </a:rPr>
              <a:t>Wartość rocznych obrotów handlowych między użytkownikami Second Life </a:t>
            </a:r>
            <a:br>
              <a:rPr lang="pl-PL">
                <a:latin typeface="Calibri" pitchFamily="34" charset="0"/>
              </a:rPr>
            </a:br>
            <a:r>
              <a:rPr lang="pl-PL">
                <a:latin typeface="Calibri" pitchFamily="34" charset="0"/>
              </a:rPr>
              <a:t>(20 mln użytkowników w świecie) w mln USD</a:t>
            </a:r>
          </a:p>
        </p:txBody>
      </p:sp>
      <p:graphicFrame>
        <p:nvGraphicFramePr>
          <p:cNvPr id="10" name="Wykres 9"/>
          <p:cNvGraphicFramePr>
            <a:graphicFrameLocks/>
          </p:cNvGraphicFramePr>
          <p:nvPr/>
        </p:nvGraphicFramePr>
        <p:xfrm>
          <a:off x="1043608" y="4365103"/>
          <a:ext cx="4464496" cy="2232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9953" name="Prostokąt 10"/>
          <p:cNvSpPr>
            <a:spLocks noChangeArrowheads="1"/>
          </p:cNvSpPr>
          <p:nvPr/>
        </p:nvSpPr>
        <p:spPr bwMode="auto">
          <a:xfrm>
            <a:off x="388938" y="6567488"/>
            <a:ext cx="82216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Calibri" pitchFamily="34" charset="0"/>
                <a:hlinkClick r:id="rId3"/>
              </a:rPr>
              <a:t>http://community.secondlife.com/t5/Features/2009-End-of-Year-Second-Life-Economy-Wrap-up-including-Q4/ba-p/653078</a:t>
            </a:r>
            <a:endParaRPr lang="pl-PL" sz="1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ytuł 1"/>
          <p:cNvSpPr>
            <a:spLocks noGrp="1"/>
          </p:cNvSpPr>
          <p:nvPr>
            <p:ph type="title"/>
          </p:nvPr>
        </p:nvSpPr>
        <p:spPr>
          <a:xfrm>
            <a:off x="323850" y="228600"/>
            <a:ext cx="8362950" cy="381000"/>
          </a:xfrm>
        </p:spPr>
        <p:txBody>
          <a:bodyPr/>
          <a:lstStyle/>
          <a:p>
            <a:r>
              <a:rPr lang="pl-PL" smtClean="0"/>
              <a:t>Dynamika rozwoju sieci i perspektywa rozwoju handlu internetowego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AB510-A181-4525-BDEE-B150FA4C8DED}" type="slidenum">
              <a:rPr lang="pl-PL"/>
              <a:pPr>
                <a:defRPr/>
              </a:pPr>
              <a:t>28</a:t>
            </a:fld>
            <a:endParaRPr lang="pl-PL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123950" y="1125538"/>
          <a:ext cx="6985000" cy="2681287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030744"/>
                <a:gridCol w="587672"/>
                <a:gridCol w="657263"/>
                <a:gridCol w="658038"/>
                <a:gridCol w="594678"/>
                <a:gridCol w="504056"/>
                <a:gridCol w="576064"/>
                <a:gridCol w="2376263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2004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2005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2006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2007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2008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2009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Growth in use 2004-09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UK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49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54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57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65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70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76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55.1%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France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31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36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39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57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63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65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109.7%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Denmark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70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73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78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76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80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82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17.1%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Germany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50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54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59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64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68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71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42.0%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Italy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26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28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31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34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37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42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61.5%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NBL</a:t>
                      </a:r>
                      <a:endParaRPr lang="pl-PL" sz="1100" dirty="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64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66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69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74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77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80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26.0%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Norway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68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74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77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81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86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88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29.4%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FF0000"/>
                          </a:solidFill>
                          <a:effectLst/>
                        </a:rPr>
                        <a:t>Poland</a:t>
                      </a:r>
                      <a:endParaRPr lang="pl-PL" sz="1100" b="1">
                        <a:solidFill>
                          <a:srgbClr val="FF0000"/>
                        </a:solidFill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FF0000"/>
                          </a:solidFill>
                          <a:effectLst/>
                        </a:rPr>
                        <a:t>22</a:t>
                      </a:r>
                      <a:endParaRPr lang="pl-PL" sz="1100" b="1">
                        <a:solidFill>
                          <a:srgbClr val="FF0000"/>
                        </a:solidFill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FF0000"/>
                          </a:solidFill>
                          <a:effectLst/>
                        </a:rPr>
                        <a:t>29</a:t>
                      </a:r>
                      <a:endParaRPr lang="pl-PL" sz="1100" b="1">
                        <a:solidFill>
                          <a:srgbClr val="FF0000"/>
                        </a:solidFill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FF0000"/>
                          </a:solidFill>
                          <a:effectLst/>
                        </a:rPr>
                        <a:t>34</a:t>
                      </a:r>
                      <a:endParaRPr lang="pl-PL" sz="1100" b="1">
                        <a:solidFill>
                          <a:srgbClr val="FF0000"/>
                        </a:solidFill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FF0000"/>
                          </a:solidFill>
                          <a:effectLst/>
                        </a:rPr>
                        <a:t>39</a:t>
                      </a:r>
                      <a:endParaRPr lang="pl-PL" sz="1100" b="1">
                        <a:solidFill>
                          <a:srgbClr val="FF0000"/>
                        </a:solidFill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FF0000"/>
                          </a:solidFill>
                          <a:effectLst/>
                        </a:rPr>
                        <a:t>44</a:t>
                      </a:r>
                      <a:endParaRPr lang="pl-PL" sz="1100" b="1">
                        <a:solidFill>
                          <a:srgbClr val="FF0000"/>
                        </a:solidFill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FF0000"/>
                          </a:solidFill>
                          <a:effectLst/>
                        </a:rPr>
                        <a:t>52</a:t>
                      </a:r>
                      <a:endParaRPr lang="pl-PL" sz="1100" b="1">
                        <a:solidFill>
                          <a:srgbClr val="FF0000"/>
                        </a:solidFill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0000"/>
                          </a:solidFill>
                          <a:effectLst/>
                        </a:rPr>
                        <a:t>136.4%</a:t>
                      </a:r>
                      <a:endParaRPr lang="pl-PL" sz="1100" b="1" dirty="0">
                        <a:solidFill>
                          <a:srgbClr val="FF0000"/>
                        </a:solidFill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Spain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31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35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39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44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49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54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74.2%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Sweden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75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76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80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75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83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86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14.7%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Average</a:t>
                      </a:r>
                      <a:endParaRPr lang="pl-PL" sz="1100" dirty="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43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47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51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58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62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66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53.7%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EU of 27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36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43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45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51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56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60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66.7%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Netherlands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72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74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76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81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83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86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19.4%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Belgium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50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53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58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63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66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70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40.0%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Luxembourg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59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63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65</a:t>
                      </a:r>
                      <a:endParaRPr lang="pl-PL" sz="1100" dirty="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72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77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83</a:t>
                      </a:r>
                      <a:endParaRPr lang="pl-PL" sz="110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40.7%</a:t>
                      </a:r>
                      <a:endParaRPr lang="pl-PL" sz="1100" dirty="0">
                        <a:effectLst/>
                        <a:latin typeface="Century Gothic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6" name="Chart 1"/>
          <p:cNvGraphicFramePr/>
          <p:nvPr/>
        </p:nvGraphicFramePr>
        <p:xfrm>
          <a:off x="971600" y="4077072"/>
          <a:ext cx="7992888" cy="2535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1055" name="Prostokąt 7"/>
          <p:cNvSpPr>
            <a:spLocks noChangeArrowheads="1"/>
          </p:cNvSpPr>
          <p:nvPr/>
        </p:nvSpPr>
        <p:spPr bwMode="auto">
          <a:xfrm>
            <a:off x="0" y="6519863"/>
            <a:ext cx="83883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Źródło: Online Trends 2011 Research, Report Commissioned by Kelkoo, Report Prepared by Centre for Retail Research, Nottingham, 9 December 2010</a:t>
            </a:r>
          </a:p>
        </p:txBody>
      </p:sp>
      <p:sp>
        <p:nvSpPr>
          <p:cNvPr id="81056" name="Prostokąt 2"/>
          <p:cNvSpPr>
            <a:spLocks noChangeArrowheads="1"/>
          </p:cNvSpPr>
          <p:nvPr/>
        </p:nvSpPr>
        <p:spPr bwMode="auto">
          <a:xfrm>
            <a:off x="619125" y="755650"/>
            <a:ext cx="799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latin typeface="Calibri" pitchFamily="34" charset="0"/>
              </a:rPr>
              <a:t>Liczba użytkowników internetu </a:t>
            </a:r>
            <a:r>
              <a:rPr lang="en-GB">
                <a:latin typeface="Calibri" pitchFamily="34" charset="0"/>
              </a:rPr>
              <a:t>2004-2010 </a:t>
            </a:r>
            <a:r>
              <a:rPr lang="pl-PL">
                <a:latin typeface="Calibri" pitchFamily="34" charset="0"/>
              </a:rPr>
              <a:t>na</a:t>
            </a:r>
            <a:r>
              <a:rPr lang="en-GB">
                <a:latin typeface="Calibri" pitchFamily="34" charset="0"/>
              </a:rPr>
              <a:t> 100 </a:t>
            </a:r>
            <a:r>
              <a:rPr lang="pl-PL">
                <a:latin typeface="Calibri" pitchFamily="34" charset="0"/>
              </a:rPr>
              <a:t>osób </a:t>
            </a:r>
            <a:r>
              <a:rPr lang="en-GB">
                <a:latin typeface="Calibri" pitchFamily="34" charset="0"/>
              </a:rPr>
              <a:t>(</a:t>
            </a:r>
            <a:r>
              <a:rPr lang="pl-PL">
                <a:latin typeface="Calibri" pitchFamily="34" charset="0"/>
              </a:rPr>
              <a:t>16+</a:t>
            </a:r>
            <a:r>
              <a:rPr lang="en-GB">
                <a:latin typeface="Calibri" pitchFamily="34" charset="0"/>
              </a:rPr>
              <a:t>)  </a:t>
            </a:r>
            <a:endParaRPr lang="pl-PL">
              <a:latin typeface="Century Gothic" pitchFamily="34" charset="0"/>
              <a:ea typeface="SimSun"/>
              <a:cs typeface="Times New Roman" pitchFamily="18" charset="0"/>
            </a:endParaRPr>
          </a:p>
        </p:txBody>
      </p:sp>
      <p:sp>
        <p:nvSpPr>
          <p:cNvPr id="81057" name="Prostokąt 9"/>
          <p:cNvSpPr>
            <a:spLocks noChangeArrowheads="1"/>
          </p:cNvSpPr>
          <p:nvPr/>
        </p:nvSpPr>
        <p:spPr bwMode="auto">
          <a:xfrm>
            <a:off x="835025" y="3860800"/>
            <a:ext cx="7769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alibri" pitchFamily="34" charset="0"/>
              </a:rPr>
              <a:t>Prognozowany wzrost sprzedaży  branży e-commerce o</a:t>
            </a:r>
            <a:r>
              <a:rPr lang="en-US">
                <a:latin typeface="Calibri" pitchFamily="34" charset="0"/>
              </a:rPr>
              <a:t>nline </a:t>
            </a:r>
            <a:r>
              <a:rPr lang="pl-PL">
                <a:latin typeface="Calibri" pitchFamily="34" charset="0"/>
              </a:rPr>
              <a:t>i</a:t>
            </a:r>
            <a:r>
              <a:rPr lang="en-US">
                <a:latin typeface="Calibri" pitchFamily="34" charset="0"/>
              </a:rPr>
              <a:t> </a:t>
            </a:r>
            <a:r>
              <a:rPr lang="pl-PL">
                <a:latin typeface="Calibri" pitchFamily="34" charset="0"/>
              </a:rPr>
              <a:t>o</a:t>
            </a:r>
            <a:r>
              <a:rPr lang="en-US">
                <a:latin typeface="Calibri" pitchFamily="34" charset="0"/>
              </a:rPr>
              <a:t>ffline</a:t>
            </a:r>
            <a:r>
              <a:rPr lang="pl-PL">
                <a:latin typeface="Calibri" pitchFamily="34" charset="0"/>
              </a:rPr>
              <a:t> 2010-11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Prezentacja\dziecko57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6163" y="1000125"/>
            <a:ext cx="68834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22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80BA89-E5A8-474D-9ACD-BA9537EDBF88}" type="slidenum">
              <a:rPr lang="pl-PL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pl-PL">
              <a:solidFill>
                <a:srgbClr val="898989"/>
              </a:solidFill>
            </a:endParaRPr>
          </a:p>
        </p:txBody>
      </p:sp>
      <p:sp>
        <p:nvSpPr>
          <p:cNvPr id="81923" name="Tytuł 1"/>
          <p:cNvSpPr>
            <a:spLocks noGrp="1"/>
          </p:cNvSpPr>
          <p:nvPr>
            <p:ph type="title" idx="4294967295"/>
          </p:nvPr>
        </p:nvSpPr>
        <p:spPr>
          <a:xfrm>
            <a:off x="111125" y="188913"/>
            <a:ext cx="7485063" cy="431800"/>
          </a:xfrm>
        </p:spPr>
        <p:txBody>
          <a:bodyPr/>
          <a:lstStyle/>
          <a:p>
            <a:r>
              <a:rPr lang="pl-PL" smtClean="0"/>
              <a:t>Obywatel 2030</a:t>
            </a:r>
          </a:p>
        </p:txBody>
      </p:sp>
      <p:sp>
        <p:nvSpPr>
          <p:cNvPr id="81924" name="pole tekstowe 5"/>
          <p:cNvSpPr txBox="1">
            <a:spLocks noChangeArrowheads="1"/>
          </p:cNvSpPr>
          <p:nvPr/>
        </p:nvSpPr>
        <p:spPr bwMode="auto">
          <a:xfrm>
            <a:off x="5715000" y="5786438"/>
            <a:ext cx="21431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49263">
              <a:lnSpc>
                <a:spcPct val="90000"/>
              </a:lnSpc>
              <a:spcBef>
                <a:spcPct val="35000"/>
              </a:spcBef>
              <a:spcAft>
                <a:spcPct val="5000"/>
              </a:spcAft>
              <a:buClr>
                <a:srgbClr val="000000"/>
              </a:buClr>
              <a:buFont typeface="Times New Roman" pitchFamily="18" charset="0"/>
              <a:buNone/>
            </a:pPr>
            <a:r>
              <a:rPr lang="pl-PL" sz="800">
                <a:solidFill>
                  <a:srgbClr val="FFFFFF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Fotografia przedstawia Zoję Owsiańską </a:t>
            </a:r>
            <a:br>
              <a:rPr lang="pl-PL" sz="800">
                <a:solidFill>
                  <a:srgbClr val="FFFFFF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pl-PL" sz="800">
                <a:solidFill>
                  <a:srgbClr val="FFFFFF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Źródło: Centrum Informacyjne Rządu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03238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pl-PL" sz="1800" smtClean="0"/>
              <a:t>Młodzież w krajach arabskich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CB979-421B-4B70-B7BE-FFA5A1FF6FD0}" type="slidenum">
              <a:rPr lang="pl-PL"/>
              <a:pPr>
                <a:defRPr/>
              </a:pPr>
              <a:t>3</a:t>
            </a:fld>
            <a:endParaRPr lang="pl-PL"/>
          </a:p>
        </p:txBody>
      </p:sp>
      <p:sp>
        <p:nvSpPr>
          <p:cNvPr id="53251" name="Tytuł 1"/>
          <p:cNvSpPr txBox="1">
            <a:spLocks/>
          </p:cNvSpPr>
          <p:nvPr/>
        </p:nvSpPr>
        <p:spPr bwMode="auto">
          <a:xfrm>
            <a:off x="160338" y="44450"/>
            <a:ext cx="7732712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sz="2000">
                <a:solidFill>
                  <a:schemeClr val="bg1"/>
                </a:solidFill>
                <a:latin typeface="Calibri" pitchFamily="34" charset="0"/>
              </a:rPr>
              <a:t>Globalne scenariusze rozwoju (2)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57200" y="1484313"/>
          <a:ext cx="8229600" cy="475297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952451"/>
                <a:gridCol w="1814167"/>
                <a:gridCol w="2419986"/>
                <a:gridCol w="2042996"/>
              </a:tblGrid>
              <a:tr h="793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Kraj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Udział populacji poniżej 30 roku życia</a:t>
                      </a:r>
                      <a:endParaRPr lang="pl-P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Udział osób w wieku 15-24 w zatrudnieniu  (2008)</a:t>
                      </a:r>
                      <a:endParaRPr lang="pl-P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PKB per capita wg parytetu siły nabywczej w tys. dol., 2010</a:t>
                      </a:r>
                      <a:endParaRPr lang="pl-P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9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Algieria</a:t>
                      </a:r>
                      <a:endParaRPr lang="pl-P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56%</a:t>
                      </a:r>
                      <a:endParaRPr lang="pl-P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31%</a:t>
                      </a:r>
                      <a:endParaRPr lang="pl-P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7,1</a:t>
                      </a:r>
                      <a:endParaRPr lang="pl-P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9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Arabia Saudyjska</a:t>
                      </a:r>
                      <a:endParaRPr lang="pl-P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61%</a:t>
                      </a:r>
                      <a:endParaRPr lang="pl-P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25%</a:t>
                      </a:r>
                      <a:endParaRPr lang="pl-P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23,7</a:t>
                      </a:r>
                      <a:endParaRPr lang="pl-P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9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Bahrajn</a:t>
                      </a:r>
                      <a:endParaRPr lang="pl-P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48%</a:t>
                      </a:r>
                      <a:endParaRPr lang="pl-P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30%</a:t>
                      </a:r>
                      <a:endParaRPr lang="pl-P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26,8</a:t>
                      </a:r>
                      <a:endParaRPr lang="pl-P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9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Egipt</a:t>
                      </a:r>
                      <a:endParaRPr lang="pl-P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61%</a:t>
                      </a:r>
                      <a:endParaRPr lang="pl-P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23%</a:t>
                      </a:r>
                      <a:endParaRPr lang="pl-P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6,4</a:t>
                      </a:r>
                      <a:endParaRPr lang="pl-P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Jemen</a:t>
                      </a:r>
                      <a:endParaRPr lang="pl-P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73%</a:t>
                      </a:r>
                      <a:endParaRPr lang="pl-P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22%</a:t>
                      </a:r>
                      <a:endParaRPr lang="pl-P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2,6</a:t>
                      </a:r>
                      <a:endParaRPr lang="pl-P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9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Jordan</a:t>
                      </a:r>
                      <a:endParaRPr lang="pl-P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65%</a:t>
                      </a:r>
                      <a:endParaRPr lang="pl-P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20%</a:t>
                      </a:r>
                      <a:endParaRPr lang="pl-P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5,7</a:t>
                      </a:r>
                      <a:endParaRPr lang="pl-P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9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Libia</a:t>
                      </a:r>
                      <a:endParaRPr lang="pl-P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61%</a:t>
                      </a:r>
                      <a:endParaRPr lang="pl-P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27%</a:t>
                      </a:r>
                      <a:endParaRPr lang="pl-P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14,9</a:t>
                      </a:r>
                      <a:endParaRPr lang="pl-P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9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Maroko</a:t>
                      </a:r>
                      <a:endParaRPr lang="pl-P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56%</a:t>
                      </a:r>
                      <a:endParaRPr lang="pl-P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35%</a:t>
                      </a:r>
                      <a:endParaRPr lang="pl-P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4,8</a:t>
                      </a:r>
                      <a:endParaRPr lang="pl-P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9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Oman</a:t>
                      </a:r>
                      <a:endParaRPr lang="pl-P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64%</a:t>
                      </a:r>
                      <a:endParaRPr lang="pl-P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29%</a:t>
                      </a:r>
                      <a:endParaRPr lang="pl-P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26,2</a:t>
                      </a:r>
                      <a:endParaRPr lang="pl-P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9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Syria</a:t>
                      </a:r>
                      <a:endParaRPr lang="pl-P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67%</a:t>
                      </a:r>
                      <a:endParaRPr lang="pl-P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32%</a:t>
                      </a:r>
                      <a:endParaRPr lang="pl-P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5,1</a:t>
                      </a:r>
                      <a:endParaRPr lang="pl-P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9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Tunezja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51%</a:t>
                      </a:r>
                      <a:endParaRPr lang="pl-P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22%</a:t>
                      </a:r>
                      <a:endParaRPr lang="pl-P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9,5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3319" name="Prostokąt 6"/>
          <p:cNvSpPr>
            <a:spLocks noChangeArrowheads="1"/>
          </p:cNvSpPr>
          <p:nvPr/>
        </p:nvSpPr>
        <p:spPr bwMode="auto">
          <a:xfrm>
            <a:off x="468313" y="6278563"/>
            <a:ext cx="8207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Calibri" pitchFamily="34" charset="0"/>
              </a:rPr>
              <a:t>Źródło: Financial Times 2-3 kwietnia 2011 r. za: US Census Bureau, Bank Światowy i MFW.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Globalne scenariusze rozwoju (3)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28E6F5-2D02-4FB5-8988-8FFCBC521A8C}" type="slidenum">
              <a:rPr lang="pl-PL"/>
              <a:pPr>
                <a:defRPr/>
              </a:pPr>
              <a:t>4</a:t>
            </a:fld>
            <a:endParaRPr lang="pl-PL"/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3"/>
          <a:srcRect l="-50000" t="46213" r="100658" b="3259"/>
          <a:stretch>
            <a:fillRect/>
          </a:stretch>
        </p:blipFill>
        <p:spPr bwMode="auto">
          <a:xfrm>
            <a:off x="142875" y="804863"/>
            <a:ext cx="2700338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Text Box 1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0338" y="6448425"/>
            <a:ext cx="399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Calibri" pitchFamily="34" charset="0"/>
              </a:rPr>
              <a:t>Źródło: PWC, „The World in 2050. </a:t>
            </a:r>
            <a:r>
              <a:rPr lang="en-US" sz="1000">
                <a:latin typeface="Calibri" pitchFamily="34" charset="0"/>
              </a:rPr>
              <a:t>The</a:t>
            </a:r>
            <a:r>
              <a:rPr lang="pl-PL" sz="1000">
                <a:latin typeface="Calibri" pitchFamily="34" charset="0"/>
              </a:rPr>
              <a:t> </a:t>
            </a:r>
            <a:r>
              <a:rPr lang="en-US" sz="1000">
                <a:latin typeface="Calibri" pitchFamily="34" charset="0"/>
              </a:rPr>
              <a:t>accelerating shift of global</a:t>
            </a:r>
            <a:r>
              <a:rPr lang="pl-PL" sz="1000">
                <a:latin typeface="Calibri" pitchFamily="34" charset="0"/>
              </a:rPr>
              <a:t> economic power: challenges and opportunities”, January 2011. </a:t>
            </a:r>
          </a:p>
        </p:txBody>
      </p:sp>
      <p:sp>
        <p:nvSpPr>
          <p:cNvPr id="54277" name="Symbol zastępczy zawartości 2"/>
          <p:cNvSpPr>
            <a:spLocks noGrp="1"/>
          </p:cNvSpPr>
          <p:nvPr>
            <p:ph idx="1"/>
          </p:nvPr>
        </p:nvSpPr>
        <p:spPr>
          <a:xfrm>
            <a:off x="4500563" y="1341438"/>
            <a:ext cx="4248150" cy="3240087"/>
          </a:xfrm>
        </p:spPr>
        <p:txBody>
          <a:bodyPr/>
          <a:lstStyle/>
          <a:p>
            <a:r>
              <a:rPr lang="pl-PL" sz="1800" smtClean="0"/>
              <a:t>Zwiększająca się rola rynków wschodzących, ale nadal duże dysproporcje w parytecie siły nabywczej,</a:t>
            </a:r>
          </a:p>
          <a:p>
            <a:r>
              <a:rPr lang="pl-PL" sz="1800" smtClean="0"/>
              <a:t>Rosnąca rola E7: BRIC, Indonezja, Meksyk i Turcja,</a:t>
            </a:r>
          </a:p>
          <a:p>
            <a:r>
              <a:rPr lang="pl-PL" sz="1800" smtClean="0"/>
              <a:t>W 2007 G7 były o 60% większe od E7, </a:t>
            </a:r>
            <a:br>
              <a:rPr lang="pl-PL" sz="1800" smtClean="0"/>
            </a:br>
            <a:r>
              <a:rPr lang="pl-PL" sz="1800" smtClean="0"/>
              <a:t>a w 2010 już tylko o 35% (PPP),</a:t>
            </a:r>
          </a:p>
          <a:p>
            <a:r>
              <a:rPr lang="pl-PL" sz="1800" smtClean="0"/>
              <a:t>W 2030 gospodarki E7 będą stanowiły 97% gospodarek G7, a w 2050 będą o 64% większe.  </a:t>
            </a:r>
          </a:p>
          <a:p>
            <a:endParaRPr lang="pl-PL" sz="1800" smtClean="0"/>
          </a:p>
        </p:txBody>
      </p:sp>
      <p:sp>
        <p:nvSpPr>
          <p:cNvPr id="54278" name="pole tekstowe 13"/>
          <p:cNvSpPr txBox="1">
            <a:spLocks noChangeArrowheads="1"/>
          </p:cNvSpPr>
          <p:nvPr/>
        </p:nvSpPr>
        <p:spPr bwMode="auto">
          <a:xfrm>
            <a:off x="3708400" y="6602413"/>
            <a:ext cx="31099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Calibri" pitchFamily="34" charset="0"/>
              </a:rPr>
              <a:t>*dane szacunkowe za MF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554038" y="1419225"/>
          <a:ext cx="3600450" cy="508952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23717"/>
                <a:gridCol w="705982"/>
                <a:gridCol w="794230"/>
                <a:gridCol w="775904"/>
              </a:tblGrid>
              <a:tr h="280188">
                <a:tc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2009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2030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2050</a:t>
                      </a:r>
                      <a:endParaRPr lang="pl-PL" sz="1400" dirty="0"/>
                    </a:p>
                  </a:txBody>
                  <a:tcPr/>
                </a:tc>
              </a:tr>
              <a:tr h="280188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US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100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100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100</a:t>
                      </a:r>
                      <a:endParaRPr lang="pl-PL" sz="1400" dirty="0"/>
                    </a:p>
                  </a:txBody>
                  <a:tcPr/>
                </a:tc>
              </a:tr>
              <a:tr h="280188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Japonia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71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78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79</a:t>
                      </a:r>
                      <a:endParaRPr lang="pl-PL" sz="1400" dirty="0"/>
                    </a:p>
                  </a:txBody>
                  <a:tcPr/>
                </a:tc>
              </a:tr>
              <a:tr h="280188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Niemcy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79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80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82</a:t>
                      </a:r>
                      <a:endParaRPr lang="pl-PL" sz="1400" dirty="0"/>
                    </a:p>
                  </a:txBody>
                  <a:tcPr/>
                </a:tc>
              </a:tr>
              <a:tr h="312371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Wielka Brytania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81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83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87</a:t>
                      </a:r>
                      <a:endParaRPr lang="pl-PL" sz="1400" dirty="0"/>
                    </a:p>
                  </a:txBody>
                  <a:tcPr/>
                </a:tc>
              </a:tr>
              <a:tr h="280188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Francja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76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79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83</a:t>
                      </a:r>
                      <a:endParaRPr lang="pl-PL" sz="1400" dirty="0"/>
                    </a:p>
                  </a:txBody>
                  <a:tcPr/>
                </a:tc>
              </a:tr>
              <a:tr h="280188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Włochy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71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74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74</a:t>
                      </a:r>
                      <a:endParaRPr lang="pl-PL" sz="1400" dirty="0"/>
                    </a:p>
                  </a:txBody>
                  <a:tcPr/>
                </a:tc>
              </a:tr>
              <a:tr h="280188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Kanada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84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83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83</a:t>
                      </a:r>
                    </a:p>
                  </a:txBody>
                  <a:tcPr/>
                </a:tc>
              </a:tr>
              <a:tr h="280188">
                <a:tc>
                  <a:txBody>
                    <a:bodyPr/>
                    <a:lstStyle/>
                    <a:p>
                      <a:r>
                        <a:rPr lang="pl-PL" sz="1400" b="1" dirty="0" smtClean="0">
                          <a:solidFill>
                            <a:schemeClr val="tx1"/>
                          </a:solidFill>
                        </a:rPr>
                        <a:t>Chiny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1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1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/>
                </a:tc>
              </a:tr>
              <a:tr h="280188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Indie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7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15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28</a:t>
                      </a:r>
                    </a:p>
                  </a:txBody>
                  <a:tcPr/>
                </a:tc>
              </a:tr>
              <a:tr h="280188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Brazylia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22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31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41</a:t>
                      </a:r>
                    </a:p>
                  </a:txBody>
                  <a:tcPr/>
                </a:tc>
              </a:tr>
              <a:tr h="280188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Rosja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42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67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74</a:t>
                      </a:r>
                    </a:p>
                  </a:txBody>
                  <a:tcPr/>
                </a:tc>
              </a:tr>
              <a:tr h="280188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Indonezja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9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16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22</a:t>
                      </a:r>
                    </a:p>
                  </a:txBody>
                  <a:tcPr/>
                </a:tc>
              </a:tr>
              <a:tr h="280188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Meksyk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31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43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54</a:t>
                      </a:r>
                    </a:p>
                  </a:txBody>
                  <a:tcPr/>
                </a:tc>
              </a:tr>
              <a:tr h="280188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Turcja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30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43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57</a:t>
                      </a:r>
                    </a:p>
                  </a:txBody>
                  <a:tcPr/>
                </a:tc>
              </a:tr>
              <a:tr h="280188">
                <a:tc>
                  <a:txBody>
                    <a:bodyPr/>
                    <a:lstStyle/>
                    <a:p>
                      <a:r>
                        <a:rPr lang="pl-PL" sz="1400" b="1" dirty="0" smtClean="0"/>
                        <a:t>Polska*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1" dirty="0" smtClean="0"/>
                        <a:t>43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1" dirty="0" smtClean="0"/>
                        <a:t>61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1" dirty="0" smtClean="0"/>
                        <a:t>78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4366" name="Prostokąt 4"/>
          <p:cNvSpPr>
            <a:spLocks noChangeArrowheads="1"/>
          </p:cNvSpPr>
          <p:nvPr/>
        </p:nvSpPr>
        <p:spPr bwMode="auto">
          <a:xfrm>
            <a:off x="250825" y="804863"/>
            <a:ext cx="6178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>
                <a:latin typeface="Calibri" pitchFamily="34" charset="0"/>
              </a:rPr>
              <a:t>PKB per capita (PPP) w 2009, 2030 i 2050 roku w relacji do USA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Czynniki zmiany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2808288"/>
          </a:xfrm>
        </p:spPr>
        <p:txBody>
          <a:bodyPr rtlCol="0">
            <a:normAutofit lnSpcReduction="10000"/>
          </a:bodyPr>
          <a:lstStyle/>
          <a:p>
            <a:pPr marL="514350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800" dirty="0" smtClean="0">
                <a:solidFill>
                  <a:schemeClr val="tx2"/>
                </a:solidFill>
              </a:rPr>
              <a:t>Nowe </a:t>
            </a:r>
            <a:r>
              <a:rPr lang="pl-PL" sz="1800" dirty="0">
                <a:solidFill>
                  <a:schemeClr val="tx2"/>
                </a:solidFill>
              </a:rPr>
              <a:t>technologie (cyfryzacja, nowe reguły ekonomii: współpraca, otwartość, dzielenie się, integracja, współzależności</a:t>
            </a:r>
            <a:r>
              <a:rPr lang="pl-PL" sz="1800" dirty="0" smtClean="0">
                <a:solidFill>
                  <a:schemeClr val="tx2"/>
                </a:solidFill>
              </a:rPr>
              <a:t>),</a:t>
            </a:r>
            <a:endParaRPr lang="pl-PL" sz="1800" dirty="0">
              <a:solidFill>
                <a:schemeClr val="tx2"/>
              </a:solidFill>
            </a:endParaRPr>
          </a:p>
          <a:p>
            <a:pPr marL="514350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800" dirty="0" smtClean="0"/>
              <a:t>Wyzwania i napięcia demograficzne i ich skutki (stary świat Zachodu 1,2 mld ludzi obecnie i tyle samo w 2025 – młody „łuk niestabilności” oraz kraje o dodatniej kontrybucji demografii do wzrostu PKB, obecnie 5,2 mld, a w 2025 6,7 mld ludzi), </a:t>
            </a:r>
          </a:p>
          <a:p>
            <a:pPr marL="514350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800" dirty="0" smtClean="0">
                <a:solidFill>
                  <a:schemeClr val="tx2"/>
                </a:solidFill>
              </a:rPr>
              <a:t>Konkurencja </a:t>
            </a:r>
            <a:r>
              <a:rPr lang="pl-PL" sz="1800" dirty="0">
                <a:solidFill>
                  <a:schemeClr val="tx2"/>
                </a:solidFill>
              </a:rPr>
              <a:t>o zasoby energetyczne i dystrybucję </a:t>
            </a:r>
            <a:r>
              <a:rPr lang="pl-PL" sz="1800" dirty="0" smtClean="0">
                <a:solidFill>
                  <a:schemeClr val="tx2"/>
                </a:solidFill>
              </a:rPr>
              <a:t>energii,</a:t>
            </a:r>
            <a:endParaRPr lang="pl-PL" sz="1800" dirty="0">
              <a:solidFill>
                <a:schemeClr val="tx2"/>
              </a:solidFill>
            </a:endParaRPr>
          </a:p>
          <a:p>
            <a:pPr marL="514350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800" dirty="0"/>
              <a:t>Warunki środowiskowe (klimat, </a:t>
            </a:r>
            <a:r>
              <a:rPr lang="pl-PL" sz="1800" dirty="0" smtClean="0"/>
              <a:t>trudności z dostępem do wody, oszczędzanie </a:t>
            </a:r>
            <a:r>
              <a:rPr lang="pl-PL" sz="1800" dirty="0"/>
              <a:t>energii, potrzeby </a:t>
            </a:r>
            <a:r>
              <a:rPr lang="pl-PL" sz="1800" dirty="0" smtClean="0"/>
              <a:t>żywnościowe</a:t>
            </a:r>
            <a:r>
              <a:rPr lang="pl-PL" sz="1800" dirty="0"/>
              <a:t> </a:t>
            </a:r>
            <a:r>
              <a:rPr lang="pl-PL" sz="1800" dirty="0" smtClean="0"/>
              <a:t>– warunki dla rozwoju rolnictwa, z 0,6 mld ludzi z 21 państw bez ziemi uprawnej i dostępu do wody pitnej w 2025 będzie 1,4 mld z 36 państw). </a:t>
            </a: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C18357-5E9D-4EEC-AD76-4F101D9171BB}" type="slidenum">
              <a:rPr lang="pl-PL"/>
              <a:pPr>
                <a:defRPr/>
              </a:pPr>
              <a:t>5</a:t>
            </a:fld>
            <a:endParaRPr lang="pl-PL"/>
          </a:p>
        </p:txBody>
      </p:sp>
      <p:sp>
        <p:nvSpPr>
          <p:cNvPr id="55300" name="Text Box 1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0688" y="6453188"/>
            <a:ext cx="78120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Calibri" pitchFamily="34" charset="0"/>
              </a:rPr>
              <a:t>Źródło: HSBC, „</a:t>
            </a:r>
            <a:r>
              <a:rPr lang="en-US" sz="1000">
                <a:latin typeface="Calibri" pitchFamily="34" charset="0"/>
              </a:rPr>
              <a:t>The world in 2050</a:t>
            </a:r>
            <a:r>
              <a:rPr lang="pl-PL" sz="1000">
                <a:latin typeface="Calibri" pitchFamily="34" charset="0"/>
              </a:rPr>
              <a:t> </a:t>
            </a:r>
            <a:r>
              <a:rPr lang="en-US" sz="1000">
                <a:latin typeface="Calibri" pitchFamily="34" charset="0"/>
              </a:rPr>
              <a:t>Quantifying the shift in the global economy</a:t>
            </a:r>
            <a:r>
              <a:rPr lang="pl-PL" sz="1000">
                <a:latin typeface="Calibri" pitchFamily="34" charset="0"/>
              </a:rPr>
              <a:t>”, January 2011. </a:t>
            </a:r>
          </a:p>
        </p:txBody>
      </p:sp>
      <p:pic>
        <p:nvPicPr>
          <p:cNvPr id="5530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582988"/>
            <a:ext cx="7332662" cy="294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Łącznik prosty ze strzałką 7"/>
          <p:cNvCxnSpPr/>
          <p:nvPr/>
        </p:nvCxnSpPr>
        <p:spPr>
          <a:xfrm>
            <a:off x="3995738" y="4149725"/>
            <a:ext cx="0" cy="43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10 największych gospodarek świata teraz i w 2050 roku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126A0-8DFC-40BB-A887-9B30CF5A50E4}" type="slidenum">
              <a:rPr lang="pl-PL"/>
              <a:pPr>
                <a:defRPr/>
              </a:pPr>
              <a:t>6</a:t>
            </a:fld>
            <a:endParaRPr lang="pl-PL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57200" y="1412875"/>
          <a:ext cx="8229600" cy="4562475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559613"/>
                <a:gridCol w="1917497"/>
                <a:gridCol w="1917497"/>
                <a:gridCol w="1917497"/>
                <a:gridCol w="1917497"/>
              </a:tblGrid>
              <a:tr h="412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Lp. </a:t>
                      </a:r>
                      <a:endParaRPr lang="pl-PL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2010</a:t>
                      </a:r>
                      <a:endParaRPr lang="pl-PL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2020</a:t>
                      </a:r>
                      <a:endParaRPr lang="pl-PL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2030</a:t>
                      </a:r>
                      <a:endParaRPr lang="pl-PL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2050</a:t>
                      </a:r>
                      <a:endParaRPr lang="pl-PL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1241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pl-PL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r>
                        <a:rPr lang="pl-PL" sz="18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1.</a:t>
                      </a:r>
                      <a:endParaRPr lang="pl-PL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USA</a:t>
                      </a:r>
                      <a:endParaRPr lang="pl-PL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Chiny</a:t>
                      </a:r>
                      <a:endParaRPr lang="pl-PL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Chiny</a:t>
                      </a:r>
                      <a:endParaRPr lang="pl-PL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Chiny</a:t>
                      </a:r>
                      <a:endParaRPr lang="pl-PL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41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pl-PL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r>
                        <a:rPr lang="pl-PL" sz="18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2.</a:t>
                      </a:r>
                      <a:endParaRPr lang="pl-PL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Chiny</a:t>
                      </a:r>
                      <a:endParaRPr lang="pl-PL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USA</a:t>
                      </a:r>
                      <a:endParaRPr lang="pl-PL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USA</a:t>
                      </a:r>
                      <a:endParaRPr lang="pl-PL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Indie</a:t>
                      </a:r>
                      <a:endParaRPr lang="pl-PL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41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pl-PL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r>
                        <a:rPr lang="pl-PL" sz="18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3.</a:t>
                      </a:r>
                      <a:endParaRPr lang="pl-PL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Japonia</a:t>
                      </a:r>
                      <a:endParaRPr lang="pl-PL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Indie</a:t>
                      </a:r>
                      <a:endParaRPr lang="pl-PL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Indie</a:t>
                      </a:r>
                      <a:endParaRPr lang="pl-PL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USA</a:t>
                      </a:r>
                      <a:endParaRPr lang="pl-PL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59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pl-PL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r>
                        <a:rPr lang="pl-PL" sz="18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4.</a:t>
                      </a:r>
                      <a:endParaRPr lang="pl-PL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Indie</a:t>
                      </a:r>
                      <a:endParaRPr lang="pl-PL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Japonia</a:t>
                      </a:r>
                      <a:endParaRPr lang="pl-PL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Japonia</a:t>
                      </a:r>
                      <a:endParaRPr lang="pl-PL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Brazylia</a:t>
                      </a:r>
                      <a:endParaRPr lang="pl-PL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41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pl-PL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r>
                        <a:rPr lang="pl-PL" sz="18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5.</a:t>
                      </a:r>
                      <a:endParaRPr lang="pl-PL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Niemcy</a:t>
                      </a:r>
                      <a:endParaRPr lang="pl-PL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Rosja</a:t>
                      </a:r>
                      <a:endParaRPr lang="pl-PL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Brazylia</a:t>
                      </a:r>
                      <a:endParaRPr lang="pl-PL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Japonia</a:t>
                      </a:r>
                      <a:endParaRPr lang="pl-PL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41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pl-PL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r>
                        <a:rPr lang="pl-PL" sz="18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6.</a:t>
                      </a:r>
                      <a:endParaRPr lang="pl-PL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Rosja</a:t>
                      </a:r>
                      <a:endParaRPr lang="pl-PL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Niemcy</a:t>
                      </a:r>
                      <a:endParaRPr lang="pl-PL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Rosja</a:t>
                      </a:r>
                      <a:endParaRPr lang="pl-PL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Rosja</a:t>
                      </a:r>
                      <a:endParaRPr lang="pl-PL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41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pl-PL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r>
                        <a:rPr lang="pl-PL" sz="18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7.</a:t>
                      </a:r>
                      <a:endParaRPr lang="pl-PL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Brazylia</a:t>
                      </a:r>
                      <a:endParaRPr lang="pl-PL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Brazylia</a:t>
                      </a:r>
                      <a:endParaRPr lang="pl-PL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Niemcy</a:t>
                      </a:r>
                      <a:endParaRPr lang="pl-PL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Meksyk</a:t>
                      </a:r>
                      <a:endParaRPr lang="pl-PL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41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pl-PL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r>
                        <a:rPr lang="pl-PL" sz="18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8.</a:t>
                      </a:r>
                      <a:endParaRPr lang="pl-PL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Wielka Brytania</a:t>
                      </a:r>
                      <a:endParaRPr lang="pl-PL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Wielka Brytania</a:t>
                      </a:r>
                      <a:endParaRPr lang="pl-PL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Meksyk</a:t>
                      </a:r>
                      <a:endParaRPr lang="pl-PL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Indonezja</a:t>
                      </a:r>
                      <a:endParaRPr lang="pl-PL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41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pl-PL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r>
                        <a:rPr lang="pl-PL" sz="18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9.</a:t>
                      </a:r>
                      <a:endParaRPr lang="pl-PL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Francja</a:t>
                      </a:r>
                      <a:endParaRPr lang="pl-PL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Francja</a:t>
                      </a:r>
                      <a:endParaRPr lang="pl-PL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Francja</a:t>
                      </a:r>
                      <a:endParaRPr lang="pl-PL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Niemcy</a:t>
                      </a:r>
                      <a:endParaRPr lang="pl-PL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1241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pl-PL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r>
                        <a:rPr lang="pl-PL" sz="18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10.</a:t>
                      </a:r>
                      <a:endParaRPr lang="pl-PL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Włochy</a:t>
                      </a:r>
                      <a:endParaRPr lang="pl-PL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Meksyk</a:t>
                      </a:r>
                      <a:endParaRPr lang="pl-PL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Wielka Brytania</a:t>
                      </a:r>
                      <a:endParaRPr lang="pl-PL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Wielka Brytania</a:t>
                      </a:r>
                      <a:endParaRPr lang="pl-PL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sp>
        <p:nvSpPr>
          <p:cNvPr id="56397" name="Prostokąt 7"/>
          <p:cNvSpPr>
            <a:spLocks noChangeArrowheads="1"/>
          </p:cNvSpPr>
          <p:nvPr/>
        </p:nvSpPr>
        <p:spPr bwMode="auto">
          <a:xfrm>
            <a:off x="539750" y="836613"/>
            <a:ext cx="8135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>
                <a:latin typeface="Calibri" pitchFamily="34" charset="0"/>
              </a:rPr>
              <a:t>Dziesięć największych gospodarek świata w 2010, 2020, 2030 i 2050 roku</a:t>
            </a:r>
            <a:endParaRPr lang="pl-PL">
              <a:latin typeface="Calibri" pitchFamily="34" charset="0"/>
            </a:endParaRPr>
          </a:p>
        </p:txBody>
      </p:sp>
      <p:sp>
        <p:nvSpPr>
          <p:cNvPr id="56398" name="Prostokąt 8"/>
          <p:cNvSpPr>
            <a:spLocks noChangeArrowheads="1"/>
          </p:cNvSpPr>
          <p:nvPr/>
        </p:nvSpPr>
        <p:spPr bwMode="auto">
          <a:xfrm>
            <a:off x="323850" y="6237288"/>
            <a:ext cx="7056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Źródło: HM Government, "Let’s choose growth. </a:t>
            </a:r>
            <a:r>
              <a:rPr lang="pl-PL" sz="1000">
                <a:latin typeface="Calibri" pitchFamily="34" charset="0"/>
              </a:rPr>
              <a:t>Why we need reform to unlock Europe’s potential", London 2011. za: 2020 Euromonitor, 2030 i 2050 PwC na podst. parytetu siły nabywczej wg danych MFW.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W stronę świata online</a:t>
            </a:r>
          </a:p>
        </p:txBody>
      </p:sp>
      <p:sp>
        <p:nvSpPr>
          <p:cNvPr id="57346" name="Symbol zastępczy zawartości 2"/>
          <p:cNvSpPr>
            <a:spLocks noGrp="1"/>
          </p:cNvSpPr>
          <p:nvPr>
            <p:ph idx="1"/>
          </p:nvPr>
        </p:nvSpPr>
        <p:spPr>
          <a:xfrm>
            <a:off x="276225" y="6294438"/>
            <a:ext cx="8229600" cy="56356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l-PL" sz="1000" smtClean="0"/>
              <a:t>Źródło: IUT, „The World in 2010 – ICT Facts and Figures”, 2011.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949B-4D36-4583-84E9-A4C23C582418}" type="slidenum">
              <a:rPr lang="pl-PL"/>
              <a:pPr>
                <a:defRPr/>
              </a:pPr>
              <a:t>7</a:t>
            </a:fld>
            <a:endParaRPr lang="pl-PL"/>
          </a:p>
        </p:txBody>
      </p:sp>
      <p:pic>
        <p:nvPicPr>
          <p:cNvPr id="57348" name="Picture 2" descr="C:\Users\Arak\AppData\Local\Temp\enhtmlclip\ScreenClip(37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1552575"/>
            <a:ext cx="567055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Prostokąt 4"/>
          <p:cNvSpPr>
            <a:spLocks noChangeArrowheads="1"/>
          </p:cNvSpPr>
          <p:nvPr/>
        </p:nvSpPr>
        <p:spPr bwMode="auto">
          <a:xfrm>
            <a:off x="90488" y="981075"/>
            <a:ext cx="3113087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pl-PL" sz="1600">
                <a:latin typeface="Calibri" pitchFamily="34" charset="0"/>
              </a:rPr>
              <a:t>Obecnie w świecie jest 5,3mld subskrypcji telefonii mobilnej, w tym 940 mln subskrypcji 3G, </a:t>
            </a:r>
          </a:p>
          <a:p>
            <a:pPr marL="285750" indent="-285750">
              <a:buFont typeface="Arial" charset="0"/>
              <a:buChar char="•"/>
            </a:pPr>
            <a:r>
              <a:rPr lang="pl-PL" sz="1600">
                <a:latin typeface="Calibri" pitchFamily="34" charset="0"/>
              </a:rPr>
              <a:t>90% populacji świata ma dostęp do sieci komórkowych, </a:t>
            </a:r>
          </a:p>
          <a:p>
            <a:pPr marL="285750" indent="-285750">
              <a:buFont typeface="Arial" charset="0"/>
              <a:buChar char="•"/>
            </a:pPr>
            <a:r>
              <a:rPr lang="pl-PL" sz="1600">
                <a:latin typeface="Calibri" pitchFamily="34" charset="0"/>
              </a:rPr>
              <a:t>Liczba internautów w świecie podwoiła się między 2005 a 2010 rokiem,</a:t>
            </a:r>
          </a:p>
          <a:p>
            <a:pPr marL="285750" indent="-285750">
              <a:buFont typeface="Arial" charset="0"/>
              <a:buChar char="•"/>
            </a:pPr>
            <a:r>
              <a:rPr lang="pl-PL" sz="1600">
                <a:latin typeface="Calibri" pitchFamily="34" charset="0"/>
              </a:rPr>
              <a:t>Na 2 mld użytkowników internetu w 2010 roku, 1,2 mld pochodzi z krajów rozwijających się, </a:t>
            </a:r>
          </a:p>
          <a:p>
            <a:pPr marL="285750" indent="-285750">
              <a:buFont typeface="Arial" charset="0"/>
              <a:buChar char="•"/>
            </a:pPr>
            <a:r>
              <a:rPr lang="pl-PL" sz="1600">
                <a:latin typeface="Calibri" pitchFamily="34" charset="0"/>
              </a:rPr>
              <a:t>Estonia, Finlandia i Hiszpania zagwarantowało prawnie swoim obywatelom dostęp do internetu,</a:t>
            </a:r>
          </a:p>
          <a:p>
            <a:pPr marL="285750" indent="-285750">
              <a:buFont typeface="Arial" charset="0"/>
              <a:buChar char="•"/>
            </a:pPr>
            <a:r>
              <a:rPr lang="pl-PL" sz="1600">
                <a:latin typeface="Calibri" pitchFamily="34" charset="0"/>
              </a:rPr>
              <a:t>Z 420 milionami użytkowników Chiny są największym rynkiem internetowym w świecie,</a:t>
            </a:r>
          </a:p>
          <a:p>
            <a:pPr marL="285750" indent="-285750">
              <a:buFont typeface="Arial" charset="0"/>
              <a:buChar char="•"/>
            </a:pPr>
            <a:r>
              <a:rPr lang="pl-PL" sz="1600">
                <a:latin typeface="Calibri" pitchFamily="34" charset="0"/>
              </a:rPr>
              <a:t>Nadal mało jest użytkowników w państwach afrykańskich.</a:t>
            </a:r>
          </a:p>
        </p:txBody>
      </p:sp>
      <p:sp>
        <p:nvSpPr>
          <p:cNvPr id="57350" name="Prostokąt 6"/>
          <p:cNvSpPr>
            <a:spLocks noChangeArrowheads="1"/>
          </p:cNvSpPr>
          <p:nvPr/>
        </p:nvSpPr>
        <p:spPr bwMode="auto">
          <a:xfrm>
            <a:off x="4699000" y="1116013"/>
            <a:ext cx="3113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alibri" pitchFamily="34" charset="0"/>
              </a:rPr>
              <a:t>Liczba użytkowników internetu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Rola nowych technologii w światowej gospodarce </a:t>
            </a:r>
          </a:p>
        </p:txBody>
      </p:sp>
      <p:sp>
        <p:nvSpPr>
          <p:cNvPr id="58370" name="Symbol zastępczy zawartości 2"/>
          <p:cNvSpPr>
            <a:spLocks noGrp="1"/>
          </p:cNvSpPr>
          <p:nvPr>
            <p:ph idx="1"/>
          </p:nvPr>
        </p:nvSpPr>
        <p:spPr>
          <a:xfrm>
            <a:off x="547688" y="981075"/>
            <a:ext cx="8229600" cy="503238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pl-PL" sz="1800" smtClean="0"/>
              <a:t>20 największych korporacji w rankingu „Fortune 500” w 2010 roku w mld USD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626F1-FDBA-4708-946B-2F6DF5F76983}" type="slidenum">
              <a:rPr lang="pl-PL"/>
              <a:pPr>
                <a:defRPr/>
              </a:pPr>
              <a:t>8</a:t>
            </a:fld>
            <a:endParaRPr lang="pl-PL"/>
          </a:p>
        </p:txBody>
      </p:sp>
      <p:graphicFrame>
        <p:nvGraphicFramePr>
          <p:cNvPr id="5" name="Wykres 4"/>
          <p:cNvGraphicFramePr>
            <a:graphicFrameLocks/>
          </p:cNvGraphicFramePr>
          <p:nvPr/>
        </p:nvGraphicFramePr>
        <p:xfrm>
          <a:off x="208187" y="1700808"/>
          <a:ext cx="849694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8373" name="Prostokąt 5"/>
          <p:cNvSpPr>
            <a:spLocks noChangeArrowheads="1"/>
          </p:cNvSpPr>
          <p:nvPr/>
        </p:nvSpPr>
        <p:spPr bwMode="auto">
          <a:xfrm>
            <a:off x="179388" y="6381750"/>
            <a:ext cx="89646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Calibri" pitchFamily="34" charset="0"/>
              </a:rPr>
              <a:t>Źródło: http://money.cnn.com/magazines/fortune/fortune500/2010/performers/companies/biggest/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Gdzie jesteśmy jeżeli chodzi o rozwój ICT?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6D0823-DD05-4E39-843D-E09CC343AB9B}" type="slidenum">
              <a:rPr lang="pl-PL"/>
              <a:pPr>
                <a:defRPr/>
              </a:pPr>
              <a:t>9</a:t>
            </a:fld>
            <a:endParaRPr lang="pl-PL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85775" y="1182688"/>
          <a:ext cx="7956550" cy="5395912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1591377"/>
                <a:gridCol w="1591377"/>
                <a:gridCol w="1591377"/>
                <a:gridCol w="1591377"/>
                <a:gridCol w="1591377"/>
              </a:tblGrid>
              <a:tr h="5147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Belated</a:t>
                      </a:r>
                      <a:r>
                        <a:rPr lang="pl-PL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b="1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adopters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Converging</a:t>
                      </a:r>
                      <a:r>
                        <a:rPr lang="pl-PL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b="1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adopters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First </a:t>
                      </a:r>
                      <a:r>
                        <a:rPr lang="pl-PL" sz="1400" b="1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adopters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</a:tr>
              <a:tr h="51470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 err="1">
                          <a:effectLst/>
                        </a:rPr>
                        <a:t>Afghanistan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Indonesia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Albania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Macedonia FYR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Australia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</a:tr>
              <a:tr h="90407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Algeria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Kenya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 err="1">
                          <a:effectLst/>
                        </a:rPr>
                        <a:t>Argentina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Malaysia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Austria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Angola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Laos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 err="1">
                          <a:effectLst/>
                        </a:rPr>
                        <a:t>Azerbaijan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Maldives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Belgium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</a:tr>
              <a:tr h="90407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Armenia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Lesotho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Bahrain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Mauritius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Canada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</a:tr>
              <a:tr h="47438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Bangladesh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Liberia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Belarus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Mexico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Cyprus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Belize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Libya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Bosnia and Herzegovina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Moldova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Denmark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Benin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Madagascar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 err="1">
                          <a:effectLst/>
                        </a:rPr>
                        <a:t>Brazil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Morocco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Estonia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</a:tr>
              <a:tr h="82401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Bhutan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Malawi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Brunei Darussalam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Nigeria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Finland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</a:tr>
              <a:tr h="90407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Bolivia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Mali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Bulgaria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Oman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France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</a:tr>
              <a:tr h="53609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Botswana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Mauritania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Cape Verde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Panama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Germany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</a:tr>
              <a:tr h="44897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Burkina Faso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Mozambique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Chile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Paraguay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Hong Kong SAR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</a:tr>
              <a:tr h="90407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Cambodia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Myanmar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China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Peru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Iceland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</a:tr>
              <a:tr h="90407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Cameroon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Namibia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Colombia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Poland</a:t>
                      </a:r>
                      <a:endParaRPr lang="pl-PL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Ireland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Central African Rep.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Nepal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Costa Rica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Portugal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Israel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</a:tr>
              <a:tr h="90407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Chad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Nicaragua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Croatia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Qatar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Italy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</a:tr>
              <a:tr h="44284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Comoros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Niger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Czech Republic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Romania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Japan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</a:tr>
              <a:tr h="35572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Congo (Brazzaville)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Pakistan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Dominican Rep.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Russia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 err="1">
                          <a:effectLst/>
                        </a:rPr>
                        <a:t>Luxembourg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Congo, D.R.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Philippines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Ecuador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 err="1">
                          <a:effectLst/>
                        </a:rPr>
                        <a:t>Saudi</a:t>
                      </a:r>
                      <a:r>
                        <a:rPr lang="pl-PL" sz="1000" u="none" strike="noStrike" dirty="0">
                          <a:effectLst/>
                        </a:rPr>
                        <a:t> Arabia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Malta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</a:tr>
              <a:tr h="50875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Côte d'Ivoire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Rwanda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Egypt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Serbia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Netherlands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</a:tr>
              <a:tr h="42163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Djibouti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Senegal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Eritrea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Slovakia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New Zealand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</a:tr>
              <a:tr h="33451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Timor-Leste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Solomon Islands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Georgia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 err="1">
                          <a:effectLst/>
                        </a:rPr>
                        <a:t>Suriname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Norway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El Salvador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South Africa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Greece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Syria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Singapore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Equatorial Guinea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Sri Lanka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Guatemala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Thailand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Slovenia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Ethiopia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Swaziland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Guyana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The </a:t>
                      </a:r>
                      <a:r>
                        <a:rPr lang="pl-PL" sz="1000" u="none" strike="noStrike" dirty="0" err="1">
                          <a:effectLst/>
                        </a:rPr>
                        <a:t>Bahamas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Korea, Rep.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Fiji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Tajikistan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 err="1">
                          <a:effectLst/>
                        </a:rPr>
                        <a:t>Hungary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Trinidad &amp; Tobago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Spain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</a:tr>
              <a:tr h="61899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Gabon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Tanzania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Jamaica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 err="1">
                          <a:effectLst/>
                        </a:rPr>
                        <a:t>Tunisia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Sweden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</a:tr>
              <a:tr h="53187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Ghana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Togo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Jordan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Turkey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Switzerland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</a:tr>
              <a:tr h="44475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Guinea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Uganda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Kazakhstan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 err="1">
                          <a:effectLst/>
                        </a:rPr>
                        <a:t>Ukraine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Taiwan, China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</a:tr>
              <a:tr h="35763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Haiti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Zambia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 err="1">
                          <a:effectLst/>
                        </a:rPr>
                        <a:t>Kuwait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United Arab </a:t>
                      </a:r>
                      <a:r>
                        <a:rPr lang="pl-PL" sz="1000" u="none" strike="noStrike" dirty="0" err="1">
                          <a:effectLst/>
                        </a:rPr>
                        <a:t>Emirates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United Kingdom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Honduras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Zimbabwe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Kyrgyz Republic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Uruguay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United States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</a:tr>
              <a:tr h="90407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India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Latvia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Uzbekistan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</a:tr>
              <a:tr h="90407">
                <a:tc rowSpan="2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 err="1">
                          <a:effectLst/>
                        </a:rPr>
                        <a:t>Lebanon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Venezuela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/>
                </a:tc>
              </a:tr>
              <a:tr h="90407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Lithuania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 err="1">
                          <a:effectLst/>
                        </a:rPr>
                        <a:t>Vietnam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0" marR="4520" marT="4520" marB="0" anchor="b"/>
                </a:tc>
              </a:tr>
            </a:tbl>
          </a:graphicData>
        </a:graphic>
      </p:graphicFrame>
      <p:sp>
        <p:nvSpPr>
          <p:cNvPr id="59601" name="Prostokąt 5"/>
          <p:cNvSpPr>
            <a:spLocks noChangeArrowheads="1"/>
          </p:cNvSpPr>
          <p:nvPr/>
        </p:nvSpPr>
        <p:spPr bwMode="auto">
          <a:xfrm>
            <a:off x="539750" y="747713"/>
            <a:ext cx="7848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Economies in each stage of Internet connectivity and descriptive statistics</a:t>
            </a:r>
            <a:endParaRPr lang="pl-PL">
              <a:latin typeface="Calibri" pitchFamily="34" charset="0"/>
            </a:endParaRPr>
          </a:p>
        </p:txBody>
      </p:sp>
      <p:sp>
        <p:nvSpPr>
          <p:cNvPr id="59602" name="pole tekstowe 6"/>
          <p:cNvSpPr txBox="1">
            <a:spLocks noChangeArrowheads="1"/>
          </p:cNvSpPr>
          <p:nvPr/>
        </p:nvSpPr>
        <p:spPr bwMode="auto">
          <a:xfrm>
            <a:off x="1619250" y="6589713"/>
            <a:ext cx="72739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Calibri" pitchFamily="34" charset="0"/>
              </a:rPr>
              <a:t>Źródło: WEF, The Global Information Technology Report 2010–2011, Transformations 2.0 10th Anniversary Edition, 2011.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UJYKkdfo0i2waTUYgOzl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UJYKkdfo0i2waTUYgOzl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UJYKkdfo0i2waTUYgOzl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9089</TotalTime>
  <Words>2228</Words>
  <Application>Microsoft Office PowerPoint</Application>
  <PresentationFormat>Pokaz na ekranie (4:3)</PresentationFormat>
  <Paragraphs>701</Paragraphs>
  <Slides>29</Slides>
  <Notes>3</Notes>
  <HiddenSlides>0</HiddenSlides>
  <MMClips>0</MMClips>
  <ScaleCrop>false</ScaleCrop>
  <HeadingPairs>
    <vt:vector size="8" baseType="variant">
      <vt:variant>
        <vt:lpstr>Używane czcionki</vt:lpstr>
      </vt:variant>
      <vt:variant>
        <vt:i4>7</vt:i4>
      </vt:variant>
      <vt:variant>
        <vt:lpstr>Szablon projektu</vt:lpstr>
      </vt:variant>
      <vt:variant>
        <vt:i4>4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41" baseType="lpstr">
      <vt:lpstr>Calibri</vt:lpstr>
      <vt:lpstr>Arial</vt:lpstr>
      <vt:lpstr>Times New Roman</vt:lpstr>
      <vt:lpstr>Wingdings</vt:lpstr>
      <vt:lpstr>Century Gothic</vt:lpstr>
      <vt:lpstr>SimSun</vt:lpstr>
      <vt:lpstr>Arial Unicode MS</vt:lpstr>
      <vt:lpstr>Office Theme</vt:lpstr>
      <vt:lpstr>Custom Design</vt:lpstr>
      <vt:lpstr>1_Custom Design</vt:lpstr>
      <vt:lpstr>2_Custom Design</vt:lpstr>
      <vt:lpstr>Wykres programu Microsoft Excel</vt:lpstr>
      <vt:lpstr>Slajd 1</vt:lpstr>
      <vt:lpstr>Globalne scenariusze rozwoju (1)</vt:lpstr>
      <vt:lpstr>Slajd 3</vt:lpstr>
      <vt:lpstr>Globalne scenariusze rozwoju (3)</vt:lpstr>
      <vt:lpstr>Czynniki zmiany</vt:lpstr>
      <vt:lpstr>10 największych gospodarek świata teraz i w 2050 roku</vt:lpstr>
      <vt:lpstr>W stronę świata online</vt:lpstr>
      <vt:lpstr>Rola nowych technologii w światowej gospodarce </vt:lpstr>
      <vt:lpstr>Gdzie jesteśmy jeżeli chodzi o rozwój ICT?</vt:lpstr>
      <vt:lpstr>Polska 2030 – Filary rozwoju </vt:lpstr>
      <vt:lpstr>Obszary tematyczne/ filary rozwoju</vt:lpstr>
      <vt:lpstr>Dylematy rozwojowe </vt:lpstr>
      <vt:lpstr>Jaki jest poziom innowacyjności w Polsce i w innych państwach?</vt:lpstr>
      <vt:lpstr>Wymiary innowacyjności – czy mamy się na czym oprzeć?</vt:lpstr>
      <vt:lpstr>Kompetencje cyfrowe</vt:lpstr>
      <vt:lpstr>Młodzi a nowe media</vt:lpstr>
      <vt:lpstr>Wzmocnienie kreatywności i innowacyjności gospodarki</vt:lpstr>
      <vt:lpstr>Kapitał ludzki, kapitał intelektualny a nowe przewagi konkurencyjne</vt:lpstr>
      <vt:lpstr>Cel strategiczny Polski cyfrowej</vt:lpstr>
      <vt:lpstr>Wykorzystanie impetu cyfrowego</vt:lpstr>
      <vt:lpstr>Rozwój Polski cyfrowej </vt:lpstr>
      <vt:lpstr>Otwartość zasobów publicznych – synergia dla rozwoju</vt:lpstr>
      <vt:lpstr>Cyfrowa szkoła, cyfrowe otoczenie… </vt:lpstr>
      <vt:lpstr>Slajd 24</vt:lpstr>
      <vt:lpstr>Rozwój klas kreatywnych</vt:lpstr>
      <vt:lpstr>Rosnąca rola klasy kreatywnej</vt:lpstr>
      <vt:lpstr>Od „wirtuala” do realnych dochodów</vt:lpstr>
      <vt:lpstr>Dynamika rozwoju sieci i perspektywa rozwoju handlu internetowego</vt:lpstr>
      <vt:lpstr>Obywatel 2030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Arak</dc:creator>
  <cp:lastModifiedBy>zmaciag</cp:lastModifiedBy>
  <cp:revision>564</cp:revision>
  <dcterms:created xsi:type="dcterms:W3CDTF">2011-05-10T11:21:18Z</dcterms:created>
  <dcterms:modified xsi:type="dcterms:W3CDTF">2011-05-12T13:19:24Z</dcterms:modified>
</cp:coreProperties>
</file>