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ableStyles.xml" ContentType="application/vnd.openxmlformats-officedocument.presentationml.tableStyle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charts/chart3.xml" ContentType="application/vnd.openxmlformats-officedocument.drawingml.chart+xml"/>
  <Override PartName="/ppt/slides/slide77.xml" ContentType="application/vnd.openxmlformats-officedocument.presentationml.slide+xml"/>
  <Override PartName="/ppt/diagrams/colors4.xml" ContentType="application/vnd.openxmlformats-officedocument.drawingml.diagramColors+xml"/>
  <Override PartName="/ppt/diagrams/drawing10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diagrams/drawing3.xml" ContentType="application/vnd.ms-office.drawingml.diagramDrawing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tags/tag5.xml" ContentType="application/vnd.openxmlformats-officedocument.presentationml.tags+xml"/>
  <Override PartName="/ppt/diagrams/quickStyle3.xml" ContentType="application/vnd.openxmlformats-officedocument.drawingml.diagramStyle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tags/tag1.xml" ContentType="application/vnd.openxmlformats-officedocument.presentationml.tags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charts/chart8.xml" ContentType="application/vnd.openxmlformats-officedocument.drawingml.chart+xml"/>
  <Override PartName="/ppt/diagrams/quickStyle14.xml" ContentType="application/vnd.openxmlformats-officedocument.drawingml.diagramStyle+xml"/>
  <Override PartName="/ppt/diagrams/drawing15.xml" ContentType="application/vnd.ms-office.drawingml.diagramDrawing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drawing8.xml" ContentType="application/vnd.ms-office.drawingml.diagramDrawing+xml"/>
  <Default Extension="vml" ContentType="application/vnd.openxmlformats-officedocument.vmlDrawing"/>
  <Override PartName="/ppt/charts/chart10.xml" ContentType="application/vnd.openxmlformats-officedocument.drawingml.chart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charts/chart4.xml" ContentType="application/vnd.openxmlformats-officedocument.drawingml.chart+xml"/>
  <Override PartName="/ppt/diagrams/layout14.xml" ContentType="application/vnd.openxmlformats-officedocument.drawingml.diagramLayout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diagrams/data15.xml" ContentType="application/vnd.openxmlformats-officedocument.drawingml.diagramData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tags/tag2.xml" ContentType="application/vnd.openxmlformats-officedocument.presentationml.tags+xml"/>
  <Default Extension="wmf" ContentType="image/x-wmf"/>
  <Override PartName="/ppt/diagrams/data11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charts/chart9.xml" ContentType="application/vnd.openxmlformats-officedocument.drawingml.chart+xml"/>
  <Override PartName="/ppt/diagrams/quickStyle15.xml" ContentType="application/vnd.openxmlformats-officedocument.drawingml.diagramStyl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diagrams/layout15.xml" ContentType="application/vnd.openxmlformats-officedocument.drawingml.diagramLayout+xml"/>
  <Override PartName="/ppt/slides/slide79.xml" ContentType="application/vnd.openxmlformats-officedocument.presentationml.slide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drawing5.xml" ContentType="application/vnd.ms-office.drawingml.diagramDrawing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diagrams/drawing1.xml" ContentType="application/vnd.ms-office.drawingml.diagramDrawing+xml"/>
  <Override PartName="/ppt/diagrams/colors10.xml" ContentType="application/vnd.openxmlformats-officedocument.drawingml.diagramColors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diagrams/quickStyle1.xml" ContentType="application/vnd.openxmlformats-officedocument.drawingml.diagramStyle+xml"/>
  <Override PartName="/ppt/tags/tag3.xml" ContentType="application/vnd.openxmlformats-officedocument.presentationml.tags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diagrams/data9.xml" ContentType="application/vnd.openxmlformats-officedocument.drawingml.diagramData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diagrams/layout4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charts/chart6.xml" ContentType="application/vnd.openxmlformats-officedocument.drawingml.chart+xml"/>
  <Override PartName="/ppt/diagrams/drawing13.xml" ContentType="application/vnd.ms-office.drawingml.diagramDrawing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charts/chart2.xml" ContentType="application/vnd.openxmlformats-officedocument.drawingml.chart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slideLayouts/slideLayout39.xml" ContentType="application/vnd.openxmlformats-officedocument.presentationml.slideLayout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ags/tag4.xml" ContentType="application/vnd.openxmlformats-officedocument.presentationml.tags+xml"/>
  <Override PartName="/ppt/diagrams/quickStyle2.xml" ContentType="application/vnd.openxmlformats-officedocument.drawingml.diagramStyl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s/slide32.xml" ContentType="application/vnd.openxmlformats-officedocument.presentationml.slide+xml"/>
  <Override PartName="/ppt/slideLayouts/slideLayout42.xml" ContentType="application/vnd.openxmlformats-officedocument.presentationml.slideLayout+xml"/>
  <Default Extension="docx" ContentType="application/vnd.openxmlformats-officedocument.wordprocessingml.document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colors8.xml" ContentType="application/vnd.openxmlformats-officedocument.drawingml.diagramColors+xml"/>
  <Override PartName="/ppt/charts/chart7.xml" ContentType="application/vnd.openxmlformats-officedocument.drawingml.chart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drawing7.xml" ContentType="application/vnd.ms-office.drawingml.diagramDrawing+xml"/>
  <Override PartName="/ppt/diagrams/layout13.xml" ContentType="application/vnd.openxmlformats-officedocument.drawingml.diagramLayout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diagrams/quickStyle7.xml" ContentType="application/vnd.openxmlformats-officedocument.drawingml.diagramStyle+xml"/>
  <Override PartName="/ppt/slides/slide48.xml" ContentType="application/vnd.openxmlformats-officedocument.presentationml.slide+xml"/>
  <Default Extension="bin" ContentType="application/vnd.openxmlformats-officedocument.oleObject"/>
  <Override PartName="/ppt/diagrams/colors12.xml" ContentType="application/vnd.openxmlformats-officedocument.drawingml.diagramColors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  <p:sldMasterId id="2147483756" r:id="rId3"/>
    <p:sldMasterId id="2147483816" r:id="rId4"/>
  </p:sldMasterIdLst>
  <p:notesMasterIdLst>
    <p:notesMasterId r:id="rId86"/>
  </p:notesMasterIdLst>
  <p:sldIdLst>
    <p:sldId id="259" r:id="rId5"/>
    <p:sldId id="623" r:id="rId6"/>
    <p:sldId id="264" r:id="rId7"/>
    <p:sldId id="328" r:id="rId8"/>
    <p:sldId id="646" r:id="rId9"/>
    <p:sldId id="685" r:id="rId10"/>
    <p:sldId id="350" r:id="rId11"/>
    <p:sldId id="608" r:id="rId12"/>
    <p:sldId id="656" r:id="rId13"/>
    <p:sldId id="657" r:id="rId14"/>
    <p:sldId id="624" r:id="rId15"/>
    <p:sldId id="610" r:id="rId16"/>
    <p:sldId id="615" r:id="rId17"/>
    <p:sldId id="686" r:id="rId18"/>
    <p:sldId id="690" r:id="rId19"/>
    <p:sldId id="329" r:id="rId20"/>
    <p:sldId id="330" r:id="rId21"/>
    <p:sldId id="463" r:id="rId22"/>
    <p:sldId id="625" r:id="rId23"/>
    <p:sldId id="575" r:id="rId24"/>
    <p:sldId id="577" r:id="rId25"/>
    <p:sldId id="590" r:id="rId26"/>
    <p:sldId id="591" r:id="rId27"/>
    <p:sldId id="688" r:id="rId28"/>
    <p:sldId id="651" r:id="rId29"/>
    <p:sldId id="628" r:id="rId30"/>
    <p:sldId id="658" r:id="rId31"/>
    <p:sldId id="671" r:id="rId32"/>
    <p:sldId id="672" r:id="rId33"/>
    <p:sldId id="654" r:id="rId34"/>
    <p:sldId id="630" r:id="rId35"/>
    <p:sldId id="677" r:id="rId36"/>
    <p:sldId id="631" r:id="rId37"/>
    <p:sldId id="632" r:id="rId38"/>
    <p:sldId id="633" r:id="rId39"/>
    <p:sldId id="626" r:id="rId40"/>
    <p:sldId id="572" r:id="rId41"/>
    <p:sldId id="335" r:id="rId42"/>
    <p:sldId id="373" r:id="rId43"/>
    <p:sldId id="355" r:id="rId44"/>
    <p:sldId id="661" r:id="rId45"/>
    <p:sldId id="663" r:id="rId46"/>
    <p:sldId id="674" r:id="rId47"/>
    <p:sldId id="675" r:id="rId48"/>
    <p:sldId id="682" r:id="rId49"/>
    <p:sldId id="627" r:id="rId50"/>
    <p:sldId id="648" r:id="rId51"/>
    <p:sldId id="683" r:id="rId52"/>
    <p:sldId id="639" r:id="rId53"/>
    <p:sldId id="640" r:id="rId54"/>
    <p:sldId id="641" r:id="rId55"/>
    <p:sldId id="642" r:id="rId56"/>
    <p:sldId id="643" r:id="rId57"/>
    <p:sldId id="644" r:id="rId58"/>
    <p:sldId id="665" r:id="rId59"/>
    <p:sldId id="666" r:id="rId60"/>
    <p:sldId id="522" r:id="rId61"/>
    <p:sldId id="616" r:id="rId62"/>
    <p:sldId id="617" r:id="rId63"/>
    <p:sldId id="583" r:id="rId64"/>
    <p:sldId id="584" r:id="rId65"/>
    <p:sldId id="618" r:id="rId66"/>
    <p:sldId id="619" r:id="rId67"/>
    <p:sldId id="581" r:id="rId68"/>
    <p:sldId id="678" r:id="rId69"/>
    <p:sldId id="689" r:id="rId70"/>
    <p:sldId id="358" r:id="rId71"/>
    <p:sldId id="359" r:id="rId72"/>
    <p:sldId id="635" r:id="rId73"/>
    <p:sldId id="469" r:id="rId74"/>
    <p:sldId id="518" r:id="rId75"/>
    <p:sldId id="684" r:id="rId76"/>
    <p:sldId id="676" r:id="rId77"/>
    <p:sldId id="652" r:id="rId78"/>
    <p:sldId id="687" r:id="rId79"/>
    <p:sldId id="680" r:id="rId80"/>
    <p:sldId id="649" r:id="rId81"/>
    <p:sldId id="667" r:id="rId82"/>
    <p:sldId id="670" r:id="rId83"/>
    <p:sldId id="668" r:id="rId84"/>
    <p:sldId id="487" r:id="rId85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Styl jasny 2 — Ak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69CF1AB2-1976-4502-BF36-3FF5EA218861}" styleName="Styl pośredni 4 — Ak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301B821-A1FF-4177-AEE7-76D212191A09}" styleName="Styl pośredni 1 — Ak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Styl jasny 2 — Ak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FECB4D8-DB02-4DC6-A0A2-4F2EBAE1DC90}" styleName="Styl pośredni 1 — Ak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5AB1C69-6EDB-4FF4-983F-18BD219EF322}" styleName="Styl pośredni 2 — Ak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C89EF96-8CEA-46FF-86C4-4CE0E7609802}" styleName="Styl jasny 3 — Ak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62" autoAdjust="0"/>
    <p:restoredTop sz="99467" autoAdjust="0"/>
  </p:normalViewPr>
  <p:slideViewPr>
    <p:cSldViewPr>
      <p:cViewPr>
        <p:scale>
          <a:sx n="70" d="100"/>
          <a:sy n="70" d="100"/>
        </p:scale>
        <p:origin x="-1116" y="-10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76" Type="http://schemas.openxmlformats.org/officeDocument/2006/relationships/slide" Target="slides/slide72.xml"/><Relationship Id="rId84" Type="http://schemas.openxmlformats.org/officeDocument/2006/relationships/slide" Target="slides/slide80.xml"/><Relationship Id="rId89" Type="http://schemas.openxmlformats.org/officeDocument/2006/relationships/theme" Target="theme/theme1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87" Type="http://schemas.openxmlformats.org/officeDocument/2006/relationships/presProps" Target="presProp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90" Type="http://schemas.openxmlformats.org/officeDocument/2006/relationships/tableStyles" Target="tableStyles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slide" Target="slides/slide73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slide" Target="slides/slide79.xml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ciej%20Bukowski\Documents\IBS-dokumenty\ZDS_Tuska\DSRK_2030\Wydatki_publiczne_tabela_przestawna_18042010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Zeszyt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Wykres%20w%20programie%20Microsoft%20PowerPoint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rak\Documents\Docs\Dokumenty\Lipiec%202010\gowno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Wykres%20w%20programie%20Microsoft%20PowerPoint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omek%20Dolata\Documents\Teksty\Nier&#243;wno&#347;ci\Ksi&#261;zka%20hab\Rozdzia&#322;y\wykresy%20do%20raportu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omek%20Dolata\Documents\Teksty\Nier&#243;wno&#347;ci\Ksi&#261;zka%20hab\Rozdzia&#322;y\wykresy%20do%20raportu.xls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omek\Documents\Teksty\Wydzia&#322;%20Pedagogiczny\Przew&#243;d%20habilitacyjny\wykresy%20do%20r&#243;&#380;nicowania.xls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rak\Downloads\une_rt_a.xls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rak\Downloads\Eurostat_Table_tsdec460NoFlagNoDesc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style val="3"/>
  <c:chart>
    <c:plotArea>
      <c:layout/>
      <c:barChart>
        <c:barDir val="col"/>
        <c:grouping val="stacked"/>
        <c:ser>
          <c:idx val="0"/>
          <c:order val="0"/>
          <c:tx>
            <c:strRef>
              <c:f>Tabela_przest_proc_PKB_COFOG!$A$39</c:f>
              <c:strCache>
                <c:ptCount val="1"/>
                <c:pt idx="0">
                  <c:v>Wydatki bieżące</c:v>
                </c:pt>
              </c:strCache>
            </c:strRef>
          </c:tx>
          <c:cat>
            <c:numRef>
              <c:f>Tabela_przest_proc_PKB_COFOG!$B$38:$G$38</c:f>
              <c:numCache>
                <c:formatCode>General</c:formatCode>
                <c:ptCount val="6"/>
                <c:pt idx="0">
                  <c:v>2005</c:v>
                </c:pt>
                <c:pt idx="1">
                  <c:v>2010</c:v>
                </c:pt>
                <c:pt idx="2">
                  <c:v>2015</c:v>
                </c:pt>
                <c:pt idx="3">
                  <c:v>2020</c:v>
                </c:pt>
                <c:pt idx="4">
                  <c:v>2025</c:v>
                </c:pt>
                <c:pt idx="5">
                  <c:v>2030</c:v>
                </c:pt>
              </c:numCache>
            </c:numRef>
          </c:cat>
          <c:val>
            <c:numRef>
              <c:f>Tabela_przest_proc_PKB_COFOG!$B$39:$G$39</c:f>
              <c:numCache>
                <c:formatCode>0.0%</c:formatCode>
                <c:ptCount val="6"/>
                <c:pt idx="0" formatCode="0%">
                  <c:v>0.29873128092895168</c:v>
                </c:pt>
                <c:pt idx="1">
                  <c:v>0.29900000000000032</c:v>
                </c:pt>
                <c:pt idx="2">
                  <c:v>0.27757679503311444</c:v>
                </c:pt>
                <c:pt idx="3">
                  <c:v>0.26991703442141879</c:v>
                </c:pt>
                <c:pt idx="4">
                  <c:v>0.2612572738097243</c:v>
                </c:pt>
                <c:pt idx="5">
                  <c:v>0.25359751319802926</c:v>
                </c:pt>
              </c:numCache>
            </c:numRef>
          </c:val>
        </c:ser>
        <c:ser>
          <c:idx val="1"/>
          <c:order val="1"/>
          <c:tx>
            <c:strRef>
              <c:f>Tabela_przest_proc_PKB_COFOG!$A$40</c:f>
              <c:strCache>
                <c:ptCount val="1"/>
                <c:pt idx="0">
                  <c:v>Wydatki rozwojowe</c:v>
                </c:pt>
              </c:strCache>
            </c:strRef>
          </c:tx>
          <c:cat>
            <c:numRef>
              <c:f>Tabela_przest_proc_PKB_COFOG!$B$38:$G$38</c:f>
              <c:numCache>
                <c:formatCode>General</c:formatCode>
                <c:ptCount val="6"/>
                <c:pt idx="0">
                  <c:v>2005</c:v>
                </c:pt>
                <c:pt idx="1">
                  <c:v>2010</c:v>
                </c:pt>
                <c:pt idx="2">
                  <c:v>2015</c:v>
                </c:pt>
                <c:pt idx="3">
                  <c:v>2020</c:v>
                </c:pt>
                <c:pt idx="4">
                  <c:v>2025</c:v>
                </c:pt>
                <c:pt idx="5">
                  <c:v>2030</c:v>
                </c:pt>
              </c:numCache>
            </c:numRef>
          </c:cat>
          <c:val>
            <c:numRef>
              <c:f>Tabela_przest_proc_PKB_COFOG!$B$40:$G$40</c:f>
              <c:numCache>
                <c:formatCode>0.0%</c:formatCode>
                <c:ptCount val="6"/>
                <c:pt idx="0" formatCode="0%">
                  <c:v>0.13426871907104834</c:v>
                </c:pt>
                <c:pt idx="1">
                  <c:v>0.1510000000000003</c:v>
                </c:pt>
                <c:pt idx="2">
                  <c:v>0.16042320496688631</c:v>
                </c:pt>
                <c:pt idx="3">
                  <c:v>0.16808296557858088</c:v>
                </c:pt>
                <c:pt idx="4">
                  <c:v>0.17574272619027609</c:v>
                </c:pt>
                <c:pt idx="5">
                  <c:v>0.18340248680197138</c:v>
                </c:pt>
              </c:numCache>
            </c:numRef>
          </c:val>
        </c:ser>
        <c:overlap val="100"/>
        <c:axId val="80557568"/>
        <c:axId val="80559104"/>
      </c:barChart>
      <c:catAx>
        <c:axId val="80557568"/>
        <c:scaling>
          <c:orientation val="minMax"/>
        </c:scaling>
        <c:axPos val="b"/>
        <c:numFmt formatCode="General" sourceLinked="1"/>
        <c:tickLblPos val="nextTo"/>
        <c:crossAx val="80559104"/>
        <c:crosses val="autoZero"/>
        <c:auto val="1"/>
        <c:lblAlgn val="ctr"/>
        <c:lblOffset val="100"/>
      </c:catAx>
      <c:valAx>
        <c:axId val="80559104"/>
        <c:scaling>
          <c:orientation val="minMax"/>
        </c:scaling>
        <c:axPos val="l"/>
        <c:majorGridlines/>
        <c:numFmt formatCode="0%" sourceLinked="1"/>
        <c:tickLblPos val="nextTo"/>
        <c:crossAx val="80557568"/>
        <c:crosses val="autoZero"/>
        <c:crossBetween val="between"/>
      </c:valAx>
    </c:plotArea>
    <c:legend>
      <c:legendPos val="r"/>
    </c:legend>
    <c:plotVisOnly val="1"/>
    <c:dispBlanksAs val="gap"/>
  </c:chart>
  <c:spPr>
    <a:ln>
      <a:noFill/>
    </a:ln>
  </c:spPr>
  <c:txPr>
    <a:bodyPr/>
    <a:lstStyle/>
    <a:p>
      <a:pPr>
        <a:defRPr sz="1600"/>
      </a:pPr>
      <a:endParaRPr lang="pl-PL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style val="18"/>
  <c:chart>
    <c:plotArea>
      <c:layout/>
      <c:barChart>
        <c:barDir val="col"/>
        <c:grouping val="clustered"/>
        <c:ser>
          <c:idx val="0"/>
          <c:order val="0"/>
          <c:tx>
            <c:strRef>
              <c:f>Arkusz1!$A$2</c:f>
              <c:strCache>
                <c:ptCount val="1"/>
                <c:pt idx="0">
                  <c:v>wydatki na naukę z budżetu państwa w danym roku - wzrost minimalny o 5% </c:v>
                </c:pt>
              </c:strCache>
            </c:strRef>
          </c:tx>
          <c:cat>
            <c:numRef>
              <c:f>Arkusz1!$B$1:$N$1</c:f>
              <c:numCache>
                <c:formatCode>General</c:formatCode>
                <c:ptCount val="13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</c:numCache>
            </c:numRef>
          </c:cat>
          <c:val>
            <c:numRef>
              <c:f>Arkusz1!$B$2:$N$2</c:f>
              <c:numCache>
                <c:formatCode>#,##0.00</c:formatCode>
                <c:ptCount val="13"/>
                <c:pt idx="0">
                  <c:v>3936.4150000000022</c:v>
                </c:pt>
                <c:pt idx="1">
                  <c:v>5021.1790000000001</c:v>
                </c:pt>
                <c:pt idx="2">
                  <c:v>4020</c:v>
                </c:pt>
                <c:pt idx="3">
                  <c:v>4221</c:v>
                </c:pt>
                <c:pt idx="4">
                  <c:v>4432.05</c:v>
                </c:pt>
                <c:pt idx="5">
                  <c:v>4653.6530000000002</c:v>
                </c:pt>
                <c:pt idx="6">
                  <c:v>4886.335</c:v>
                </c:pt>
                <c:pt idx="7">
                  <c:v>5130.652000000031</c:v>
                </c:pt>
                <c:pt idx="8">
                  <c:v>5387.1840000000002</c:v>
                </c:pt>
                <c:pt idx="9">
                  <c:v>5656.5440000000008</c:v>
                </c:pt>
                <c:pt idx="10">
                  <c:v>5939.3710000000001</c:v>
                </c:pt>
                <c:pt idx="11">
                  <c:v>6236.3390000000009</c:v>
                </c:pt>
                <c:pt idx="12">
                  <c:v>6548.1560000000054</c:v>
                </c:pt>
              </c:numCache>
            </c:numRef>
          </c:val>
        </c:ser>
        <c:ser>
          <c:idx val="1"/>
          <c:order val="1"/>
          <c:tx>
            <c:strRef>
              <c:f>Arkusz1!$A$3</c:f>
              <c:strCache>
                <c:ptCount val="1"/>
                <c:pt idx="0">
                  <c:v>wydatki na naukę z budżetu państwa w danym roku - wzrost średni o 10% </c:v>
                </c:pt>
              </c:strCache>
            </c:strRef>
          </c:tx>
          <c:cat>
            <c:numRef>
              <c:f>Arkusz1!$B$1:$N$1</c:f>
              <c:numCache>
                <c:formatCode>General</c:formatCode>
                <c:ptCount val="13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</c:numCache>
            </c:numRef>
          </c:cat>
          <c:val>
            <c:numRef>
              <c:f>Arkusz1!$B$3:$N$3</c:f>
              <c:numCache>
                <c:formatCode>#,##0.00</c:formatCode>
                <c:ptCount val="13"/>
                <c:pt idx="0">
                  <c:v>3936.4150000000022</c:v>
                </c:pt>
                <c:pt idx="1">
                  <c:v>5021.1790000000001</c:v>
                </c:pt>
                <c:pt idx="2">
                  <c:v>4020</c:v>
                </c:pt>
                <c:pt idx="3">
                  <c:v>4422</c:v>
                </c:pt>
                <c:pt idx="4">
                  <c:v>4864.2</c:v>
                </c:pt>
                <c:pt idx="5">
                  <c:v>5350.6200000000044</c:v>
                </c:pt>
                <c:pt idx="6">
                  <c:v>5885.6820000000034</c:v>
                </c:pt>
                <c:pt idx="7">
                  <c:v>6474.25</c:v>
                </c:pt>
                <c:pt idx="8">
                  <c:v>7121.6750000000002</c:v>
                </c:pt>
                <c:pt idx="9">
                  <c:v>7833.8430000000017</c:v>
                </c:pt>
                <c:pt idx="10">
                  <c:v>8617.2270000000008</c:v>
                </c:pt>
                <c:pt idx="11">
                  <c:v>9478.9499999999316</c:v>
                </c:pt>
                <c:pt idx="12">
                  <c:v>10426.844999999987</c:v>
                </c:pt>
              </c:numCache>
            </c:numRef>
          </c:val>
        </c:ser>
        <c:ser>
          <c:idx val="2"/>
          <c:order val="2"/>
          <c:tx>
            <c:strRef>
              <c:f>Arkusz1!$A$4</c:f>
              <c:strCache>
                <c:ptCount val="1"/>
                <c:pt idx="0">
                  <c:v>wydatki na naukę z budżetu państwa w danym roku - wzrost o 15% rocznie </c:v>
                </c:pt>
              </c:strCache>
            </c:strRef>
          </c:tx>
          <c:cat>
            <c:numRef>
              <c:f>Arkusz1!$B$1:$N$1</c:f>
              <c:numCache>
                <c:formatCode>General</c:formatCode>
                <c:ptCount val="13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</c:numCache>
            </c:numRef>
          </c:cat>
          <c:val>
            <c:numRef>
              <c:f>Arkusz1!$B$4:$N$4</c:f>
              <c:numCache>
                <c:formatCode>#,##0.00</c:formatCode>
                <c:ptCount val="13"/>
                <c:pt idx="0">
                  <c:v>3936.4150000000022</c:v>
                </c:pt>
                <c:pt idx="1">
                  <c:v>5021.1790000000001</c:v>
                </c:pt>
                <c:pt idx="2">
                  <c:v>4020</c:v>
                </c:pt>
                <c:pt idx="3">
                  <c:v>4623</c:v>
                </c:pt>
                <c:pt idx="4">
                  <c:v>5316.45</c:v>
                </c:pt>
                <c:pt idx="5">
                  <c:v>6113.9180000000006</c:v>
                </c:pt>
                <c:pt idx="6">
                  <c:v>7031.0050000000001</c:v>
                </c:pt>
                <c:pt idx="7">
                  <c:v>8085.6560000000054</c:v>
                </c:pt>
                <c:pt idx="8">
                  <c:v>9298.5040000000008</c:v>
                </c:pt>
                <c:pt idx="9">
                  <c:v>10693.28</c:v>
                </c:pt>
                <c:pt idx="10">
                  <c:v>12297.272000000004</c:v>
                </c:pt>
                <c:pt idx="11">
                  <c:v>14141.862999999901</c:v>
                </c:pt>
                <c:pt idx="12">
                  <c:v>16263.142000000014</c:v>
                </c:pt>
              </c:numCache>
            </c:numRef>
          </c:val>
        </c:ser>
        <c:ser>
          <c:idx val="3"/>
          <c:order val="3"/>
          <c:tx>
            <c:strRef>
              <c:f>Arkusz1!$A$5</c:f>
              <c:strCache>
                <c:ptCount val="1"/>
                <c:pt idx="0">
                  <c:v>wydatki na naukę z budżetu państwa w danym roku - wzrost o 20% rocznie</c:v>
                </c:pt>
              </c:strCache>
            </c:strRef>
          </c:tx>
          <c:cat>
            <c:numRef>
              <c:f>Arkusz1!$B$1:$N$1</c:f>
              <c:numCache>
                <c:formatCode>General</c:formatCode>
                <c:ptCount val="13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</c:numCache>
            </c:numRef>
          </c:cat>
          <c:val>
            <c:numRef>
              <c:f>Arkusz1!$B$5:$N$5</c:f>
              <c:numCache>
                <c:formatCode>#,##0.00</c:formatCode>
                <c:ptCount val="13"/>
                <c:pt idx="0">
                  <c:v>3936.4150000000022</c:v>
                </c:pt>
                <c:pt idx="1">
                  <c:v>5021.1790000000001</c:v>
                </c:pt>
                <c:pt idx="2">
                  <c:v>4020</c:v>
                </c:pt>
                <c:pt idx="3">
                  <c:v>4824</c:v>
                </c:pt>
                <c:pt idx="4">
                  <c:v>5788.8</c:v>
                </c:pt>
                <c:pt idx="5">
                  <c:v>6946.56</c:v>
                </c:pt>
                <c:pt idx="6">
                  <c:v>8335.8719999998848</c:v>
                </c:pt>
                <c:pt idx="7">
                  <c:v>10003.046</c:v>
                </c:pt>
                <c:pt idx="8" formatCode="#,##0.000">
                  <c:v>12003.656000000001</c:v>
                </c:pt>
                <c:pt idx="9">
                  <c:v>14404.387000000001</c:v>
                </c:pt>
                <c:pt idx="10">
                  <c:v>17285.263999999999</c:v>
                </c:pt>
                <c:pt idx="11">
                  <c:v>20742.316999999992</c:v>
                </c:pt>
                <c:pt idx="12">
                  <c:v>24890.780000000021</c:v>
                </c:pt>
              </c:numCache>
            </c:numRef>
          </c:val>
        </c:ser>
        <c:axId val="47350528"/>
        <c:axId val="47352064"/>
      </c:barChart>
      <c:catAx>
        <c:axId val="47350528"/>
        <c:scaling>
          <c:orientation val="minMax"/>
        </c:scaling>
        <c:axPos val="b"/>
        <c:numFmt formatCode="General" sourceLinked="1"/>
        <c:tickLblPos val="nextTo"/>
        <c:crossAx val="47352064"/>
        <c:crosses val="autoZero"/>
        <c:auto val="1"/>
        <c:lblAlgn val="ctr"/>
        <c:lblOffset val="100"/>
      </c:catAx>
      <c:valAx>
        <c:axId val="47352064"/>
        <c:scaling>
          <c:orientation val="minMax"/>
        </c:scaling>
        <c:axPos val="l"/>
        <c:majorGridlines/>
        <c:numFmt formatCode="#,##0.00" sourceLinked="1"/>
        <c:tickLblPos val="nextTo"/>
        <c:crossAx val="47350528"/>
        <c:crosses val="autoZero"/>
        <c:crossBetween val="between"/>
      </c:valAx>
    </c:plotArea>
    <c:legend>
      <c:legendPos val="r"/>
    </c:legend>
    <c:plotVisOnly val="1"/>
    <c:dispBlanksAs val="gap"/>
  </c:chart>
  <c:txPr>
    <a:bodyPr/>
    <a:lstStyle/>
    <a:p>
      <a:pPr>
        <a:defRPr sz="1400"/>
      </a:pPr>
      <a:endParaRPr lang="pl-PL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autoTitleDeleted val="1"/>
    <c:plotArea>
      <c:layout/>
      <c:lineChart>
        <c:grouping val="standard"/>
        <c:ser>
          <c:idx val="1"/>
          <c:order val="0"/>
          <c:tx>
            <c:strRef>
              <c:f>'[Wykres w programie Microsoft PowerPoint]Arkusz1'!$B$1</c:f>
              <c:strCache>
                <c:ptCount val="1"/>
                <c:pt idx="0">
                  <c:v>mikroprzedsiębiorstwa (w tys.)</c:v>
                </c:pt>
              </c:strCache>
            </c:strRef>
          </c:tx>
          <c:cat>
            <c:numRef>
              <c:f>'[Wykres w programie Microsoft PowerPoint]Arkusz1'!$A$2:$A$7</c:f>
              <c:numCache>
                <c:formatCode>General</c:formatCode>
                <c:ptCount val="6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</c:numCache>
            </c:numRef>
          </c:cat>
          <c:val>
            <c:numRef>
              <c:f>'[Wykres w programie Microsoft PowerPoint]Arkusz1'!$B$2:$B$7</c:f>
              <c:numCache>
                <c:formatCode>0.00</c:formatCode>
                <c:ptCount val="6"/>
                <c:pt idx="0">
                  <c:v>1666.7</c:v>
                </c:pt>
                <c:pt idx="1">
                  <c:v>1653.9</c:v>
                </c:pt>
                <c:pt idx="2">
                  <c:v>1615.2</c:v>
                </c:pt>
                <c:pt idx="3">
                  <c:v>1653</c:v>
                </c:pt>
                <c:pt idx="4">
                  <c:v>1713.2</c:v>
                </c:pt>
                <c:pt idx="5">
                  <c:v>1787.9</c:v>
                </c:pt>
              </c:numCache>
            </c:numRef>
          </c:val>
        </c:ser>
        <c:ser>
          <c:idx val="2"/>
          <c:order val="1"/>
          <c:tx>
            <c:strRef>
              <c:f>'[Wykres w programie Microsoft PowerPoint]Arkusz1'!$C$1</c:f>
              <c:strCache>
                <c:ptCount val="1"/>
                <c:pt idx="0">
                  <c:v>małe przedsiębiorstwa (tys.)</c:v>
                </c:pt>
              </c:strCache>
            </c:strRef>
          </c:tx>
          <c:cat>
            <c:numRef>
              <c:f>'[Wykres w programie Microsoft PowerPoint]Arkusz1'!$A$2:$A$7</c:f>
              <c:numCache>
                <c:formatCode>General</c:formatCode>
                <c:ptCount val="6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</c:numCache>
            </c:numRef>
          </c:cat>
          <c:val>
            <c:numRef>
              <c:f>'[Wykres w programie Microsoft PowerPoint]Arkusz1'!$C$2:$C$7</c:f>
              <c:numCache>
                <c:formatCode>0.00</c:formatCode>
                <c:ptCount val="6"/>
                <c:pt idx="0">
                  <c:v>42.8</c:v>
                </c:pt>
                <c:pt idx="1">
                  <c:v>44.4</c:v>
                </c:pt>
                <c:pt idx="2">
                  <c:v>44.5</c:v>
                </c:pt>
                <c:pt idx="3">
                  <c:v>44.2</c:v>
                </c:pt>
                <c:pt idx="4">
                  <c:v>45.2</c:v>
                </c:pt>
                <c:pt idx="5">
                  <c:v>55</c:v>
                </c:pt>
              </c:numCache>
            </c:numRef>
          </c:val>
        </c:ser>
        <c:ser>
          <c:idx val="3"/>
          <c:order val="2"/>
          <c:tx>
            <c:strRef>
              <c:f>'[Wykres w programie Microsoft PowerPoint]Arkusz1'!$D$1</c:f>
              <c:strCache>
                <c:ptCount val="1"/>
                <c:pt idx="0">
                  <c:v>średnie przedsiębiorstwa (tys.)</c:v>
                </c:pt>
              </c:strCache>
            </c:strRef>
          </c:tx>
          <c:cat>
            <c:numRef>
              <c:f>'[Wykres w programie Microsoft PowerPoint]Arkusz1'!$A$2:$A$7</c:f>
              <c:numCache>
                <c:formatCode>General</c:formatCode>
                <c:ptCount val="6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</c:numCache>
            </c:numRef>
          </c:cat>
          <c:val>
            <c:numRef>
              <c:f>'[Wykres w programie Microsoft PowerPoint]Arkusz1'!$D$2:$D$7</c:f>
              <c:numCache>
                <c:formatCode>0.00</c:formatCode>
                <c:ptCount val="6"/>
                <c:pt idx="0">
                  <c:v>14.4</c:v>
                </c:pt>
                <c:pt idx="1">
                  <c:v>14</c:v>
                </c:pt>
                <c:pt idx="2">
                  <c:v>14.3</c:v>
                </c:pt>
                <c:pt idx="3">
                  <c:v>14.7</c:v>
                </c:pt>
                <c:pt idx="4">
                  <c:v>15.5</c:v>
                </c:pt>
                <c:pt idx="5">
                  <c:v>16.3</c:v>
                </c:pt>
              </c:numCache>
            </c:numRef>
          </c:val>
        </c:ser>
        <c:ser>
          <c:idx val="4"/>
          <c:order val="3"/>
          <c:tx>
            <c:strRef>
              <c:f>'[Wykres w programie Microsoft PowerPoint]Arkusz1'!$E$1</c:f>
              <c:strCache>
                <c:ptCount val="1"/>
                <c:pt idx="0">
                  <c:v>duże przedsiębiorstwa (w tys.)</c:v>
                </c:pt>
              </c:strCache>
            </c:strRef>
          </c:tx>
          <c:cat>
            <c:numRef>
              <c:f>'[Wykres w programie Microsoft PowerPoint]Arkusz1'!$A$2:$A$7</c:f>
              <c:numCache>
                <c:formatCode>General</c:formatCode>
                <c:ptCount val="6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</c:numCache>
            </c:numRef>
          </c:cat>
          <c:val>
            <c:numRef>
              <c:f>'[Wykres w programie Microsoft PowerPoint]Arkusz1'!$E$2:$E$7</c:f>
              <c:numCache>
                <c:formatCode>0.00</c:formatCode>
                <c:ptCount val="6"/>
                <c:pt idx="0">
                  <c:v>2.702</c:v>
                </c:pt>
                <c:pt idx="1">
                  <c:v>2.754</c:v>
                </c:pt>
                <c:pt idx="2">
                  <c:v>2.8349999999999977</c:v>
                </c:pt>
                <c:pt idx="3">
                  <c:v>2.9809999999999999</c:v>
                </c:pt>
                <c:pt idx="4">
                  <c:v>3.246</c:v>
                </c:pt>
                <c:pt idx="5">
                  <c:v>3.2519999999999998</c:v>
                </c:pt>
              </c:numCache>
            </c:numRef>
          </c:val>
        </c:ser>
        <c:ser>
          <c:idx val="5"/>
          <c:order val="4"/>
          <c:tx>
            <c:strRef>
              <c:f>'[Wykres w programie Microsoft PowerPoint]Arkusz1'!$F$1</c:f>
              <c:strCache>
                <c:ptCount val="1"/>
                <c:pt idx="0">
                  <c:v>liczba aktywnych przedsiębiorstw</c:v>
                </c:pt>
              </c:strCache>
            </c:strRef>
          </c:tx>
          <c:cat>
            <c:numRef>
              <c:f>'[Wykres w programie Microsoft PowerPoint]Arkusz1'!$A$2:$A$7</c:f>
              <c:numCache>
                <c:formatCode>General</c:formatCode>
                <c:ptCount val="6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</c:numCache>
            </c:numRef>
          </c:cat>
          <c:val>
            <c:numRef>
              <c:f>'[Wykres w programie Microsoft PowerPoint]Arkusz1'!$F$2:$F$7</c:f>
              <c:numCache>
                <c:formatCode>0.00</c:formatCode>
                <c:ptCount val="6"/>
                <c:pt idx="0">
                  <c:v>1726.5360000000001</c:v>
                </c:pt>
                <c:pt idx="1">
                  <c:v>1714.9829999999999</c:v>
                </c:pt>
                <c:pt idx="2">
                  <c:v>1676.7750000000001</c:v>
                </c:pt>
                <c:pt idx="3">
                  <c:v>1714.9150000000011</c:v>
                </c:pt>
                <c:pt idx="4">
                  <c:v>1777.076</c:v>
                </c:pt>
                <c:pt idx="5">
                  <c:v>1862.462</c:v>
                </c:pt>
              </c:numCache>
            </c:numRef>
          </c:val>
        </c:ser>
        <c:marker val="1"/>
        <c:axId val="59727232"/>
        <c:axId val="81507072"/>
      </c:lineChart>
      <c:catAx>
        <c:axId val="59727232"/>
        <c:scaling>
          <c:orientation val="minMax"/>
        </c:scaling>
        <c:axPos val="b"/>
        <c:numFmt formatCode="General" sourceLinked="1"/>
        <c:majorTickMark val="none"/>
        <c:tickLblPos val="nextTo"/>
        <c:crossAx val="81507072"/>
        <c:crosses val="autoZero"/>
        <c:auto val="1"/>
        <c:lblAlgn val="ctr"/>
        <c:lblOffset val="100"/>
      </c:catAx>
      <c:valAx>
        <c:axId val="81507072"/>
        <c:scaling>
          <c:logBase val="10"/>
          <c:orientation val="minMax"/>
        </c:scaling>
        <c:axPos val="l"/>
        <c:majorGridlines/>
        <c:numFmt formatCode="0.00" sourceLinked="1"/>
        <c:majorTickMark val="none"/>
        <c:tickLblPos val="nextTo"/>
        <c:crossAx val="59727232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</c:chart>
  <c:txPr>
    <a:bodyPr/>
    <a:lstStyle/>
    <a:p>
      <a:pPr>
        <a:defRPr sz="1100"/>
      </a:pPr>
      <a:endParaRPr lang="pl-PL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style val="5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Arkusz2!$C$8</c:f>
              <c:strCache>
                <c:ptCount val="1"/>
                <c:pt idx="0">
                  <c:v>Zaufanie do innych ludzi</c:v>
                </c:pt>
              </c:strCache>
            </c:strRef>
          </c:tx>
          <c:dPt>
            <c:idx val="20"/>
            <c:spPr>
              <a:solidFill>
                <a:schemeClr val="accent2"/>
              </a:solidFill>
            </c:spPr>
          </c:dPt>
          <c:cat>
            <c:strRef>
              <c:f>Arkusz2!$D$7:$AF$7</c:f>
              <c:strCache>
                <c:ptCount val="29"/>
                <c:pt idx="0">
                  <c:v>Norwegia</c:v>
                </c:pt>
                <c:pt idx="1">
                  <c:v>Dania</c:v>
                </c:pt>
                <c:pt idx="2">
                  <c:v>Finlandia</c:v>
                </c:pt>
                <c:pt idx="3">
                  <c:v>Szwecja</c:v>
                </c:pt>
                <c:pt idx="4">
                  <c:v>Holandia</c:v>
                </c:pt>
                <c:pt idx="5">
                  <c:v>Szwajcaria</c:v>
                </c:pt>
                <c:pt idx="6">
                  <c:v>Belgia</c:v>
                </c:pt>
                <c:pt idx="7">
                  <c:v>Wielka Brytania</c:v>
                </c:pt>
                <c:pt idx="8">
                  <c:v>Izrael</c:v>
                </c:pt>
                <c:pt idx="9">
                  <c:v>Estonia</c:v>
                </c:pt>
                <c:pt idx="10">
                  <c:v>Hiszpania</c:v>
                </c:pt>
                <c:pt idx="11">
                  <c:v>Czechy</c:v>
                </c:pt>
                <c:pt idx="12">
                  <c:v>Niemcy</c:v>
                </c:pt>
                <c:pt idx="13">
                  <c:v>Średnia</c:v>
                </c:pt>
                <c:pt idx="14">
                  <c:v>Cypr</c:v>
                </c:pt>
                <c:pt idx="15">
                  <c:v>Francja</c:v>
                </c:pt>
                <c:pt idx="16">
                  <c:v>Słowenia</c:v>
                </c:pt>
                <c:pt idx="17">
                  <c:v>Chorwacja</c:v>
                </c:pt>
                <c:pt idx="18">
                  <c:v>Łotwa</c:v>
                </c:pt>
                <c:pt idx="19">
                  <c:v>Rumunia</c:v>
                </c:pt>
                <c:pt idx="20">
                  <c:v>Polska</c:v>
                </c:pt>
                <c:pt idx="21">
                  <c:v>Grecja</c:v>
                </c:pt>
                <c:pt idx="22">
                  <c:v>Węgry</c:v>
                </c:pt>
                <c:pt idx="23">
                  <c:v>Rosja</c:v>
                </c:pt>
                <c:pt idx="24">
                  <c:v>Słowacja</c:v>
                </c:pt>
                <c:pt idx="25">
                  <c:v>Ukraina</c:v>
                </c:pt>
                <c:pt idx="26">
                  <c:v>Portugalia</c:v>
                </c:pt>
                <c:pt idx="27">
                  <c:v>Bułgaria</c:v>
                </c:pt>
                <c:pt idx="28">
                  <c:v>Turcja</c:v>
                </c:pt>
              </c:strCache>
            </c:strRef>
          </c:cat>
          <c:val>
            <c:numRef>
              <c:f>Arkusz2!$D$8:$AF$8</c:f>
              <c:numCache>
                <c:formatCode>0%</c:formatCode>
                <c:ptCount val="29"/>
                <c:pt idx="0">
                  <c:v>0.70000000000000062</c:v>
                </c:pt>
                <c:pt idx="1">
                  <c:v>0.69000000000000061</c:v>
                </c:pt>
                <c:pt idx="2">
                  <c:v>0.67000000000000115</c:v>
                </c:pt>
                <c:pt idx="3">
                  <c:v>0.64000000000000101</c:v>
                </c:pt>
                <c:pt idx="4">
                  <c:v>0.62000000000000088</c:v>
                </c:pt>
                <c:pt idx="5">
                  <c:v>0.5</c:v>
                </c:pt>
                <c:pt idx="6">
                  <c:v>0.45</c:v>
                </c:pt>
                <c:pt idx="7">
                  <c:v>0.45</c:v>
                </c:pt>
                <c:pt idx="8">
                  <c:v>0.44</c:v>
                </c:pt>
                <c:pt idx="9">
                  <c:v>0.43000000000000038</c:v>
                </c:pt>
                <c:pt idx="10">
                  <c:v>0.3800000000000005</c:v>
                </c:pt>
                <c:pt idx="11">
                  <c:v>0.36000000000000032</c:v>
                </c:pt>
                <c:pt idx="12">
                  <c:v>0.36000000000000032</c:v>
                </c:pt>
                <c:pt idx="13">
                  <c:v>0.36000000000000032</c:v>
                </c:pt>
                <c:pt idx="14">
                  <c:v>0.35000000000000031</c:v>
                </c:pt>
                <c:pt idx="15">
                  <c:v>0.28000000000000008</c:v>
                </c:pt>
                <c:pt idx="16">
                  <c:v>0.28000000000000008</c:v>
                </c:pt>
                <c:pt idx="17">
                  <c:v>0.27</c:v>
                </c:pt>
                <c:pt idx="18">
                  <c:v>0.27</c:v>
                </c:pt>
                <c:pt idx="19">
                  <c:v>0.26</c:v>
                </c:pt>
                <c:pt idx="20">
                  <c:v>0.25</c:v>
                </c:pt>
                <c:pt idx="21">
                  <c:v>0.24000000000000021</c:v>
                </c:pt>
                <c:pt idx="22">
                  <c:v>0.24000000000000021</c:v>
                </c:pt>
                <c:pt idx="23">
                  <c:v>0.23</c:v>
                </c:pt>
                <c:pt idx="24">
                  <c:v>0.23</c:v>
                </c:pt>
                <c:pt idx="25">
                  <c:v>0.21000000000000021</c:v>
                </c:pt>
                <c:pt idx="26">
                  <c:v>0.19</c:v>
                </c:pt>
                <c:pt idx="27">
                  <c:v>0.16</c:v>
                </c:pt>
                <c:pt idx="28">
                  <c:v>0.1</c:v>
                </c:pt>
              </c:numCache>
            </c:numRef>
          </c:val>
        </c:ser>
        <c:ser>
          <c:idx val="1"/>
          <c:order val="1"/>
          <c:tx>
            <c:strRef>
              <c:f>Arkusz2!$C$9</c:f>
              <c:strCache>
                <c:ptCount val="1"/>
                <c:pt idx="0">
                  <c:v>Zaufanie do partii politycznych</c:v>
                </c:pt>
              </c:strCache>
            </c:strRef>
          </c:tx>
          <c:dPt>
            <c:idx val="20"/>
            <c:spPr>
              <a:solidFill>
                <a:schemeClr val="accent2"/>
              </a:solidFill>
            </c:spPr>
          </c:dPt>
          <c:cat>
            <c:strRef>
              <c:f>Arkusz2!$D$7:$AF$7</c:f>
              <c:strCache>
                <c:ptCount val="29"/>
                <c:pt idx="0">
                  <c:v>Norwegia</c:v>
                </c:pt>
                <c:pt idx="1">
                  <c:v>Dania</c:v>
                </c:pt>
                <c:pt idx="2">
                  <c:v>Finlandia</c:v>
                </c:pt>
                <c:pt idx="3">
                  <c:v>Szwecja</c:v>
                </c:pt>
                <c:pt idx="4">
                  <c:v>Holandia</c:v>
                </c:pt>
                <c:pt idx="5">
                  <c:v>Szwajcaria</c:v>
                </c:pt>
                <c:pt idx="6">
                  <c:v>Belgia</c:v>
                </c:pt>
                <c:pt idx="7">
                  <c:v>Wielka Brytania</c:v>
                </c:pt>
                <c:pt idx="8">
                  <c:v>Izrael</c:v>
                </c:pt>
                <c:pt idx="9">
                  <c:v>Estonia</c:v>
                </c:pt>
                <c:pt idx="10">
                  <c:v>Hiszpania</c:v>
                </c:pt>
                <c:pt idx="11">
                  <c:v>Czechy</c:v>
                </c:pt>
                <c:pt idx="12">
                  <c:v>Niemcy</c:v>
                </c:pt>
                <c:pt idx="13">
                  <c:v>Średnia</c:v>
                </c:pt>
                <c:pt idx="14">
                  <c:v>Cypr</c:v>
                </c:pt>
                <c:pt idx="15">
                  <c:v>Francja</c:v>
                </c:pt>
                <c:pt idx="16">
                  <c:v>Słowenia</c:v>
                </c:pt>
                <c:pt idx="17">
                  <c:v>Chorwacja</c:v>
                </c:pt>
                <c:pt idx="18">
                  <c:v>Łotwa</c:v>
                </c:pt>
                <c:pt idx="19">
                  <c:v>Rumunia</c:v>
                </c:pt>
                <c:pt idx="20">
                  <c:v>Polska</c:v>
                </c:pt>
                <c:pt idx="21">
                  <c:v>Grecja</c:v>
                </c:pt>
                <c:pt idx="22">
                  <c:v>Węgry</c:v>
                </c:pt>
                <c:pt idx="23">
                  <c:v>Rosja</c:v>
                </c:pt>
                <c:pt idx="24">
                  <c:v>Słowacja</c:v>
                </c:pt>
                <c:pt idx="25">
                  <c:v>Ukraina</c:v>
                </c:pt>
                <c:pt idx="26">
                  <c:v>Portugalia</c:v>
                </c:pt>
                <c:pt idx="27">
                  <c:v>Bułgaria</c:v>
                </c:pt>
                <c:pt idx="28">
                  <c:v>Turcja</c:v>
                </c:pt>
              </c:strCache>
            </c:strRef>
          </c:cat>
          <c:val>
            <c:numRef>
              <c:f>Arkusz2!$D$9:$AF$9</c:f>
              <c:numCache>
                <c:formatCode>0%</c:formatCode>
                <c:ptCount val="29"/>
                <c:pt idx="0">
                  <c:v>0.34</c:v>
                </c:pt>
                <c:pt idx="1">
                  <c:v>0.54</c:v>
                </c:pt>
                <c:pt idx="2">
                  <c:v>0.44</c:v>
                </c:pt>
                <c:pt idx="3">
                  <c:v>0.36000000000000032</c:v>
                </c:pt>
                <c:pt idx="4">
                  <c:v>0.5</c:v>
                </c:pt>
                <c:pt idx="5">
                  <c:v>0.30000000000000032</c:v>
                </c:pt>
                <c:pt idx="6">
                  <c:v>0.24000000000000021</c:v>
                </c:pt>
                <c:pt idx="7">
                  <c:v>0.17</c:v>
                </c:pt>
                <c:pt idx="8">
                  <c:v>0.16</c:v>
                </c:pt>
                <c:pt idx="9">
                  <c:v>0.12000000000000002</c:v>
                </c:pt>
                <c:pt idx="10">
                  <c:v>0.15000000000000022</c:v>
                </c:pt>
                <c:pt idx="11">
                  <c:v>0.1</c:v>
                </c:pt>
                <c:pt idx="12">
                  <c:v>0.13</c:v>
                </c:pt>
                <c:pt idx="13">
                  <c:v>0.18000000000000022</c:v>
                </c:pt>
                <c:pt idx="14">
                  <c:v>0.28000000000000008</c:v>
                </c:pt>
                <c:pt idx="15">
                  <c:v>0.12000000000000002</c:v>
                </c:pt>
                <c:pt idx="16">
                  <c:v>0.16</c:v>
                </c:pt>
                <c:pt idx="17">
                  <c:v>7.0000000000000021E-2</c:v>
                </c:pt>
                <c:pt idx="18">
                  <c:v>0.05</c:v>
                </c:pt>
                <c:pt idx="19">
                  <c:v>0.19</c:v>
                </c:pt>
                <c:pt idx="20">
                  <c:v>0.05</c:v>
                </c:pt>
                <c:pt idx="21">
                  <c:v>8.0000000000000043E-2</c:v>
                </c:pt>
                <c:pt idx="22">
                  <c:v>0.05</c:v>
                </c:pt>
                <c:pt idx="23">
                  <c:v>0.17</c:v>
                </c:pt>
                <c:pt idx="24">
                  <c:v>0.18000000000000022</c:v>
                </c:pt>
                <c:pt idx="25">
                  <c:v>3.0000000000000002E-2</c:v>
                </c:pt>
                <c:pt idx="26">
                  <c:v>6.0000000000000032E-2</c:v>
                </c:pt>
                <c:pt idx="27">
                  <c:v>0.05</c:v>
                </c:pt>
                <c:pt idx="28">
                  <c:v>0.15000000000000022</c:v>
                </c:pt>
              </c:numCache>
            </c:numRef>
          </c:val>
        </c:ser>
        <c:gapWidth val="75"/>
        <c:overlap val="-25"/>
        <c:axId val="39244544"/>
        <c:axId val="39246464"/>
      </c:barChart>
      <c:catAx>
        <c:axId val="39244544"/>
        <c:scaling>
          <c:orientation val="minMax"/>
        </c:scaling>
        <c:axPos val="b"/>
        <c:majorTickMark val="none"/>
        <c:tickLblPos val="nextTo"/>
        <c:crossAx val="39246464"/>
        <c:crosses val="autoZero"/>
        <c:auto val="1"/>
        <c:lblAlgn val="ctr"/>
        <c:lblOffset val="100"/>
      </c:catAx>
      <c:valAx>
        <c:axId val="39246464"/>
        <c:scaling>
          <c:orientation val="minMax"/>
        </c:scaling>
        <c:axPos val="l"/>
        <c:majorGridlines/>
        <c:numFmt formatCode="0%" sourceLinked="1"/>
        <c:majorTickMark val="none"/>
        <c:tickLblPos val="nextTo"/>
        <c:crossAx val="39244544"/>
        <c:crosses val="autoZero"/>
        <c:crossBetween val="between"/>
      </c:valAx>
    </c:plotArea>
    <c:legend>
      <c:legendPos val="b"/>
    </c:legend>
    <c:plotVisOnly val="1"/>
    <c:dispBlanksAs val="gap"/>
  </c:chart>
  <c:spPr>
    <a:ln>
      <a:noFill/>
    </a:ln>
  </c:spPr>
  <c:txPr>
    <a:bodyPr/>
    <a:lstStyle/>
    <a:p>
      <a:pPr>
        <a:defRPr sz="1200"/>
      </a:pPr>
      <a:endParaRPr lang="pl-PL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style val="19"/>
  <c:chart>
    <c:plotArea>
      <c:layout/>
      <c:barChart>
        <c:barDir val="col"/>
        <c:grouping val="clustered"/>
        <c:ser>
          <c:idx val="0"/>
          <c:order val="0"/>
          <c:cat>
            <c:strRef>
              <c:f>'[Wykres w programie Microsoft PowerPoint]Arkusz2'!$G$2:$H$2</c:f>
              <c:strCache>
                <c:ptCount val="2"/>
                <c:pt idx="0">
                  <c:v>PL</c:v>
                </c:pt>
                <c:pt idx="1">
                  <c:v>EU27</c:v>
                </c:pt>
              </c:strCache>
            </c:strRef>
          </c:cat>
          <c:val>
            <c:numRef>
              <c:f>'[Wykres w programie Microsoft PowerPoint]Arkusz2'!$G$3:$H$3</c:f>
              <c:numCache>
                <c:formatCode>General</c:formatCode>
                <c:ptCount val="2"/>
                <c:pt idx="0">
                  <c:v>43</c:v>
                </c:pt>
                <c:pt idx="1">
                  <c:v>35</c:v>
                </c:pt>
              </c:numCache>
            </c:numRef>
          </c:val>
        </c:ser>
        <c:axId val="40052608"/>
        <c:axId val="40173952"/>
      </c:barChart>
      <c:catAx>
        <c:axId val="40052608"/>
        <c:scaling>
          <c:orientation val="minMax"/>
        </c:scaling>
        <c:axPos val="b"/>
        <c:tickLblPos val="nextTo"/>
        <c:crossAx val="40173952"/>
        <c:crosses val="autoZero"/>
        <c:auto val="1"/>
        <c:lblAlgn val="ctr"/>
        <c:lblOffset val="100"/>
      </c:catAx>
      <c:valAx>
        <c:axId val="40173952"/>
        <c:scaling>
          <c:orientation val="minMax"/>
        </c:scaling>
        <c:axPos val="l"/>
        <c:majorGridlines/>
        <c:numFmt formatCode="General" sourceLinked="1"/>
        <c:tickLblPos val="nextTo"/>
        <c:crossAx val="4005260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200"/>
      </a:pPr>
      <a:endParaRPr lang="pl-PL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autoTitleDeleted val="1"/>
    <c:plotArea>
      <c:layout>
        <c:manualLayout>
          <c:layoutTarget val="inner"/>
          <c:xMode val="edge"/>
          <c:yMode val="edge"/>
          <c:x val="0.10963351803246817"/>
          <c:y val="7.1242517890667684E-2"/>
          <c:w val="0.64942208612812624"/>
          <c:h val="0.87735692934299259"/>
        </c:manualLayout>
      </c:layout>
      <c:lineChart>
        <c:grouping val="standard"/>
        <c:ser>
          <c:idx val="0"/>
          <c:order val="0"/>
          <c:tx>
            <c:strRef>
              <c:f>Arkusz1!$C$106</c:f>
              <c:strCache>
                <c:ptCount val="1"/>
                <c:pt idx="0">
                  <c:v>wieś</c:v>
                </c:pt>
              </c:strCache>
            </c:strRef>
          </c:tx>
          <c:cat>
            <c:numRef>
              <c:f>Arkusz1!$D$105:$K$105</c:f>
              <c:numCache>
                <c:formatCode>General</c:formatCode>
                <c:ptCount val="8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</c:numCache>
            </c:numRef>
          </c:cat>
          <c:val>
            <c:numRef>
              <c:f>Arkusz1!$D$106:$K$106</c:f>
              <c:numCache>
                <c:formatCode>General</c:formatCode>
                <c:ptCount val="8"/>
                <c:pt idx="0">
                  <c:v>0</c:v>
                </c:pt>
                <c:pt idx="1">
                  <c:v>-0.05</c:v>
                </c:pt>
                <c:pt idx="2">
                  <c:v>-9.0000000000000024E-2</c:v>
                </c:pt>
                <c:pt idx="3">
                  <c:v>-0.1</c:v>
                </c:pt>
                <c:pt idx="4">
                  <c:v>-0.114</c:v>
                </c:pt>
                <c:pt idx="5">
                  <c:v>-9.3000000000000208E-2</c:v>
                </c:pt>
                <c:pt idx="6">
                  <c:v>-9.7000000000000003E-2</c:v>
                </c:pt>
                <c:pt idx="7">
                  <c:v>-9.6000000000000002E-2</c:v>
                </c:pt>
              </c:numCache>
            </c:numRef>
          </c:val>
        </c:ser>
        <c:ser>
          <c:idx val="1"/>
          <c:order val="1"/>
          <c:tx>
            <c:strRef>
              <c:f>Arkusz1!$C$107</c:f>
              <c:strCache>
                <c:ptCount val="1"/>
                <c:pt idx="0">
                  <c:v>miasto do 20 tys.</c:v>
                </c:pt>
              </c:strCache>
            </c:strRef>
          </c:tx>
          <c:cat>
            <c:numRef>
              <c:f>Arkusz1!$D$105:$K$105</c:f>
              <c:numCache>
                <c:formatCode>General</c:formatCode>
                <c:ptCount val="8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</c:numCache>
            </c:numRef>
          </c:cat>
          <c:val>
            <c:numRef>
              <c:f>Arkusz1!$D$107:$K$107</c:f>
              <c:numCache>
                <c:formatCode>General</c:formatCode>
                <c:ptCount val="8"/>
                <c:pt idx="0">
                  <c:v>-0.14000000000000001</c:v>
                </c:pt>
                <c:pt idx="1">
                  <c:v>-9.0000000000000024E-2</c:v>
                </c:pt>
                <c:pt idx="2">
                  <c:v>-0.1</c:v>
                </c:pt>
                <c:pt idx="3">
                  <c:v>-9.0000000000000024E-2</c:v>
                </c:pt>
                <c:pt idx="4">
                  <c:v>-8.3000000000000046E-2</c:v>
                </c:pt>
                <c:pt idx="5">
                  <c:v>-8.8300000000000045E-2</c:v>
                </c:pt>
                <c:pt idx="6">
                  <c:v>-9.5000000000000043E-2</c:v>
                </c:pt>
                <c:pt idx="7">
                  <c:v>-9.1000000000000025E-2</c:v>
                </c:pt>
              </c:numCache>
            </c:numRef>
          </c:val>
        </c:ser>
        <c:ser>
          <c:idx val="2"/>
          <c:order val="2"/>
          <c:tx>
            <c:strRef>
              <c:f>Arkusz1!$C$108</c:f>
              <c:strCache>
                <c:ptCount val="1"/>
                <c:pt idx="0">
                  <c:v>miasto 20 do 100 tys.</c:v>
                </c:pt>
              </c:strCache>
            </c:strRef>
          </c:tx>
          <c:cat>
            <c:numRef>
              <c:f>Arkusz1!$D$105:$K$105</c:f>
              <c:numCache>
                <c:formatCode>General</c:formatCode>
                <c:ptCount val="8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</c:numCache>
            </c:numRef>
          </c:cat>
          <c:val>
            <c:numRef>
              <c:f>Arkusz1!$D$108:$K$108</c:f>
              <c:numCache>
                <c:formatCode>General</c:formatCode>
                <c:ptCount val="8"/>
                <c:pt idx="0">
                  <c:v>1.0000000000000005E-2</c:v>
                </c:pt>
                <c:pt idx="1">
                  <c:v>3.0000000000000002E-2</c:v>
                </c:pt>
                <c:pt idx="2">
                  <c:v>2.0000000000000011E-2</c:v>
                </c:pt>
                <c:pt idx="3">
                  <c:v>1.0000000000000005E-2</c:v>
                </c:pt>
                <c:pt idx="4">
                  <c:v>3.0000000000000002E-2</c:v>
                </c:pt>
                <c:pt idx="5">
                  <c:v>2.2040000000000056E-2</c:v>
                </c:pt>
                <c:pt idx="6">
                  <c:v>2.9000000000000001E-2</c:v>
                </c:pt>
                <c:pt idx="7">
                  <c:v>3.2000000000000042E-2</c:v>
                </c:pt>
              </c:numCache>
            </c:numRef>
          </c:val>
        </c:ser>
        <c:ser>
          <c:idx val="3"/>
          <c:order val="3"/>
          <c:tx>
            <c:strRef>
              <c:f>Arkusz1!$C$109</c:f>
              <c:strCache>
                <c:ptCount val="1"/>
                <c:pt idx="0">
                  <c:v>miasto ponad 100 tys.</c:v>
                </c:pt>
              </c:strCache>
            </c:strRef>
          </c:tx>
          <c:cat>
            <c:numRef>
              <c:f>Arkusz1!$D$105:$K$105</c:f>
              <c:numCache>
                <c:formatCode>General</c:formatCode>
                <c:ptCount val="8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</c:numCache>
            </c:numRef>
          </c:cat>
          <c:val>
            <c:numRef>
              <c:f>Arkusz1!$D$109:$K$109</c:f>
              <c:numCache>
                <c:formatCode>General</c:formatCode>
                <c:ptCount val="8"/>
                <c:pt idx="0">
                  <c:v>7.0000000000000021E-2</c:v>
                </c:pt>
                <c:pt idx="1">
                  <c:v>0.14000000000000001</c:v>
                </c:pt>
                <c:pt idx="2">
                  <c:v>0.18000000000000024</c:v>
                </c:pt>
                <c:pt idx="3">
                  <c:v>0.18000000000000024</c:v>
                </c:pt>
                <c:pt idx="4">
                  <c:v>0.20300000000000001</c:v>
                </c:pt>
                <c:pt idx="5">
                  <c:v>0.18970000000000092</c:v>
                </c:pt>
                <c:pt idx="6">
                  <c:v>0.20100000000000001</c:v>
                </c:pt>
                <c:pt idx="7">
                  <c:v>0.191</c:v>
                </c:pt>
              </c:numCache>
            </c:numRef>
          </c:val>
        </c:ser>
        <c:marker val="1"/>
        <c:axId val="42247680"/>
        <c:axId val="42249216"/>
      </c:lineChart>
      <c:catAx>
        <c:axId val="42247680"/>
        <c:scaling>
          <c:orientation val="minMax"/>
        </c:scaling>
        <c:axPos val="b"/>
        <c:numFmt formatCode="General" sourceLinked="1"/>
        <c:majorTickMark val="none"/>
        <c:tickLblPos val="nextTo"/>
        <c:crossAx val="42249216"/>
        <c:crosses val="autoZero"/>
        <c:auto val="1"/>
        <c:lblAlgn val="ctr"/>
        <c:lblOffset val="100"/>
      </c:catAx>
      <c:valAx>
        <c:axId val="42249216"/>
        <c:scaling>
          <c:orientation val="minMax"/>
          <c:max val="0.30000000000000032"/>
        </c:scaling>
        <c:axPos val="l"/>
        <c:majorGridlines/>
        <c:title>
          <c:tx>
            <c:rich>
              <a:bodyPr/>
              <a:lstStyle/>
              <a:p>
                <a:pPr>
                  <a:defRPr sz="1000"/>
                </a:pPr>
                <a:r>
                  <a:rPr lang="en-US" sz="1000"/>
                  <a:t>standaryzowane wyniki GMP, średnie</a:t>
                </a:r>
              </a:p>
            </c:rich>
          </c:tx>
          <c:layout>
            <c:manualLayout>
              <c:xMode val="edge"/>
              <c:yMode val="edge"/>
              <c:x val="1.5723750857718408E-3"/>
              <c:y val="0.1569696879978921"/>
            </c:manualLayout>
          </c:layout>
        </c:title>
        <c:numFmt formatCode="General" sourceLinked="1"/>
        <c:majorTickMark val="none"/>
        <c:tickLblPos val="nextTo"/>
        <c:crossAx val="42247680"/>
        <c:crosses val="autoZero"/>
        <c:crossBetween val="between"/>
        <c:majorUnit val="0.1"/>
      </c:valAx>
    </c:plotArea>
    <c:legend>
      <c:legendPos val="r"/>
      <c:layout>
        <c:manualLayout>
          <c:xMode val="edge"/>
          <c:yMode val="edge"/>
          <c:x val="0.76461111111111479"/>
          <c:y val="0.24568804473213873"/>
          <c:w val="0.21872222222222329"/>
          <c:h val="0.6014225038958555"/>
        </c:manualLayout>
      </c:layout>
    </c:legend>
    <c:plotVisOnly val="1"/>
    <c:dispBlanksAs val="gap"/>
  </c:chart>
  <c:txPr>
    <a:bodyPr/>
    <a:lstStyle/>
    <a:p>
      <a:pPr>
        <a:defRPr sz="1200"/>
      </a:pPr>
      <a:endParaRPr lang="pl-PL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autoTitleDeleted val="1"/>
    <c:plotArea>
      <c:layout>
        <c:manualLayout>
          <c:layoutTarget val="inner"/>
          <c:xMode val="edge"/>
          <c:yMode val="edge"/>
          <c:x val="0.10927687858462208"/>
          <c:y val="8.8893126170055473E-2"/>
          <c:w val="0.64700094779819628"/>
          <c:h val="0.85970632106360567"/>
        </c:manualLayout>
      </c:layout>
      <c:lineChart>
        <c:grouping val="standard"/>
        <c:ser>
          <c:idx val="0"/>
          <c:order val="0"/>
          <c:tx>
            <c:strRef>
              <c:f>Arkusz1!$C$82</c:f>
              <c:strCache>
                <c:ptCount val="1"/>
                <c:pt idx="0">
                  <c:v>wieś</c:v>
                </c:pt>
              </c:strCache>
            </c:strRef>
          </c:tx>
          <c:cat>
            <c:numRef>
              <c:f>Arkusz1!$D$81:$K$81</c:f>
              <c:numCache>
                <c:formatCode>General</c:formatCode>
                <c:ptCount val="8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</c:numCache>
            </c:numRef>
          </c:cat>
          <c:val>
            <c:numRef>
              <c:f>Arkusz1!$D$82:$K$82</c:f>
              <c:numCache>
                <c:formatCode>General</c:formatCode>
                <c:ptCount val="8"/>
                <c:pt idx="0">
                  <c:v>-9.0000000000000066E-2</c:v>
                </c:pt>
                <c:pt idx="1">
                  <c:v>-0.13</c:v>
                </c:pt>
                <c:pt idx="2">
                  <c:v>-0.14000000000000001</c:v>
                </c:pt>
                <c:pt idx="3">
                  <c:v>-0.13</c:v>
                </c:pt>
                <c:pt idx="4">
                  <c:v>-0.10400000000000002</c:v>
                </c:pt>
                <c:pt idx="5">
                  <c:v>-0.11867999999999998</c:v>
                </c:pt>
                <c:pt idx="6">
                  <c:v>-0.11020000000000013</c:v>
                </c:pt>
                <c:pt idx="7">
                  <c:v>-0.13700000000000001</c:v>
                </c:pt>
              </c:numCache>
            </c:numRef>
          </c:val>
        </c:ser>
        <c:ser>
          <c:idx val="1"/>
          <c:order val="1"/>
          <c:tx>
            <c:strRef>
              <c:f>Arkusz1!$C$83</c:f>
              <c:strCache>
                <c:ptCount val="1"/>
                <c:pt idx="0">
                  <c:v>miasto do 20 tys.</c:v>
                </c:pt>
              </c:strCache>
            </c:strRef>
          </c:tx>
          <c:cat>
            <c:numRef>
              <c:f>Arkusz1!$D$81:$K$81</c:f>
              <c:numCache>
                <c:formatCode>General</c:formatCode>
                <c:ptCount val="8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</c:numCache>
            </c:numRef>
          </c:cat>
          <c:val>
            <c:numRef>
              <c:f>Arkusz1!$D$83:$K$83</c:f>
              <c:numCache>
                <c:formatCode>General</c:formatCode>
                <c:ptCount val="8"/>
                <c:pt idx="0">
                  <c:v>-9.0000000000000066E-2</c:v>
                </c:pt>
                <c:pt idx="1">
                  <c:v>-7.0000000000000034E-2</c:v>
                </c:pt>
                <c:pt idx="2">
                  <c:v>-8.0000000000000168E-2</c:v>
                </c:pt>
                <c:pt idx="3">
                  <c:v>-5.0000000000000114E-2</c:v>
                </c:pt>
                <c:pt idx="4">
                  <c:v>-6.4000000000000182E-2</c:v>
                </c:pt>
                <c:pt idx="5">
                  <c:v>-5.6800000000000024E-2</c:v>
                </c:pt>
                <c:pt idx="6">
                  <c:v>-5.4000000000000194E-2</c:v>
                </c:pt>
                <c:pt idx="7">
                  <c:v>-7.6000000000000109E-2</c:v>
                </c:pt>
              </c:numCache>
            </c:numRef>
          </c:val>
        </c:ser>
        <c:ser>
          <c:idx val="2"/>
          <c:order val="2"/>
          <c:tx>
            <c:strRef>
              <c:f>Arkusz1!$C$84</c:f>
              <c:strCache>
                <c:ptCount val="1"/>
                <c:pt idx="0">
                  <c:v>miasto 20 do 100 tys.</c:v>
                </c:pt>
              </c:strCache>
            </c:strRef>
          </c:tx>
          <c:cat>
            <c:numRef>
              <c:f>Arkusz1!$D$81:$K$81</c:f>
              <c:numCache>
                <c:formatCode>General</c:formatCode>
                <c:ptCount val="8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</c:numCache>
            </c:numRef>
          </c:cat>
          <c:val>
            <c:numRef>
              <c:f>Arkusz1!$D$84:$K$84</c:f>
              <c:numCache>
                <c:formatCode>General</c:formatCode>
                <c:ptCount val="8"/>
                <c:pt idx="0">
                  <c:v>6.0000000000000102E-2</c:v>
                </c:pt>
                <c:pt idx="1">
                  <c:v>9.0000000000000066E-2</c:v>
                </c:pt>
                <c:pt idx="2">
                  <c:v>5.0000000000000114E-2</c:v>
                </c:pt>
                <c:pt idx="3">
                  <c:v>8.0000000000000168E-2</c:v>
                </c:pt>
                <c:pt idx="4">
                  <c:v>3.8000000000000055E-2</c:v>
                </c:pt>
                <c:pt idx="5">
                  <c:v>6.6829E-2</c:v>
                </c:pt>
                <c:pt idx="6">
                  <c:v>5.4100000000000134E-2</c:v>
                </c:pt>
                <c:pt idx="7">
                  <c:v>6.8000000000000033E-2</c:v>
                </c:pt>
              </c:numCache>
            </c:numRef>
          </c:val>
        </c:ser>
        <c:ser>
          <c:idx val="3"/>
          <c:order val="3"/>
          <c:tx>
            <c:strRef>
              <c:f>Arkusz1!$C$85</c:f>
              <c:strCache>
                <c:ptCount val="1"/>
                <c:pt idx="0">
                  <c:v>miasto ponad 100 tys.</c:v>
                </c:pt>
              </c:strCache>
            </c:strRef>
          </c:tx>
          <c:cat>
            <c:numRef>
              <c:f>Arkusz1!$D$81:$K$81</c:f>
              <c:numCache>
                <c:formatCode>General</c:formatCode>
                <c:ptCount val="8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</c:numCache>
            </c:numRef>
          </c:cat>
          <c:val>
            <c:numRef>
              <c:f>Arkusz1!$D$85:$K$85</c:f>
              <c:numCache>
                <c:formatCode>General</c:formatCode>
                <c:ptCount val="8"/>
                <c:pt idx="0">
                  <c:v>0.18000000000000024</c:v>
                </c:pt>
                <c:pt idx="1">
                  <c:v>0.2</c:v>
                </c:pt>
                <c:pt idx="2">
                  <c:v>0.23</c:v>
                </c:pt>
                <c:pt idx="3">
                  <c:v>0.2</c:v>
                </c:pt>
                <c:pt idx="4">
                  <c:v>0.19900000000000026</c:v>
                </c:pt>
                <c:pt idx="5">
                  <c:v>0.19473850000000026</c:v>
                </c:pt>
                <c:pt idx="6">
                  <c:v>0.19040000000000026</c:v>
                </c:pt>
                <c:pt idx="7">
                  <c:v>0.24300000000000024</c:v>
                </c:pt>
              </c:numCache>
            </c:numRef>
          </c:val>
        </c:ser>
        <c:marker val="1"/>
        <c:axId val="42321408"/>
        <c:axId val="42322944"/>
      </c:lineChart>
      <c:catAx>
        <c:axId val="42321408"/>
        <c:scaling>
          <c:orientation val="minMax"/>
        </c:scaling>
        <c:axPos val="b"/>
        <c:numFmt formatCode="General" sourceLinked="1"/>
        <c:majorTickMark val="none"/>
        <c:tickLblPos val="nextTo"/>
        <c:crossAx val="42322944"/>
        <c:crossesAt val="0"/>
        <c:auto val="1"/>
        <c:lblAlgn val="ctr"/>
        <c:lblOffset val="100"/>
      </c:catAx>
      <c:valAx>
        <c:axId val="42322944"/>
        <c:scaling>
          <c:orientation val="minMax"/>
          <c:max val="0.30000000000000032"/>
          <c:min val="-0.2"/>
        </c:scaling>
        <c:axPos val="l"/>
        <c:majorGridlines/>
        <c:title>
          <c:tx>
            <c:rich>
              <a:bodyPr/>
              <a:lstStyle/>
              <a:p>
                <a:pPr>
                  <a:defRPr sz="800"/>
                </a:pPr>
                <a:r>
                  <a:rPr lang="pl-PL" sz="800"/>
                  <a:t>standaryzowane wyniki sprawdzianu, średnia</a:t>
                </a:r>
                <a:endParaRPr lang="en-US" sz="800"/>
              </a:p>
            </c:rich>
          </c:tx>
          <c:layout>
            <c:manualLayout>
              <c:xMode val="edge"/>
              <c:yMode val="edge"/>
              <c:x val="8.9101131212663397E-3"/>
              <c:y val="8.4708499637468432E-2"/>
            </c:manualLayout>
          </c:layout>
        </c:title>
        <c:numFmt formatCode="General" sourceLinked="1"/>
        <c:majorTickMark val="none"/>
        <c:tickLblPos val="nextTo"/>
        <c:crossAx val="42321408"/>
        <c:crosses val="autoZero"/>
        <c:crossBetween val="between"/>
        <c:majorUnit val="0.1"/>
      </c:valAx>
    </c:plotArea>
    <c:legend>
      <c:legendPos val="r"/>
      <c:layout>
        <c:manualLayout>
          <c:xMode val="edge"/>
          <c:yMode val="edge"/>
          <c:x val="0.76738893749392789"/>
          <c:y val="0.2462364363120087"/>
          <c:w val="0.2159443958394113"/>
          <c:h val="0.62247084211691561"/>
        </c:manualLayout>
      </c:layout>
      <c:txPr>
        <a:bodyPr/>
        <a:lstStyle/>
        <a:p>
          <a:pPr>
            <a:defRPr sz="1050"/>
          </a:pPr>
          <a:endParaRPr lang="pl-PL"/>
        </a:p>
      </c:txPr>
    </c:legend>
    <c:plotVisOnly val="1"/>
    <c:dispBlanksAs val="gap"/>
  </c:chart>
  <c:txPr>
    <a:bodyPr/>
    <a:lstStyle/>
    <a:p>
      <a:pPr>
        <a:defRPr sz="1200"/>
      </a:pPr>
      <a:endParaRPr lang="pl-PL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style val="18"/>
  <c:chart>
    <c:plotArea>
      <c:layout>
        <c:manualLayout>
          <c:layoutTarget val="inner"/>
          <c:xMode val="edge"/>
          <c:yMode val="edge"/>
          <c:x val="0.11815628949159172"/>
          <c:y val="7.5075295242396492E-2"/>
          <c:w val="0.68619264605813568"/>
          <c:h val="0.80180415318880005"/>
        </c:manualLayout>
      </c:layout>
      <c:lineChart>
        <c:grouping val="stacked"/>
        <c:ser>
          <c:idx val="0"/>
          <c:order val="0"/>
          <c:tx>
            <c:strRef>
              <c:f>Arkusz1!$C$22</c:f>
              <c:strCache>
                <c:ptCount val="1"/>
                <c:pt idx="0">
                  <c:v>wieś</c:v>
                </c:pt>
              </c:strCache>
            </c:strRef>
          </c:tx>
          <c:cat>
            <c:numRef>
              <c:f>Arkusz1!$D$21:$K$21</c:f>
              <c:numCache>
                <c:formatCode>General</c:formatCode>
                <c:ptCount val="8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</c:numCache>
            </c:numRef>
          </c:cat>
          <c:val>
            <c:numRef>
              <c:f>Arkusz1!$D$22:$K$22</c:f>
              <c:numCache>
                <c:formatCode>General</c:formatCode>
                <c:ptCount val="8"/>
                <c:pt idx="0">
                  <c:v>8.1</c:v>
                </c:pt>
                <c:pt idx="1">
                  <c:v>8.6</c:v>
                </c:pt>
                <c:pt idx="2">
                  <c:v>7.8</c:v>
                </c:pt>
                <c:pt idx="3">
                  <c:v>6.1</c:v>
                </c:pt>
                <c:pt idx="4">
                  <c:v>7.6</c:v>
                </c:pt>
                <c:pt idx="5">
                  <c:v>6.6</c:v>
                </c:pt>
                <c:pt idx="6">
                  <c:v>7.7</c:v>
                </c:pt>
                <c:pt idx="7">
                  <c:v>7.02</c:v>
                </c:pt>
              </c:numCache>
            </c:numRef>
          </c:val>
        </c:ser>
        <c:ser>
          <c:idx val="1"/>
          <c:order val="1"/>
          <c:tx>
            <c:strRef>
              <c:f>Arkusz1!$C$23</c:f>
              <c:strCache>
                <c:ptCount val="1"/>
                <c:pt idx="0">
                  <c:v>miasto do 20 tys.</c:v>
                </c:pt>
              </c:strCache>
            </c:strRef>
          </c:tx>
          <c:cat>
            <c:numRef>
              <c:f>Arkusz1!$D$21:$K$21</c:f>
              <c:numCache>
                <c:formatCode>General</c:formatCode>
                <c:ptCount val="8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</c:numCache>
            </c:numRef>
          </c:cat>
          <c:val>
            <c:numRef>
              <c:f>Arkusz1!$D$23:$K$23</c:f>
              <c:numCache>
                <c:formatCode>General</c:formatCode>
                <c:ptCount val="8"/>
                <c:pt idx="0">
                  <c:v>7.3</c:v>
                </c:pt>
                <c:pt idx="1">
                  <c:v>7.9</c:v>
                </c:pt>
                <c:pt idx="2">
                  <c:v>8.5</c:v>
                </c:pt>
                <c:pt idx="3">
                  <c:v>8.5</c:v>
                </c:pt>
                <c:pt idx="4">
                  <c:v>8.9</c:v>
                </c:pt>
                <c:pt idx="5">
                  <c:v>9.2000000000000011</c:v>
                </c:pt>
                <c:pt idx="6">
                  <c:v>10</c:v>
                </c:pt>
                <c:pt idx="7">
                  <c:v>10.7</c:v>
                </c:pt>
              </c:numCache>
            </c:numRef>
          </c:val>
        </c:ser>
        <c:ser>
          <c:idx val="2"/>
          <c:order val="2"/>
          <c:tx>
            <c:strRef>
              <c:f>Arkusz1!$C$24</c:f>
              <c:strCache>
                <c:ptCount val="1"/>
                <c:pt idx="0">
                  <c:v>miasto 20 do 100 tys.</c:v>
                </c:pt>
              </c:strCache>
            </c:strRef>
          </c:tx>
          <c:cat>
            <c:numRef>
              <c:f>Arkusz1!$D$21:$K$21</c:f>
              <c:numCache>
                <c:formatCode>General</c:formatCode>
                <c:ptCount val="8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</c:numCache>
            </c:numRef>
          </c:cat>
          <c:val>
            <c:numRef>
              <c:f>Arkusz1!$D$24:$K$24</c:f>
              <c:numCache>
                <c:formatCode>General</c:formatCode>
                <c:ptCount val="8"/>
                <c:pt idx="0">
                  <c:v>7.3</c:v>
                </c:pt>
                <c:pt idx="1">
                  <c:v>11.6</c:v>
                </c:pt>
                <c:pt idx="2">
                  <c:v>11</c:v>
                </c:pt>
                <c:pt idx="3">
                  <c:v>12.5</c:v>
                </c:pt>
                <c:pt idx="4">
                  <c:v>14.7</c:v>
                </c:pt>
                <c:pt idx="5">
                  <c:v>15</c:v>
                </c:pt>
                <c:pt idx="6">
                  <c:v>15.4</c:v>
                </c:pt>
                <c:pt idx="7">
                  <c:v>18.29</c:v>
                </c:pt>
              </c:numCache>
            </c:numRef>
          </c:val>
        </c:ser>
        <c:ser>
          <c:idx val="3"/>
          <c:order val="3"/>
          <c:tx>
            <c:strRef>
              <c:f>Arkusz1!$C$25</c:f>
              <c:strCache>
                <c:ptCount val="1"/>
                <c:pt idx="0">
                  <c:v>miasto ponad 100 tys.</c:v>
                </c:pt>
              </c:strCache>
            </c:strRef>
          </c:tx>
          <c:cat>
            <c:numRef>
              <c:f>Arkusz1!$D$21:$K$21</c:f>
              <c:numCache>
                <c:formatCode>General</c:formatCode>
                <c:ptCount val="8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</c:numCache>
            </c:numRef>
          </c:cat>
          <c:val>
            <c:numRef>
              <c:f>Arkusz1!$D$25:$K$25</c:f>
              <c:numCache>
                <c:formatCode>General</c:formatCode>
                <c:ptCount val="8"/>
                <c:pt idx="0">
                  <c:v>14.6</c:v>
                </c:pt>
                <c:pt idx="1">
                  <c:v>18.899999999999999</c:v>
                </c:pt>
                <c:pt idx="2">
                  <c:v>20.399999999999999</c:v>
                </c:pt>
                <c:pt idx="3">
                  <c:v>22.5</c:v>
                </c:pt>
                <c:pt idx="4">
                  <c:v>24</c:v>
                </c:pt>
                <c:pt idx="5">
                  <c:v>26.7</c:v>
                </c:pt>
                <c:pt idx="6">
                  <c:v>27.6</c:v>
                </c:pt>
                <c:pt idx="7">
                  <c:v>30.8</c:v>
                </c:pt>
              </c:numCache>
            </c:numRef>
          </c:val>
        </c:ser>
        <c:ser>
          <c:idx val="4"/>
          <c:order val="4"/>
          <c:tx>
            <c:strRef>
              <c:f>Arkusz1!$C$26</c:f>
              <c:strCache>
                <c:ptCount val="1"/>
                <c:pt idx="0">
                  <c:v>ogółem</c:v>
                </c:pt>
              </c:strCache>
            </c:strRef>
          </c:tx>
          <c:cat>
            <c:numRef>
              <c:f>Arkusz1!$D$21:$K$21</c:f>
              <c:numCache>
                <c:formatCode>General</c:formatCode>
                <c:ptCount val="8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</c:numCache>
            </c:numRef>
          </c:cat>
          <c:val>
            <c:numRef>
              <c:f>Arkusz1!$D$26:$K$26</c:f>
              <c:numCache>
                <c:formatCode>General</c:formatCode>
                <c:ptCount val="8"/>
                <c:pt idx="0">
                  <c:v>11.4</c:v>
                </c:pt>
                <c:pt idx="1">
                  <c:v>13.1</c:v>
                </c:pt>
                <c:pt idx="2">
                  <c:v>13.9</c:v>
                </c:pt>
                <c:pt idx="3">
                  <c:v>13.7</c:v>
                </c:pt>
                <c:pt idx="4">
                  <c:v>14.8</c:v>
                </c:pt>
                <c:pt idx="5">
                  <c:v>15</c:v>
                </c:pt>
                <c:pt idx="6">
                  <c:v>15.5</c:v>
                </c:pt>
                <c:pt idx="7">
                  <c:v>16.5</c:v>
                </c:pt>
              </c:numCache>
            </c:numRef>
          </c:val>
        </c:ser>
        <c:marker val="1"/>
        <c:axId val="42514304"/>
        <c:axId val="42515840"/>
      </c:lineChart>
      <c:catAx>
        <c:axId val="42514304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pl-PL"/>
          </a:p>
        </c:txPr>
        <c:crossAx val="42515840"/>
        <c:crosses val="autoZero"/>
        <c:auto val="1"/>
        <c:lblAlgn val="ctr"/>
        <c:lblOffset val="100"/>
        <c:tickLblSkip val="1"/>
        <c:tickMarkSkip val="1"/>
      </c:catAx>
      <c:valAx>
        <c:axId val="42515840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 sz="800"/>
                </a:pPr>
                <a:r>
                  <a:rPr lang="pl-PL" sz="800"/>
                  <a:t>zróżnicowanie międzyszkolne GH, %</a:t>
                </a:r>
              </a:p>
            </c:rich>
          </c:tx>
          <c:layout>
            <c:manualLayout>
              <c:xMode val="edge"/>
              <c:yMode val="edge"/>
              <c:x val="6.4412238325282749E-3"/>
              <c:y val="0.17617680672798783"/>
            </c:manualLayout>
          </c:layout>
        </c:title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pl-PL"/>
          </a:p>
        </c:txPr>
        <c:crossAx val="425143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0247035092835617"/>
          <c:y val="0.28085824379176288"/>
          <c:w val="0.19752964907164383"/>
          <c:h val="0.50257494210589704"/>
        </c:manualLayout>
      </c:layout>
      <c:txPr>
        <a:bodyPr/>
        <a:lstStyle/>
        <a:p>
          <a:pPr>
            <a:defRPr sz="800"/>
          </a:pPr>
          <a:endParaRPr lang="pl-PL"/>
        </a:p>
      </c:txPr>
    </c:legend>
    <c:plotVisOnly val="1"/>
    <c:dispBlanksAs val="zero"/>
  </c:chart>
  <c:txPr>
    <a:bodyPr/>
    <a:lstStyle/>
    <a:p>
      <a:pPr>
        <a:defRPr sz="1200"/>
      </a:pPr>
      <a:endParaRPr lang="pl-PL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style val="22"/>
  <c:chart>
    <c:plotArea>
      <c:layout/>
      <c:barChart>
        <c:barDir val="col"/>
        <c:grouping val="clustered"/>
        <c:ser>
          <c:idx val="0"/>
          <c:order val="0"/>
          <c:dPt>
            <c:idx val="1"/>
            <c:spPr>
              <a:solidFill>
                <a:schemeClr val="accent2"/>
              </a:solidFill>
            </c:spPr>
          </c:dPt>
          <c:dLbls>
            <c:spPr>
              <a:noFill/>
              <a:ln>
                <a:noFill/>
              </a:ln>
            </c:spPr>
            <c:txPr>
              <a:bodyPr/>
              <a:lstStyle/>
              <a:p>
                <a:pPr>
                  <a:defRPr sz="1000"/>
                </a:pPr>
                <a:endParaRPr lang="pl-PL"/>
              </a:p>
            </c:txPr>
            <c:showVal val="1"/>
          </c:dLbls>
          <c:cat>
            <c:strRef>
              <c:f>[une_rt_a.xls]Arkusz4!$C$3:$C$33</c:f>
              <c:strCache>
                <c:ptCount val="31"/>
                <c:pt idx="0">
                  <c:v>Slovenia</c:v>
                </c:pt>
                <c:pt idx="1">
                  <c:v>Poland</c:v>
                </c:pt>
                <c:pt idx="2">
                  <c:v>Germany</c:v>
                </c:pt>
                <c:pt idx="3">
                  <c:v>Spain</c:v>
                </c:pt>
                <c:pt idx="4">
                  <c:v>Portugal</c:v>
                </c:pt>
                <c:pt idx="5">
                  <c:v>Sweden</c:v>
                </c:pt>
                <c:pt idx="6">
                  <c:v>Switzerland</c:v>
                </c:pt>
                <c:pt idx="7">
                  <c:v>France</c:v>
                </c:pt>
                <c:pt idx="8">
                  <c:v>Netherlands</c:v>
                </c:pt>
                <c:pt idx="9">
                  <c:v>Italy</c:v>
                </c:pt>
                <c:pt idx="10">
                  <c:v>EU27</c:v>
                </c:pt>
                <c:pt idx="11">
                  <c:v>Luxembourg</c:v>
                </c:pt>
                <c:pt idx="12">
                  <c:v>Finland</c:v>
                </c:pt>
                <c:pt idx="13">
                  <c:v>Austria</c:v>
                </c:pt>
                <c:pt idx="14">
                  <c:v>Croatia</c:v>
                </c:pt>
                <c:pt idx="15">
                  <c:v>Belgium</c:v>
                </c:pt>
                <c:pt idx="16">
                  <c:v>Greece</c:v>
                </c:pt>
                <c:pt idx="17">
                  <c:v>Iceland</c:v>
                </c:pt>
                <c:pt idx="18">
                  <c:v>Norway</c:v>
                </c:pt>
                <c:pt idx="19">
                  <c:v>Ireland</c:v>
                </c:pt>
                <c:pt idx="20">
                  <c:v>Denmark</c:v>
                </c:pt>
                <c:pt idx="21">
                  <c:v>Hungary</c:v>
                </c:pt>
                <c:pt idx="22">
                  <c:v>Czech Republic</c:v>
                </c:pt>
                <c:pt idx="23">
                  <c:v>Cyprus</c:v>
                </c:pt>
                <c:pt idx="24">
                  <c:v>Turkey</c:v>
                </c:pt>
                <c:pt idx="25">
                  <c:v>Slovakia</c:v>
                </c:pt>
                <c:pt idx="26">
                  <c:v>United Kingdom</c:v>
                </c:pt>
                <c:pt idx="27">
                  <c:v>Malta</c:v>
                </c:pt>
                <c:pt idx="28">
                  <c:v>Bulgaria</c:v>
                </c:pt>
                <c:pt idx="29">
                  <c:v>Latvia</c:v>
                </c:pt>
                <c:pt idx="30">
                  <c:v>Lithuania</c:v>
                </c:pt>
              </c:strCache>
            </c:strRef>
          </c:cat>
          <c:val>
            <c:numRef>
              <c:f>[une_rt_a.xls]Arkusz4!$D$3:$D$33</c:f>
              <c:numCache>
                <c:formatCode>#0.0</c:formatCode>
                <c:ptCount val="31"/>
                <c:pt idx="0">
                  <c:v>66.599999999999994</c:v>
                </c:pt>
                <c:pt idx="1">
                  <c:v>62</c:v>
                </c:pt>
                <c:pt idx="2">
                  <c:v>57.2</c:v>
                </c:pt>
                <c:pt idx="3">
                  <c:v>55.9</c:v>
                </c:pt>
                <c:pt idx="4">
                  <c:v>53.5</c:v>
                </c:pt>
                <c:pt idx="5">
                  <c:v>53.4</c:v>
                </c:pt>
                <c:pt idx="6">
                  <c:v>53.1</c:v>
                </c:pt>
                <c:pt idx="7">
                  <c:v>52.7</c:v>
                </c:pt>
                <c:pt idx="8">
                  <c:v>46.5</c:v>
                </c:pt>
                <c:pt idx="9">
                  <c:v>44.4</c:v>
                </c:pt>
                <c:pt idx="10">
                  <c:v>40.5</c:v>
                </c:pt>
                <c:pt idx="11">
                  <c:v>39.300000000000004</c:v>
                </c:pt>
                <c:pt idx="12">
                  <c:v>39</c:v>
                </c:pt>
                <c:pt idx="13">
                  <c:v>35.6</c:v>
                </c:pt>
                <c:pt idx="14">
                  <c:v>35</c:v>
                </c:pt>
                <c:pt idx="15">
                  <c:v>33.200000000000003</c:v>
                </c:pt>
                <c:pt idx="16">
                  <c:v>28.4</c:v>
                </c:pt>
                <c:pt idx="17">
                  <c:v>26.7</c:v>
                </c:pt>
                <c:pt idx="18">
                  <c:v>25.7</c:v>
                </c:pt>
                <c:pt idx="19">
                  <c:v>25</c:v>
                </c:pt>
                <c:pt idx="20">
                  <c:v>23.6</c:v>
                </c:pt>
                <c:pt idx="21">
                  <c:v>21.4</c:v>
                </c:pt>
                <c:pt idx="22">
                  <c:v>18.7</c:v>
                </c:pt>
                <c:pt idx="23">
                  <c:v>18.399999999999999</c:v>
                </c:pt>
                <c:pt idx="24">
                  <c:v>15</c:v>
                </c:pt>
                <c:pt idx="25">
                  <c:v>12.5</c:v>
                </c:pt>
                <c:pt idx="26">
                  <c:v>11.9</c:v>
                </c:pt>
                <c:pt idx="27">
                  <c:v>11</c:v>
                </c:pt>
                <c:pt idx="28">
                  <c:v>9.3000000000000007</c:v>
                </c:pt>
                <c:pt idx="29">
                  <c:v>9.3000000000000007</c:v>
                </c:pt>
                <c:pt idx="30">
                  <c:v>5</c:v>
                </c:pt>
              </c:numCache>
            </c:numRef>
          </c:val>
        </c:ser>
        <c:axId val="42716544"/>
        <c:axId val="42775680"/>
      </c:barChart>
      <c:catAx>
        <c:axId val="42716544"/>
        <c:scaling>
          <c:orientation val="minMax"/>
        </c:scaling>
        <c:axPos val="b"/>
        <c:tickLblPos val="nextTo"/>
        <c:crossAx val="42775680"/>
        <c:crosses val="autoZero"/>
        <c:auto val="1"/>
        <c:lblAlgn val="ctr"/>
        <c:lblOffset val="100"/>
      </c:catAx>
      <c:valAx>
        <c:axId val="42775680"/>
        <c:scaling>
          <c:orientation val="minMax"/>
        </c:scaling>
        <c:axPos val="l"/>
        <c:majorGridlines/>
        <c:numFmt formatCode="#0.0" sourceLinked="1"/>
        <c:tickLblPos val="nextTo"/>
        <c:crossAx val="4271654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200"/>
      </a:pPr>
      <a:endParaRPr lang="pl-PL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style val="20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[Eurostat_Table_tsdec460NoFlagNoDesc.xls]Arkusz1!$C$4</c:f>
              <c:strCache>
                <c:ptCount val="1"/>
                <c:pt idx="0">
                  <c:v>2010</c:v>
                </c:pt>
              </c:strCache>
            </c:strRef>
          </c:tx>
          <c:dPt>
            <c:idx val="11"/>
            <c:spPr>
              <a:solidFill>
                <a:schemeClr val="accent1"/>
              </a:solidFill>
            </c:spPr>
          </c:dPt>
          <c:dLbls>
            <c:txPr>
              <a:bodyPr/>
              <a:lstStyle/>
              <a:p>
                <a:pPr>
                  <a:defRPr sz="1000"/>
                </a:pPr>
                <a:endParaRPr lang="pl-PL"/>
              </a:p>
            </c:txPr>
            <c:showVal val="1"/>
          </c:dLbls>
          <c:cat>
            <c:strRef>
              <c:f>[Eurostat_Table_tsdec460NoFlagNoDesc.xls]Arkusz1!$B$5:$B$33</c:f>
              <c:strCache>
                <c:ptCount val="29"/>
                <c:pt idx="0">
                  <c:v>Spain</c:v>
                </c:pt>
                <c:pt idx="1">
                  <c:v>Lithuania</c:v>
                </c:pt>
                <c:pt idx="2">
                  <c:v>Slovakia</c:v>
                </c:pt>
                <c:pt idx="3">
                  <c:v>Latvia</c:v>
                </c:pt>
                <c:pt idx="4">
                  <c:v>Estonia</c:v>
                </c:pt>
                <c:pt idx="5">
                  <c:v>Ireland</c:v>
                </c:pt>
                <c:pt idx="6">
                  <c:v>Hungary</c:v>
                </c:pt>
                <c:pt idx="7">
                  <c:v>Greece</c:v>
                </c:pt>
                <c:pt idx="8">
                  <c:v>Italy</c:v>
                </c:pt>
                <c:pt idx="9">
                  <c:v>Sweden</c:v>
                </c:pt>
                <c:pt idx="10">
                  <c:v>France</c:v>
                </c:pt>
                <c:pt idx="11">
                  <c:v>Poland</c:v>
                </c:pt>
                <c:pt idx="12">
                  <c:v>Portugal</c:v>
                </c:pt>
                <c:pt idx="13">
                  <c:v>Bulgaria</c:v>
                </c:pt>
                <c:pt idx="14">
                  <c:v>Belgium</c:v>
                </c:pt>
                <c:pt idx="15">
                  <c:v>Finland</c:v>
                </c:pt>
                <c:pt idx="16">
                  <c:v>Romania</c:v>
                </c:pt>
                <c:pt idx="17">
                  <c:v>EU27</c:v>
                </c:pt>
                <c:pt idx="18">
                  <c:v>United Kingdom</c:v>
                </c:pt>
                <c:pt idx="19">
                  <c:v>Cyprus</c:v>
                </c:pt>
                <c:pt idx="20">
                  <c:v>Czech Republic</c:v>
                </c:pt>
                <c:pt idx="21">
                  <c:v>Luxembourg</c:v>
                </c:pt>
                <c:pt idx="22">
                  <c:v>Slovenia</c:v>
                </c:pt>
                <c:pt idx="23">
                  <c:v>Denmark</c:v>
                </c:pt>
                <c:pt idx="24">
                  <c:v>Malta</c:v>
                </c:pt>
                <c:pt idx="25">
                  <c:v>Germany </c:v>
                </c:pt>
                <c:pt idx="26">
                  <c:v>Norway</c:v>
                </c:pt>
                <c:pt idx="27">
                  <c:v>Austria</c:v>
                </c:pt>
                <c:pt idx="28">
                  <c:v>Netherlands</c:v>
                </c:pt>
              </c:strCache>
            </c:strRef>
          </c:cat>
          <c:val>
            <c:numRef>
              <c:f>[Eurostat_Table_tsdec460NoFlagNoDesc.xls]Arkusz1!$C$5:$C$33</c:f>
              <c:numCache>
                <c:formatCode>General</c:formatCode>
                <c:ptCount val="29"/>
                <c:pt idx="0">
                  <c:v>41.6</c:v>
                </c:pt>
                <c:pt idx="1">
                  <c:v>35.1</c:v>
                </c:pt>
                <c:pt idx="2">
                  <c:v>34.300000000000004</c:v>
                </c:pt>
                <c:pt idx="3">
                  <c:v>33.6</c:v>
                </c:pt>
                <c:pt idx="4">
                  <c:v>32.9</c:v>
                </c:pt>
                <c:pt idx="5">
                  <c:v>27.3</c:v>
                </c:pt>
                <c:pt idx="6">
                  <c:v>27</c:v>
                </c:pt>
                <c:pt idx="7">
                  <c:v>25.8</c:v>
                </c:pt>
                <c:pt idx="8">
                  <c:v>25.4</c:v>
                </c:pt>
                <c:pt idx="9">
                  <c:v>25.2</c:v>
                </c:pt>
                <c:pt idx="10">
                  <c:v>23.9</c:v>
                </c:pt>
                <c:pt idx="11">
                  <c:v>23.7</c:v>
                </c:pt>
                <c:pt idx="12">
                  <c:v>22.4</c:v>
                </c:pt>
                <c:pt idx="13">
                  <c:v>22.3</c:v>
                </c:pt>
                <c:pt idx="14">
                  <c:v>22</c:v>
                </c:pt>
                <c:pt idx="15">
                  <c:v>21.4</c:v>
                </c:pt>
                <c:pt idx="16">
                  <c:v>20.8</c:v>
                </c:pt>
                <c:pt idx="17">
                  <c:v>20.7</c:v>
                </c:pt>
                <c:pt idx="18">
                  <c:v>19.5</c:v>
                </c:pt>
                <c:pt idx="19">
                  <c:v>18.8</c:v>
                </c:pt>
                <c:pt idx="20">
                  <c:v>18.7</c:v>
                </c:pt>
                <c:pt idx="21">
                  <c:v>17</c:v>
                </c:pt>
                <c:pt idx="22">
                  <c:v>15.2</c:v>
                </c:pt>
                <c:pt idx="23">
                  <c:v>13.8</c:v>
                </c:pt>
                <c:pt idx="24">
                  <c:v>12.7</c:v>
                </c:pt>
                <c:pt idx="25">
                  <c:v>9.1</c:v>
                </c:pt>
                <c:pt idx="26">
                  <c:v>8.9</c:v>
                </c:pt>
                <c:pt idx="27">
                  <c:v>8.8000000000000007</c:v>
                </c:pt>
                <c:pt idx="28">
                  <c:v>8.7000000000000011</c:v>
                </c:pt>
              </c:numCache>
            </c:numRef>
          </c:val>
        </c:ser>
        <c:axId val="42803968"/>
        <c:axId val="42805504"/>
      </c:barChart>
      <c:catAx>
        <c:axId val="42803968"/>
        <c:scaling>
          <c:orientation val="minMax"/>
        </c:scaling>
        <c:axPos val="b"/>
        <c:tickLblPos val="nextTo"/>
        <c:crossAx val="42805504"/>
        <c:crosses val="autoZero"/>
        <c:auto val="1"/>
        <c:lblAlgn val="ctr"/>
        <c:lblOffset val="100"/>
      </c:catAx>
      <c:valAx>
        <c:axId val="42805504"/>
        <c:scaling>
          <c:orientation val="minMax"/>
        </c:scaling>
        <c:axPos val="l"/>
        <c:majorGridlines/>
        <c:numFmt formatCode="General" sourceLinked="1"/>
        <c:tickLblPos val="nextTo"/>
        <c:crossAx val="4280396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200"/>
      </a:pPr>
      <a:endParaRPr lang="pl-PL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#5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#6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#7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#8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#9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E671DB-49BB-4C15-B73E-F8EFF3AB13A1}" type="doc">
      <dgm:prSet loTypeId="urn:microsoft.com/office/officeart/2005/8/layout/hierarchy4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pl-PL"/>
        </a:p>
      </dgm:t>
    </dgm:pt>
    <dgm:pt modelId="{C7F8944C-62B4-496E-A6ED-545CB189AB9A}">
      <dgm:prSet phldrT="[Tekst]" custT="1"/>
      <dgm:spPr>
        <a:xfrm>
          <a:off x="2957" y="1002"/>
          <a:ext cx="8223684" cy="1354690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pl-PL" sz="1800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CEL: </a:t>
          </a:r>
          <a:r>
            <a:rPr lang="pl-PL" sz="1800" b="1" dirty="0" smtClean="0">
              <a:solidFill>
                <a:sysClr val="window" lastClr="FFFFFF"/>
              </a:solidFill>
              <a:latin typeface="Calibri"/>
              <a:ea typeface="+mn-ea"/>
              <a:cs typeface="Calibri" pitchFamily="34" charset="0"/>
            </a:rPr>
            <a:t>rozwój mierzony poprawą jakości życia (wzrost PKB na mieszkańca w relacji do UE i zmniejszenie nierówności) Polaków dzięki stabilnemu, wysokiemu wzrostowi gospodarczemu, </a:t>
          </a:r>
          <a:r>
            <a:rPr lang="pl-PL" sz="1800" b="1" u="sng" dirty="0" smtClean="0">
              <a:solidFill>
                <a:sysClr val="window" lastClr="FFFFFF"/>
              </a:solidFill>
              <a:latin typeface="Calibri"/>
              <a:ea typeface="+mn-ea"/>
              <a:cs typeface="Calibri" pitchFamily="34" charset="0"/>
            </a:rPr>
            <a:t>co pozwala na modernizację kraju</a:t>
          </a:r>
        </a:p>
      </dgm:t>
    </dgm:pt>
    <dgm:pt modelId="{7EDDCD86-A79B-4C2D-B246-5E92051C5F1A}" type="parTrans" cxnId="{AD9A123F-4B87-4A44-868E-A2DC76329803}">
      <dgm:prSet/>
      <dgm:spPr/>
      <dgm:t>
        <a:bodyPr/>
        <a:lstStyle/>
        <a:p>
          <a:endParaRPr lang="pl-PL" sz="1800"/>
        </a:p>
      </dgm:t>
    </dgm:pt>
    <dgm:pt modelId="{519E8580-6331-4FC0-A8FB-F066A13A980A}" type="sibTrans" cxnId="{AD9A123F-4B87-4A44-868E-A2DC76329803}">
      <dgm:prSet/>
      <dgm:spPr/>
      <dgm:t>
        <a:bodyPr/>
        <a:lstStyle/>
        <a:p>
          <a:endParaRPr lang="pl-PL" sz="1800"/>
        </a:p>
      </dgm:t>
    </dgm:pt>
    <dgm:pt modelId="{949678FB-4DA1-4D4C-A05A-13FB36FCE9F3}">
      <dgm:prSet phldrT="[Tekst]" custT="1"/>
      <dgm:spPr>
        <a:xfrm>
          <a:off x="2957" y="1667131"/>
          <a:ext cx="2595860" cy="3476953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pl-PL" sz="1700" b="1" dirty="0" smtClean="0">
              <a:solidFill>
                <a:srgbClr val="FFFFFF"/>
              </a:solidFill>
              <a:latin typeface="Calibri" pitchFamily="34" charset="0"/>
              <a:ea typeface="+mn-ea"/>
              <a:cs typeface="+mn-cs"/>
            </a:rPr>
            <a:t>Filar dyfuzji (równoważenia)</a:t>
          </a:r>
          <a:br>
            <a:rPr lang="pl-PL" sz="1700" b="1" dirty="0" smtClean="0">
              <a:solidFill>
                <a:srgbClr val="FFFFFF"/>
              </a:solidFill>
              <a:latin typeface="Calibri" pitchFamily="34" charset="0"/>
              <a:ea typeface="+mn-ea"/>
              <a:cs typeface="+mn-cs"/>
            </a:rPr>
          </a:br>
          <a:r>
            <a:rPr lang="pl-PL" sz="1700" b="1" dirty="0" smtClean="0">
              <a:solidFill>
                <a:srgbClr val="FFFFFF"/>
              </a:solidFill>
              <a:latin typeface="Calibri" pitchFamily="34" charset="0"/>
              <a:ea typeface="+mn-ea"/>
              <a:cs typeface="+mn-cs"/>
            </a:rPr>
            <a:t> </a:t>
          </a:r>
          <a:br>
            <a:rPr lang="pl-PL" sz="1700" b="1" dirty="0" smtClean="0">
              <a:solidFill>
                <a:srgbClr val="FFFFFF"/>
              </a:solidFill>
              <a:latin typeface="Calibri" pitchFamily="34" charset="0"/>
              <a:ea typeface="+mn-ea"/>
              <a:cs typeface="+mn-cs"/>
            </a:rPr>
          </a:br>
          <a:r>
            <a:rPr lang="pl-PL" sz="1700" b="0" dirty="0" smtClean="0">
              <a:solidFill>
                <a:srgbClr val="FFFFFF"/>
              </a:solidFill>
              <a:latin typeface="Calibri" pitchFamily="34" charset="0"/>
              <a:ea typeface="+mn-ea"/>
              <a:cs typeface="+mn-cs"/>
            </a:rPr>
            <a:t>Zgodny z mechanizmem polaryzacyjno-dyfuzyjnym równoważenia rozwoju i polityką spójności społecznej, co daje w efekcie zwiększenie potencjału konkurencyjności Polski</a:t>
          </a:r>
          <a:endParaRPr lang="pl-PL" sz="1700" b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3D85E423-0727-435C-A33C-63168A03F770}" type="parTrans" cxnId="{0B257198-57A9-4016-96D9-6A7567EE0C2C}">
      <dgm:prSet/>
      <dgm:spPr/>
      <dgm:t>
        <a:bodyPr/>
        <a:lstStyle/>
        <a:p>
          <a:endParaRPr lang="pl-PL" sz="1800"/>
        </a:p>
      </dgm:t>
    </dgm:pt>
    <dgm:pt modelId="{B97DAAC5-B537-498D-ACBE-96F6FF510267}" type="sibTrans" cxnId="{0B257198-57A9-4016-96D9-6A7567EE0C2C}">
      <dgm:prSet/>
      <dgm:spPr/>
      <dgm:t>
        <a:bodyPr/>
        <a:lstStyle/>
        <a:p>
          <a:endParaRPr lang="pl-PL" sz="1800"/>
        </a:p>
      </dgm:t>
    </dgm:pt>
    <dgm:pt modelId="{20157080-86A3-4052-8C17-21979C461287}">
      <dgm:prSet phldrT="[Tekst]" custT="1"/>
      <dgm:spPr>
        <a:xfrm>
          <a:off x="5633739" y="1668134"/>
          <a:ext cx="2595860" cy="3476953"/>
        </a:xfrm>
        <a:solidFill>
          <a:schemeClr val="accent4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pl-PL" sz="1700" b="1" dirty="0" smtClean="0">
              <a:solidFill>
                <a:srgbClr val="FFFFFF"/>
              </a:solidFill>
              <a:latin typeface="Calibri" pitchFamily="34" charset="0"/>
              <a:ea typeface="+mn-ea"/>
              <a:cs typeface="+mn-cs"/>
            </a:rPr>
            <a:t>Filar efektywności</a:t>
          </a:r>
          <a:br>
            <a:rPr lang="pl-PL" sz="1700" b="1" dirty="0" smtClean="0">
              <a:solidFill>
                <a:srgbClr val="FFFFFF"/>
              </a:solidFill>
              <a:latin typeface="Calibri" pitchFamily="34" charset="0"/>
              <a:ea typeface="+mn-ea"/>
              <a:cs typeface="+mn-cs"/>
            </a:rPr>
          </a:br>
          <a:r>
            <a:rPr lang="pl-PL" sz="1700" b="1" dirty="0" smtClean="0">
              <a:solidFill>
                <a:srgbClr val="FFFFFF"/>
              </a:solidFill>
              <a:latin typeface="Calibri" pitchFamily="34" charset="0"/>
              <a:ea typeface="+mn-ea"/>
              <a:cs typeface="+mn-cs"/>
            </a:rPr>
            <a:t/>
          </a:r>
          <a:br>
            <a:rPr lang="pl-PL" sz="1700" b="1" dirty="0" smtClean="0">
              <a:solidFill>
                <a:srgbClr val="FFFFFF"/>
              </a:solidFill>
              <a:latin typeface="Calibri" pitchFamily="34" charset="0"/>
              <a:ea typeface="+mn-ea"/>
              <a:cs typeface="+mn-cs"/>
            </a:rPr>
          </a:br>
          <a:r>
            <a:rPr lang="pl-PL" sz="1700" b="0" dirty="0" smtClean="0">
              <a:solidFill>
                <a:srgbClr val="FFFFFF"/>
              </a:solidFill>
              <a:latin typeface="Calibri" pitchFamily="34" charset="0"/>
              <a:ea typeface="+mn-ea"/>
              <a:cs typeface="+mn-cs"/>
            </a:rPr>
            <a:t>Usprawniający funkcje przyjaznego i pomocnego państwa (nie nadodpowiedzialnego) działającego efektywnie w kluczowych obszarach interwencji</a:t>
          </a:r>
        </a:p>
        <a:p>
          <a:endParaRPr lang="pl-PL" sz="1700" b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FF3C5CBC-C2EB-4396-8146-4C34B5176FF6}" type="parTrans" cxnId="{BDAAC12C-1E94-4BC5-8EDA-13E64BAF84FC}">
      <dgm:prSet/>
      <dgm:spPr/>
      <dgm:t>
        <a:bodyPr/>
        <a:lstStyle/>
        <a:p>
          <a:endParaRPr lang="pl-PL" sz="1800"/>
        </a:p>
      </dgm:t>
    </dgm:pt>
    <dgm:pt modelId="{C2B6DE75-9463-45E9-8466-D267D0382606}" type="sibTrans" cxnId="{BDAAC12C-1E94-4BC5-8EDA-13E64BAF84FC}">
      <dgm:prSet/>
      <dgm:spPr/>
      <dgm:t>
        <a:bodyPr/>
        <a:lstStyle/>
        <a:p>
          <a:endParaRPr lang="pl-PL" sz="1800"/>
        </a:p>
      </dgm:t>
    </dgm:pt>
    <dgm:pt modelId="{8A04ACD8-7066-49EF-A585-4F97C8F1068B}">
      <dgm:prSet phldrT="[Tekst]" custT="1"/>
      <dgm:spPr>
        <a:xfrm>
          <a:off x="2957" y="1002"/>
          <a:ext cx="8223684" cy="1354690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pl-PL" sz="1800" b="1" u="none" dirty="0" smtClean="0">
              <a:solidFill>
                <a:sysClr val="window" lastClr="FFFFFF"/>
              </a:solidFill>
              <a:latin typeface="Calibri"/>
              <a:ea typeface="+mn-ea"/>
              <a:cs typeface="Calibri" pitchFamily="34" charset="0"/>
            </a:rPr>
            <a:t>Makroekonomiczne warunki rozwoju Polski do 2030 roku</a:t>
          </a:r>
        </a:p>
      </dgm:t>
    </dgm:pt>
    <dgm:pt modelId="{1E83ADCB-7D3A-4FF0-9AC2-D63924FC37D2}" type="parTrans" cxnId="{B28B6597-5FC8-4665-A101-52FEFBE27070}">
      <dgm:prSet/>
      <dgm:spPr/>
      <dgm:t>
        <a:bodyPr/>
        <a:lstStyle/>
        <a:p>
          <a:endParaRPr lang="pl-PL"/>
        </a:p>
      </dgm:t>
    </dgm:pt>
    <dgm:pt modelId="{E322636E-0D9F-48EB-BDC7-3224D91AE119}" type="sibTrans" cxnId="{B28B6597-5FC8-4665-A101-52FEFBE27070}">
      <dgm:prSet/>
      <dgm:spPr/>
      <dgm:t>
        <a:bodyPr/>
        <a:lstStyle/>
        <a:p>
          <a:endParaRPr lang="pl-PL"/>
        </a:p>
      </dgm:t>
    </dgm:pt>
    <dgm:pt modelId="{C1D85B28-08CE-4F50-B216-AF9FFBBCE84D}">
      <dgm:prSet phldrT="[Tekst]" custT="1"/>
      <dgm:spPr>
        <a:xfrm>
          <a:off x="2816869" y="1667131"/>
          <a:ext cx="2595860" cy="3476953"/>
        </a:xfrm>
        <a:solidFill>
          <a:schemeClr val="accent3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pl-PL" sz="1700" b="1" dirty="0" smtClean="0">
              <a:solidFill>
                <a:srgbClr val="FFFFFF"/>
              </a:solidFill>
              <a:latin typeface="Calibri" pitchFamily="34" charset="0"/>
              <a:ea typeface="+mn-ea"/>
              <a:cs typeface="+mn-cs"/>
            </a:rPr>
            <a:t>Filar innowacyjności (modernizacji)</a:t>
          </a:r>
          <a:br>
            <a:rPr lang="pl-PL" sz="1700" b="1" dirty="0" smtClean="0">
              <a:solidFill>
                <a:srgbClr val="FFFFFF"/>
              </a:solidFill>
              <a:latin typeface="Calibri" pitchFamily="34" charset="0"/>
              <a:ea typeface="+mn-ea"/>
              <a:cs typeface="+mn-cs"/>
            </a:rPr>
          </a:br>
          <a:r>
            <a:rPr lang="pl-PL" sz="1700" b="1" dirty="0" smtClean="0">
              <a:solidFill>
                <a:srgbClr val="FFFFFF"/>
              </a:solidFill>
              <a:latin typeface="Calibri" pitchFamily="34" charset="0"/>
              <a:ea typeface="+mn-ea"/>
              <a:cs typeface="+mn-cs"/>
            </a:rPr>
            <a:t/>
          </a:r>
          <a:br>
            <a:rPr lang="pl-PL" sz="1700" b="1" dirty="0" smtClean="0">
              <a:solidFill>
                <a:srgbClr val="FFFFFF"/>
              </a:solidFill>
              <a:latin typeface="Calibri" pitchFamily="34" charset="0"/>
              <a:ea typeface="+mn-ea"/>
              <a:cs typeface="+mn-cs"/>
            </a:rPr>
          </a:br>
          <a:r>
            <a:rPr lang="pl-PL" sz="1700" b="0" dirty="0" smtClean="0">
              <a:solidFill>
                <a:srgbClr val="FFFFFF"/>
              </a:solidFill>
              <a:latin typeface="Calibri" pitchFamily="34" charset="0"/>
              <a:ea typeface="+mn-ea"/>
              <a:cs typeface="+mn-cs"/>
            </a:rPr>
            <a:t>Nastawiony na zbudowanie nowych przewag konkurencyjnych Polski opartych o wzrost KI (wzrost kapitału ludzkiego, społecznego, relacyjnego, strukturalnego) i wykorzystanie impetu cyfrowego, co daje w efekcie większą konkurencyjność</a:t>
          </a:r>
          <a:endParaRPr lang="pl-PL" sz="1700" b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60754E81-398D-4BA6-9DA1-92A682F46D49}" type="parTrans" cxnId="{90EA9E78-146C-4F84-8DF3-4E3D1B8256F3}">
      <dgm:prSet/>
      <dgm:spPr/>
      <dgm:t>
        <a:bodyPr/>
        <a:lstStyle/>
        <a:p>
          <a:endParaRPr lang="pl-PL"/>
        </a:p>
      </dgm:t>
    </dgm:pt>
    <dgm:pt modelId="{88478C7E-6E19-46C2-85E2-D4CA73714035}" type="sibTrans" cxnId="{90EA9E78-146C-4F84-8DF3-4E3D1B8256F3}">
      <dgm:prSet/>
      <dgm:spPr/>
      <dgm:t>
        <a:bodyPr/>
        <a:lstStyle/>
        <a:p>
          <a:endParaRPr lang="pl-PL"/>
        </a:p>
      </dgm:t>
    </dgm:pt>
    <dgm:pt modelId="{A2A8B2F9-CD1E-4716-9F4A-D868AAD46EA8}" type="pres">
      <dgm:prSet presAssocID="{2DE671DB-49BB-4C15-B73E-F8EFF3AB13A1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l-PL"/>
        </a:p>
      </dgm:t>
    </dgm:pt>
    <dgm:pt modelId="{8CDCB0F0-0386-4043-9B91-9CEFCE33B337}" type="pres">
      <dgm:prSet presAssocID="{C7F8944C-62B4-496E-A6ED-545CB189AB9A}" presName="vertOne" presStyleCnt="0"/>
      <dgm:spPr/>
    </dgm:pt>
    <dgm:pt modelId="{DA125A18-1C84-4BD0-AAF8-9BF117CDD59B}" type="pres">
      <dgm:prSet presAssocID="{C7F8944C-62B4-496E-A6ED-545CB189AB9A}" presName="txOne" presStyleLbl="node0" presStyleIdx="0" presStyleCnt="1" custScaleY="38962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82005DD5-3510-4BFF-9BD0-47850D31C2F1}" type="pres">
      <dgm:prSet presAssocID="{C7F8944C-62B4-496E-A6ED-545CB189AB9A}" presName="parTransOne" presStyleCnt="0"/>
      <dgm:spPr/>
    </dgm:pt>
    <dgm:pt modelId="{425C2E6A-A534-4D75-AA48-3030F14F677D}" type="pres">
      <dgm:prSet presAssocID="{C7F8944C-62B4-496E-A6ED-545CB189AB9A}" presName="horzOne" presStyleCnt="0"/>
      <dgm:spPr/>
    </dgm:pt>
    <dgm:pt modelId="{F9E76F10-8466-4DFB-9800-A0CCAB8A7700}" type="pres">
      <dgm:prSet presAssocID="{8A04ACD8-7066-49EF-A585-4F97C8F1068B}" presName="vertTwo" presStyleCnt="0"/>
      <dgm:spPr/>
    </dgm:pt>
    <dgm:pt modelId="{9A770148-8B11-4D15-8536-8920B72E28F6}" type="pres">
      <dgm:prSet presAssocID="{8A04ACD8-7066-49EF-A585-4F97C8F1068B}" presName="txTwo" presStyleLbl="node2" presStyleIdx="0" presStyleCnt="1" custScaleY="22368" custLinFactNeighborY="-172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793ADE30-64CE-4453-A391-B8FCF5D8E6AC}" type="pres">
      <dgm:prSet presAssocID="{8A04ACD8-7066-49EF-A585-4F97C8F1068B}" presName="parTransTwo" presStyleCnt="0"/>
      <dgm:spPr/>
    </dgm:pt>
    <dgm:pt modelId="{B53847E6-CAF0-4754-8BED-5A5077319E19}" type="pres">
      <dgm:prSet presAssocID="{8A04ACD8-7066-49EF-A585-4F97C8F1068B}" presName="horzTwo" presStyleCnt="0"/>
      <dgm:spPr/>
    </dgm:pt>
    <dgm:pt modelId="{A17F73AC-1B62-486C-A5CD-272F0C02F46F}" type="pres">
      <dgm:prSet presAssocID="{C1D85B28-08CE-4F50-B216-AF9FFBBCE84D}" presName="vertThree" presStyleCnt="0"/>
      <dgm:spPr/>
    </dgm:pt>
    <dgm:pt modelId="{830EE3E4-BF7C-454C-BA53-B51591BDE62E}" type="pres">
      <dgm:prSet presAssocID="{C1D85B28-08CE-4F50-B216-AF9FFBBCE84D}" presName="txThree" presStyleLbl="node3" presStyleIdx="0" presStyleCnt="3" custScaleY="156755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1065DFA9-7F17-4C23-B2DA-8EDB5C78DDBB}" type="pres">
      <dgm:prSet presAssocID="{C1D85B28-08CE-4F50-B216-AF9FFBBCE84D}" presName="horzThree" presStyleCnt="0"/>
      <dgm:spPr/>
    </dgm:pt>
    <dgm:pt modelId="{35EE3552-372E-48B3-899C-CE9CE7E78E80}" type="pres">
      <dgm:prSet presAssocID="{88478C7E-6E19-46C2-85E2-D4CA73714035}" presName="sibSpaceThree" presStyleCnt="0"/>
      <dgm:spPr/>
    </dgm:pt>
    <dgm:pt modelId="{60249BE2-F46B-4F72-802A-8D27FD8C77FC}" type="pres">
      <dgm:prSet presAssocID="{949678FB-4DA1-4D4C-A05A-13FB36FCE9F3}" presName="vertThree" presStyleCnt="0"/>
      <dgm:spPr/>
    </dgm:pt>
    <dgm:pt modelId="{A2AA3772-8B1D-42EC-8026-76C37F3778B7}" type="pres">
      <dgm:prSet presAssocID="{949678FB-4DA1-4D4C-A05A-13FB36FCE9F3}" presName="txThree" presStyleLbl="node3" presStyleIdx="1" presStyleCnt="3" custScaleY="155558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FDF943FD-8E23-4C5A-87F7-FCA7F4D9E453}" type="pres">
      <dgm:prSet presAssocID="{949678FB-4DA1-4D4C-A05A-13FB36FCE9F3}" presName="horzThree" presStyleCnt="0"/>
      <dgm:spPr/>
    </dgm:pt>
    <dgm:pt modelId="{968A2CB8-B330-425E-BD36-5428D37B4F56}" type="pres">
      <dgm:prSet presAssocID="{B97DAAC5-B537-498D-ACBE-96F6FF510267}" presName="sibSpaceThree" presStyleCnt="0"/>
      <dgm:spPr/>
    </dgm:pt>
    <dgm:pt modelId="{D0431BCE-E4BC-4881-9F89-6EF333F613BE}" type="pres">
      <dgm:prSet presAssocID="{20157080-86A3-4052-8C17-21979C461287}" presName="vertThree" presStyleCnt="0"/>
      <dgm:spPr/>
    </dgm:pt>
    <dgm:pt modelId="{18446FA0-857F-46A1-893B-043D7C316EF2}" type="pres">
      <dgm:prSet presAssocID="{20157080-86A3-4052-8C17-21979C461287}" presName="txThree" presStyleLbl="node3" presStyleIdx="2" presStyleCnt="3" custScaleY="155562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3CC9CBFB-B6CC-417D-AA3C-A2EF3DE46CBD}" type="pres">
      <dgm:prSet presAssocID="{20157080-86A3-4052-8C17-21979C461287}" presName="horzThree" presStyleCnt="0"/>
      <dgm:spPr/>
    </dgm:pt>
  </dgm:ptLst>
  <dgm:cxnLst>
    <dgm:cxn modelId="{AD9A123F-4B87-4A44-868E-A2DC76329803}" srcId="{2DE671DB-49BB-4C15-B73E-F8EFF3AB13A1}" destId="{C7F8944C-62B4-496E-A6ED-545CB189AB9A}" srcOrd="0" destOrd="0" parTransId="{7EDDCD86-A79B-4C2D-B246-5E92051C5F1A}" sibTransId="{519E8580-6331-4FC0-A8FB-F066A13A980A}"/>
    <dgm:cxn modelId="{7823A760-2870-433E-8BE2-436EA590E5EB}" type="presOf" srcId="{20157080-86A3-4052-8C17-21979C461287}" destId="{18446FA0-857F-46A1-893B-043D7C316EF2}" srcOrd="0" destOrd="0" presId="urn:microsoft.com/office/officeart/2005/8/layout/hierarchy4"/>
    <dgm:cxn modelId="{90EA9E78-146C-4F84-8DF3-4E3D1B8256F3}" srcId="{8A04ACD8-7066-49EF-A585-4F97C8F1068B}" destId="{C1D85B28-08CE-4F50-B216-AF9FFBBCE84D}" srcOrd="0" destOrd="0" parTransId="{60754E81-398D-4BA6-9DA1-92A682F46D49}" sibTransId="{88478C7E-6E19-46C2-85E2-D4CA73714035}"/>
    <dgm:cxn modelId="{DEA07F17-CAAF-43D0-80A5-882CA1FFA601}" type="presOf" srcId="{2DE671DB-49BB-4C15-B73E-F8EFF3AB13A1}" destId="{A2A8B2F9-CD1E-4716-9F4A-D868AAD46EA8}" srcOrd="0" destOrd="0" presId="urn:microsoft.com/office/officeart/2005/8/layout/hierarchy4"/>
    <dgm:cxn modelId="{8C48A0AC-5478-41EA-BF7B-03974B9C6ADC}" type="presOf" srcId="{C1D85B28-08CE-4F50-B216-AF9FFBBCE84D}" destId="{830EE3E4-BF7C-454C-BA53-B51591BDE62E}" srcOrd="0" destOrd="0" presId="urn:microsoft.com/office/officeart/2005/8/layout/hierarchy4"/>
    <dgm:cxn modelId="{BDAAC12C-1E94-4BC5-8EDA-13E64BAF84FC}" srcId="{8A04ACD8-7066-49EF-A585-4F97C8F1068B}" destId="{20157080-86A3-4052-8C17-21979C461287}" srcOrd="2" destOrd="0" parTransId="{FF3C5CBC-C2EB-4396-8146-4C34B5176FF6}" sibTransId="{C2B6DE75-9463-45E9-8466-D267D0382606}"/>
    <dgm:cxn modelId="{29FD4ABB-13FF-4C0D-8AB1-7558878DCA1A}" type="presOf" srcId="{8A04ACD8-7066-49EF-A585-4F97C8F1068B}" destId="{9A770148-8B11-4D15-8536-8920B72E28F6}" srcOrd="0" destOrd="0" presId="urn:microsoft.com/office/officeart/2005/8/layout/hierarchy4"/>
    <dgm:cxn modelId="{FC0209DB-FA31-4273-B104-3C5A9C8E8F2B}" type="presOf" srcId="{C7F8944C-62B4-496E-A6ED-545CB189AB9A}" destId="{DA125A18-1C84-4BD0-AAF8-9BF117CDD59B}" srcOrd="0" destOrd="0" presId="urn:microsoft.com/office/officeart/2005/8/layout/hierarchy4"/>
    <dgm:cxn modelId="{62949398-FFC1-4368-B5EA-4992F426B70E}" type="presOf" srcId="{949678FB-4DA1-4D4C-A05A-13FB36FCE9F3}" destId="{A2AA3772-8B1D-42EC-8026-76C37F3778B7}" srcOrd="0" destOrd="0" presId="urn:microsoft.com/office/officeart/2005/8/layout/hierarchy4"/>
    <dgm:cxn modelId="{B28B6597-5FC8-4665-A101-52FEFBE27070}" srcId="{C7F8944C-62B4-496E-A6ED-545CB189AB9A}" destId="{8A04ACD8-7066-49EF-A585-4F97C8F1068B}" srcOrd="0" destOrd="0" parTransId="{1E83ADCB-7D3A-4FF0-9AC2-D63924FC37D2}" sibTransId="{E322636E-0D9F-48EB-BDC7-3224D91AE119}"/>
    <dgm:cxn modelId="{0B257198-57A9-4016-96D9-6A7567EE0C2C}" srcId="{8A04ACD8-7066-49EF-A585-4F97C8F1068B}" destId="{949678FB-4DA1-4D4C-A05A-13FB36FCE9F3}" srcOrd="1" destOrd="0" parTransId="{3D85E423-0727-435C-A33C-63168A03F770}" sibTransId="{B97DAAC5-B537-498D-ACBE-96F6FF510267}"/>
    <dgm:cxn modelId="{7F54F815-8FD3-4B9B-86D7-A9D4A9D63DF2}" type="presParOf" srcId="{A2A8B2F9-CD1E-4716-9F4A-D868AAD46EA8}" destId="{8CDCB0F0-0386-4043-9B91-9CEFCE33B337}" srcOrd="0" destOrd="0" presId="urn:microsoft.com/office/officeart/2005/8/layout/hierarchy4"/>
    <dgm:cxn modelId="{30A7A3D4-8D94-4472-8CB3-0FA6F1FC9797}" type="presParOf" srcId="{8CDCB0F0-0386-4043-9B91-9CEFCE33B337}" destId="{DA125A18-1C84-4BD0-AAF8-9BF117CDD59B}" srcOrd="0" destOrd="0" presId="urn:microsoft.com/office/officeart/2005/8/layout/hierarchy4"/>
    <dgm:cxn modelId="{63ABB3A2-7AB0-4C4D-8E21-45FC75DBD26A}" type="presParOf" srcId="{8CDCB0F0-0386-4043-9B91-9CEFCE33B337}" destId="{82005DD5-3510-4BFF-9BD0-47850D31C2F1}" srcOrd="1" destOrd="0" presId="urn:microsoft.com/office/officeart/2005/8/layout/hierarchy4"/>
    <dgm:cxn modelId="{B0F1B70E-601F-43C5-B7D9-4017DD2B10DA}" type="presParOf" srcId="{8CDCB0F0-0386-4043-9B91-9CEFCE33B337}" destId="{425C2E6A-A534-4D75-AA48-3030F14F677D}" srcOrd="2" destOrd="0" presId="urn:microsoft.com/office/officeart/2005/8/layout/hierarchy4"/>
    <dgm:cxn modelId="{9DCE358D-1732-4F2B-BB4E-DDA363E4CC67}" type="presParOf" srcId="{425C2E6A-A534-4D75-AA48-3030F14F677D}" destId="{F9E76F10-8466-4DFB-9800-A0CCAB8A7700}" srcOrd="0" destOrd="0" presId="urn:microsoft.com/office/officeart/2005/8/layout/hierarchy4"/>
    <dgm:cxn modelId="{4F207A03-103F-4D00-8377-BEBC48FE92F0}" type="presParOf" srcId="{F9E76F10-8466-4DFB-9800-A0CCAB8A7700}" destId="{9A770148-8B11-4D15-8536-8920B72E28F6}" srcOrd="0" destOrd="0" presId="urn:microsoft.com/office/officeart/2005/8/layout/hierarchy4"/>
    <dgm:cxn modelId="{3343DFA5-B265-49C9-92F7-6B0B2F90FCF6}" type="presParOf" srcId="{F9E76F10-8466-4DFB-9800-A0CCAB8A7700}" destId="{793ADE30-64CE-4453-A391-B8FCF5D8E6AC}" srcOrd="1" destOrd="0" presId="urn:microsoft.com/office/officeart/2005/8/layout/hierarchy4"/>
    <dgm:cxn modelId="{9CC2D2DA-4133-46FD-BFA6-C2A349C37AFF}" type="presParOf" srcId="{F9E76F10-8466-4DFB-9800-A0CCAB8A7700}" destId="{B53847E6-CAF0-4754-8BED-5A5077319E19}" srcOrd="2" destOrd="0" presId="urn:microsoft.com/office/officeart/2005/8/layout/hierarchy4"/>
    <dgm:cxn modelId="{E7714124-BBE4-494C-A3F7-E8281B8E409A}" type="presParOf" srcId="{B53847E6-CAF0-4754-8BED-5A5077319E19}" destId="{A17F73AC-1B62-486C-A5CD-272F0C02F46F}" srcOrd="0" destOrd="0" presId="urn:microsoft.com/office/officeart/2005/8/layout/hierarchy4"/>
    <dgm:cxn modelId="{97B1F7FA-FC79-42CA-A334-C5C6B542FCE9}" type="presParOf" srcId="{A17F73AC-1B62-486C-A5CD-272F0C02F46F}" destId="{830EE3E4-BF7C-454C-BA53-B51591BDE62E}" srcOrd="0" destOrd="0" presId="urn:microsoft.com/office/officeart/2005/8/layout/hierarchy4"/>
    <dgm:cxn modelId="{3AA41A9D-2CA3-4AF5-A403-65FC4C9C439A}" type="presParOf" srcId="{A17F73AC-1B62-486C-A5CD-272F0C02F46F}" destId="{1065DFA9-7F17-4C23-B2DA-8EDB5C78DDBB}" srcOrd="1" destOrd="0" presId="urn:microsoft.com/office/officeart/2005/8/layout/hierarchy4"/>
    <dgm:cxn modelId="{9EA6FBA3-7429-4327-85DF-91AC57137B2E}" type="presParOf" srcId="{B53847E6-CAF0-4754-8BED-5A5077319E19}" destId="{35EE3552-372E-48B3-899C-CE9CE7E78E80}" srcOrd="1" destOrd="0" presId="urn:microsoft.com/office/officeart/2005/8/layout/hierarchy4"/>
    <dgm:cxn modelId="{3FCE5F18-9041-4380-8486-81E1014CC3DE}" type="presParOf" srcId="{B53847E6-CAF0-4754-8BED-5A5077319E19}" destId="{60249BE2-F46B-4F72-802A-8D27FD8C77FC}" srcOrd="2" destOrd="0" presId="urn:microsoft.com/office/officeart/2005/8/layout/hierarchy4"/>
    <dgm:cxn modelId="{A2ABCD13-BEFD-48B5-9FBF-BD3DE3673B40}" type="presParOf" srcId="{60249BE2-F46B-4F72-802A-8D27FD8C77FC}" destId="{A2AA3772-8B1D-42EC-8026-76C37F3778B7}" srcOrd="0" destOrd="0" presId="urn:microsoft.com/office/officeart/2005/8/layout/hierarchy4"/>
    <dgm:cxn modelId="{61778D2D-31D9-4D19-AE30-7C3B683147AA}" type="presParOf" srcId="{60249BE2-F46B-4F72-802A-8D27FD8C77FC}" destId="{FDF943FD-8E23-4C5A-87F7-FCA7F4D9E453}" srcOrd="1" destOrd="0" presId="urn:microsoft.com/office/officeart/2005/8/layout/hierarchy4"/>
    <dgm:cxn modelId="{011390C6-8A5C-42D7-961B-5E755624F876}" type="presParOf" srcId="{B53847E6-CAF0-4754-8BED-5A5077319E19}" destId="{968A2CB8-B330-425E-BD36-5428D37B4F56}" srcOrd="3" destOrd="0" presId="urn:microsoft.com/office/officeart/2005/8/layout/hierarchy4"/>
    <dgm:cxn modelId="{F247439E-3222-4624-BF74-C0154D5A6C71}" type="presParOf" srcId="{B53847E6-CAF0-4754-8BED-5A5077319E19}" destId="{D0431BCE-E4BC-4881-9F89-6EF333F613BE}" srcOrd="4" destOrd="0" presId="urn:microsoft.com/office/officeart/2005/8/layout/hierarchy4"/>
    <dgm:cxn modelId="{B5418AF1-B1AF-4C46-801C-AFE611B7B13A}" type="presParOf" srcId="{D0431BCE-E4BC-4881-9F89-6EF333F613BE}" destId="{18446FA0-857F-46A1-893B-043D7C316EF2}" srcOrd="0" destOrd="0" presId="urn:microsoft.com/office/officeart/2005/8/layout/hierarchy4"/>
    <dgm:cxn modelId="{849A1B84-D679-4401-A67C-88EE11C15D77}" type="presParOf" srcId="{D0431BCE-E4BC-4881-9F89-6EF333F613BE}" destId="{3CC9CBFB-B6CC-417D-AA3C-A2EF3DE46CBD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9252C45-94B2-4E7D-B79F-B964E757BD28}" type="doc">
      <dgm:prSet loTypeId="urn:microsoft.com/office/officeart/2005/8/layout/radial4" loCatId="relationship" qsTypeId="urn:microsoft.com/office/officeart/2005/8/quickstyle/simple1#2" qsCatId="simple" csTypeId="urn:microsoft.com/office/officeart/2005/8/colors/colorful4" csCatId="colorful" phldr="1"/>
      <dgm:spPr/>
      <dgm:t>
        <a:bodyPr/>
        <a:lstStyle/>
        <a:p>
          <a:endParaRPr lang="pl-PL"/>
        </a:p>
      </dgm:t>
    </dgm:pt>
    <dgm:pt modelId="{C2D32A84-C6A0-407C-BBA5-7129CCC6DD64}">
      <dgm:prSet phldrT="[Tekst]"/>
      <dgm:spPr/>
      <dgm:t>
        <a:bodyPr/>
        <a:lstStyle/>
        <a:p>
          <a:pPr algn="ctr"/>
          <a:r>
            <a:rPr lang="pl-PL"/>
            <a:t>Kreatywność i innowacyjność gospodarki</a:t>
          </a:r>
        </a:p>
      </dgm:t>
    </dgm:pt>
    <dgm:pt modelId="{35526BE4-01C6-4C6C-A8B6-5DBD8BB85714}" type="parTrans" cxnId="{AC3BC9C3-846A-43CC-B27D-A73388DC4F5B}">
      <dgm:prSet/>
      <dgm:spPr/>
      <dgm:t>
        <a:bodyPr/>
        <a:lstStyle/>
        <a:p>
          <a:pPr algn="ctr"/>
          <a:endParaRPr lang="pl-PL"/>
        </a:p>
      </dgm:t>
    </dgm:pt>
    <dgm:pt modelId="{FC9ECD08-974A-4B6C-B250-4F503F1A6815}" type="sibTrans" cxnId="{AC3BC9C3-846A-43CC-B27D-A73388DC4F5B}">
      <dgm:prSet/>
      <dgm:spPr/>
      <dgm:t>
        <a:bodyPr/>
        <a:lstStyle/>
        <a:p>
          <a:pPr algn="ctr"/>
          <a:endParaRPr lang="pl-PL"/>
        </a:p>
      </dgm:t>
    </dgm:pt>
    <dgm:pt modelId="{35F9E007-7CD8-4F91-9A75-FFD359ACBDF2}">
      <dgm:prSet phldrT="[Tekst]"/>
      <dgm:spPr/>
      <dgm:t>
        <a:bodyPr/>
        <a:lstStyle/>
        <a:p>
          <a:pPr algn="ctr"/>
          <a:r>
            <a:rPr lang="pl-PL"/>
            <a:t>Wysokiej jakości edukacja na wszystkich poziomach</a:t>
          </a:r>
        </a:p>
      </dgm:t>
    </dgm:pt>
    <dgm:pt modelId="{1B937CF7-8707-45A6-82CF-B8773AC905B5}" type="parTrans" cxnId="{B9B73F30-45E4-43D3-9892-D5259544C20E}">
      <dgm:prSet/>
      <dgm:spPr/>
      <dgm:t>
        <a:bodyPr/>
        <a:lstStyle/>
        <a:p>
          <a:pPr algn="ctr"/>
          <a:endParaRPr lang="pl-PL"/>
        </a:p>
      </dgm:t>
    </dgm:pt>
    <dgm:pt modelId="{F2DEF696-2E5D-4094-88A8-E43B823D01C8}" type="sibTrans" cxnId="{B9B73F30-45E4-43D3-9892-D5259544C20E}">
      <dgm:prSet/>
      <dgm:spPr/>
      <dgm:t>
        <a:bodyPr/>
        <a:lstStyle/>
        <a:p>
          <a:pPr algn="ctr"/>
          <a:endParaRPr lang="pl-PL"/>
        </a:p>
      </dgm:t>
    </dgm:pt>
    <dgm:pt modelId="{038B113F-760C-4D60-A9B0-4732EA2C9130}">
      <dgm:prSet phldrT="[Tekst]"/>
      <dgm:spPr/>
      <dgm:t>
        <a:bodyPr/>
        <a:lstStyle/>
        <a:p>
          <a:pPr algn="ctr"/>
          <a:r>
            <a:rPr lang="pl-PL" dirty="0"/>
            <a:t>Konkurencyjnej jakości badania naukowe i współpraca z przemysłem</a:t>
          </a:r>
        </a:p>
      </dgm:t>
    </dgm:pt>
    <dgm:pt modelId="{49B7CCD3-CFC5-40B8-9F92-1745BE0D4C65}" type="parTrans" cxnId="{86FB978F-CA03-40F3-B498-EAC3CC3445CE}">
      <dgm:prSet/>
      <dgm:spPr/>
      <dgm:t>
        <a:bodyPr/>
        <a:lstStyle/>
        <a:p>
          <a:pPr algn="ctr"/>
          <a:endParaRPr lang="pl-PL"/>
        </a:p>
      </dgm:t>
    </dgm:pt>
    <dgm:pt modelId="{715840CB-8E70-4C79-A2AA-EB32651708FC}" type="sibTrans" cxnId="{86FB978F-CA03-40F3-B498-EAC3CC3445CE}">
      <dgm:prSet/>
      <dgm:spPr/>
      <dgm:t>
        <a:bodyPr/>
        <a:lstStyle/>
        <a:p>
          <a:pPr algn="ctr"/>
          <a:endParaRPr lang="pl-PL"/>
        </a:p>
      </dgm:t>
    </dgm:pt>
    <dgm:pt modelId="{374DC743-FCCF-4022-9E3F-464158695E28}">
      <dgm:prSet phldrT="[Tekst]"/>
      <dgm:spPr/>
      <dgm:t>
        <a:bodyPr/>
        <a:lstStyle/>
        <a:p>
          <a:pPr algn="ctr"/>
          <a:r>
            <a:rPr lang="pl-PL" dirty="0"/>
            <a:t>Rozwój postaw przedsiębiorczych i kompetencji zarządczych przedsiębiorców</a:t>
          </a:r>
        </a:p>
      </dgm:t>
    </dgm:pt>
    <dgm:pt modelId="{E19B4C04-6DFB-44B8-A26E-2EEFACBBC515}" type="parTrans" cxnId="{50A2DC12-1FB4-4CA8-96F9-50D2EE72A3B4}">
      <dgm:prSet/>
      <dgm:spPr/>
      <dgm:t>
        <a:bodyPr/>
        <a:lstStyle/>
        <a:p>
          <a:pPr algn="ctr"/>
          <a:endParaRPr lang="pl-PL"/>
        </a:p>
      </dgm:t>
    </dgm:pt>
    <dgm:pt modelId="{C2E1B68E-7787-4D9A-8513-DCDA58387134}" type="sibTrans" cxnId="{50A2DC12-1FB4-4CA8-96F9-50D2EE72A3B4}">
      <dgm:prSet/>
      <dgm:spPr/>
      <dgm:t>
        <a:bodyPr/>
        <a:lstStyle/>
        <a:p>
          <a:pPr algn="ctr"/>
          <a:endParaRPr lang="pl-PL"/>
        </a:p>
      </dgm:t>
    </dgm:pt>
    <dgm:pt modelId="{445E9A58-C46D-40EA-A1AD-ADF37BAAA7CA}" type="pres">
      <dgm:prSet presAssocID="{59252C45-94B2-4E7D-B79F-B964E757BD28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60A7064A-769D-4D06-AD6F-045AE35023A9}" type="pres">
      <dgm:prSet presAssocID="{C2D32A84-C6A0-407C-BBA5-7129CCC6DD64}" presName="centerShape" presStyleLbl="node0" presStyleIdx="0" presStyleCnt="1"/>
      <dgm:spPr/>
      <dgm:t>
        <a:bodyPr/>
        <a:lstStyle/>
        <a:p>
          <a:endParaRPr lang="pl-PL"/>
        </a:p>
      </dgm:t>
    </dgm:pt>
    <dgm:pt modelId="{4DFA2577-725E-475D-BA45-1484563E1C60}" type="pres">
      <dgm:prSet presAssocID="{1B937CF7-8707-45A6-82CF-B8773AC905B5}" presName="parTrans" presStyleLbl="bgSibTrans2D1" presStyleIdx="0" presStyleCnt="3"/>
      <dgm:spPr/>
      <dgm:t>
        <a:bodyPr/>
        <a:lstStyle/>
        <a:p>
          <a:endParaRPr lang="pl-PL"/>
        </a:p>
      </dgm:t>
    </dgm:pt>
    <dgm:pt modelId="{0F9DB7A8-191F-443C-BBC4-364F07FB938A}" type="pres">
      <dgm:prSet presAssocID="{35F9E007-7CD8-4F91-9A75-FFD359ACBDF2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5126AB3-CC6F-4A59-8844-9939D98480A2}" type="pres">
      <dgm:prSet presAssocID="{49B7CCD3-CFC5-40B8-9F92-1745BE0D4C65}" presName="parTrans" presStyleLbl="bgSibTrans2D1" presStyleIdx="1" presStyleCnt="3"/>
      <dgm:spPr/>
      <dgm:t>
        <a:bodyPr/>
        <a:lstStyle/>
        <a:p>
          <a:endParaRPr lang="pl-PL"/>
        </a:p>
      </dgm:t>
    </dgm:pt>
    <dgm:pt modelId="{2DCA74D9-AA96-489A-9A24-DB9A1791AF2F}" type="pres">
      <dgm:prSet presAssocID="{038B113F-760C-4D60-A9B0-4732EA2C9130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3644DF0-E3A6-43C4-B28E-0F3B1EFED26D}" type="pres">
      <dgm:prSet presAssocID="{E19B4C04-6DFB-44B8-A26E-2EEFACBBC515}" presName="parTrans" presStyleLbl="bgSibTrans2D1" presStyleIdx="2" presStyleCnt="3"/>
      <dgm:spPr/>
      <dgm:t>
        <a:bodyPr/>
        <a:lstStyle/>
        <a:p>
          <a:endParaRPr lang="pl-PL"/>
        </a:p>
      </dgm:t>
    </dgm:pt>
    <dgm:pt modelId="{8C9866B0-0BF0-4664-B6E8-08D7A3CC9172}" type="pres">
      <dgm:prSet presAssocID="{374DC743-FCCF-4022-9E3F-464158695E28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B5C0C9BC-B3B7-4043-B0E4-79BB10FCCE1E}" type="presOf" srcId="{C2D32A84-C6A0-407C-BBA5-7129CCC6DD64}" destId="{60A7064A-769D-4D06-AD6F-045AE35023A9}" srcOrd="0" destOrd="0" presId="urn:microsoft.com/office/officeart/2005/8/layout/radial4"/>
    <dgm:cxn modelId="{B9B73F30-45E4-43D3-9892-D5259544C20E}" srcId="{C2D32A84-C6A0-407C-BBA5-7129CCC6DD64}" destId="{35F9E007-7CD8-4F91-9A75-FFD359ACBDF2}" srcOrd="0" destOrd="0" parTransId="{1B937CF7-8707-45A6-82CF-B8773AC905B5}" sibTransId="{F2DEF696-2E5D-4094-88A8-E43B823D01C8}"/>
    <dgm:cxn modelId="{7831FBA8-2F7E-4F82-A73F-DCCAE0612CC5}" type="presOf" srcId="{374DC743-FCCF-4022-9E3F-464158695E28}" destId="{8C9866B0-0BF0-4664-B6E8-08D7A3CC9172}" srcOrd="0" destOrd="0" presId="urn:microsoft.com/office/officeart/2005/8/layout/radial4"/>
    <dgm:cxn modelId="{108C027C-EC43-4FBE-9944-04EAED80894B}" type="presOf" srcId="{038B113F-760C-4D60-A9B0-4732EA2C9130}" destId="{2DCA74D9-AA96-489A-9A24-DB9A1791AF2F}" srcOrd="0" destOrd="0" presId="urn:microsoft.com/office/officeart/2005/8/layout/radial4"/>
    <dgm:cxn modelId="{FB557E43-1A25-433D-B1CF-1D4158CBD5D8}" type="presOf" srcId="{35F9E007-7CD8-4F91-9A75-FFD359ACBDF2}" destId="{0F9DB7A8-191F-443C-BBC4-364F07FB938A}" srcOrd="0" destOrd="0" presId="urn:microsoft.com/office/officeart/2005/8/layout/radial4"/>
    <dgm:cxn modelId="{53537309-680E-44AA-979B-512A413D2619}" type="presOf" srcId="{E19B4C04-6DFB-44B8-A26E-2EEFACBBC515}" destId="{63644DF0-E3A6-43C4-B28E-0F3B1EFED26D}" srcOrd="0" destOrd="0" presId="urn:microsoft.com/office/officeart/2005/8/layout/radial4"/>
    <dgm:cxn modelId="{AE29254A-5673-4281-8542-087D68ED007B}" type="presOf" srcId="{59252C45-94B2-4E7D-B79F-B964E757BD28}" destId="{445E9A58-C46D-40EA-A1AD-ADF37BAAA7CA}" srcOrd="0" destOrd="0" presId="urn:microsoft.com/office/officeart/2005/8/layout/radial4"/>
    <dgm:cxn modelId="{86FB978F-CA03-40F3-B498-EAC3CC3445CE}" srcId="{C2D32A84-C6A0-407C-BBA5-7129CCC6DD64}" destId="{038B113F-760C-4D60-A9B0-4732EA2C9130}" srcOrd="1" destOrd="0" parTransId="{49B7CCD3-CFC5-40B8-9F92-1745BE0D4C65}" sibTransId="{715840CB-8E70-4C79-A2AA-EB32651708FC}"/>
    <dgm:cxn modelId="{5B0F7A5D-4D9A-4DFD-A35A-1C4CD38A1CB2}" type="presOf" srcId="{1B937CF7-8707-45A6-82CF-B8773AC905B5}" destId="{4DFA2577-725E-475D-BA45-1484563E1C60}" srcOrd="0" destOrd="0" presId="urn:microsoft.com/office/officeart/2005/8/layout/radial4"/>
    <dgm:cxn modelId="{AC3BC9C3-846A-43CC-B27D-A73388DC4F5B}" srcId="{59252C45-94B2-4E7D-B79F-B964E757BD28}" destId="{C2D32A84-C6A0-407C-BBA5-7129CCC6DD64}" srcOrd="0" destOrd="0" parTransId="{35526BE4-01C6-4C6C-A8B6-5DBD8BB85714}" sibTransId="{FC9ECD08-974A-4B6C-B250-4F503F1A6815}"/>
    <dgm:cxn modelId="{50A2DC12-1FB4-4CA8-96F9-50D2EE72A3B4}" srcId="{C2D32A84-C6A0-407C-BBA5-7129CCC6DD64}" destId="{374DC743-FCCF-4022-9E3F-464158695E28}" srcOrd="2" destOrd="0" parTransId="{E19B4C04-6DFB-44B8-A26E-2EEFACBBC515}" sibTransId="{C2E1B68E-7787-4D9A-8513-DCDA58387134}"/>
    <dgm:cxn modelId="{5599F1F6-A767-4F85-83D4-D3134E7F5D81}" type="presOf" srcId="{49B7CCD3-CFC5-40B8-9F92-1745BE0D4C65}" destId="{A5126AB3-CC6F-4A59-8844-9939D98480A2}" srcOrd="0" destOrd="0" presId="urn:microsoft.com/office/officeart/2005/8/layout/radial4"/>
    <dgm:cxn modelId="{EBB3EABD-3BCC-4154-9B43-7FE2492A5D01}" type="presParOf" srcId="{445E9A58-C46D-40EA-A1AD-ADF37BAAA7CA}" destId="{60A7064A-769D-4D06-AD6F-045AE35023A9}" srcOrd="0" destOrd="0" presId="urn:microsoft.com/office/officeart/2005/8/layout/radial4"/>
    <dgm:cxn modelId="{9A78CBEA-E6E1-4D75-9163-396EFE163742}" type="presParOf" srcId="{445E9A58-C46D-40EA-A1AD-ADF37BAAA7CA}" destId="{4DFA2577-725E-475D-BA45-1484563E1C60}" srcOrd="1" destOrd="0" presId="urn:microsoft.com/office/officeart/2005/8/layout/radial4"/>
    <dgm:cxn modelId="{931992CA-4BB5-4367-ADC5-88F51475192F}" type="presParOf" srcId="{445E9A58-C46D-40EA-A1AD-ADF37BAAA7CA}" destId="{0F9DB7A8-191F-443C-BBC4-364F07FB938A}" srcOrd="2" destOrd="0" presId="urn:microsoft.com/office/officeart/2005/8/layout/radial4"/>
    <dgm:cxn modelId="{842CB494-82C6-4451-9B7B-0B00A3CFA16C}" type="presParOf" srcId="{445E9A58-C46D-40EA-A1AD-ADF37BAAA7CA}" destId="{A5126AB3-CC6F-4A59-8844-9939D98480A2}" srcOrd="3" destOrd="0" presId="urn:microsoft.com/office/officeart/2005/8/layout/radial4"/>
    <dgm:cxn modelId="{05B327C5-4130-4562-B732-3914C41AF36A}" type="presParOf" srcId="{445E9A58-C46D-40EA-A1AD-ADF37BAAA7CA}" destId="{2DCA74D9-AA96-489A-9A24-DB9A1791AF2F}" srcOrd="4" destOrd="0" presId="urn:microsoft.com/office/officeart/2005/8/layout/radial4"/>
    <dgm:cxn modelId="{30F6CFED-73DC-4F86-8805-85EFDC503509}" type="presParOf" srcId="{445E9A58-C46D-40EA-A1AD-ADF37BAAA7CA}" destId="{63644DF0-E3A6-43C4-B28E-0F3B1EFED26D}" srcOrd="5" destOrd="0" presId="urn:microsoft.com/office/officeart/2005/8/layout/radial4"/>
    <dgm:cxn modelId="{55820D4E-2E52-435C-8C6F-215CD3291014}" type="presParOf" srcId="{445E9A58-C46D-40EA-A1AD-ADF37BAAA7CA}" destId="{8C9866B0-0BF0-4664-B6E8-08D7A3CC9172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2FD697D-A0DE-4C66-99D3-55D6A7382DBB}" type="doc">
      <dgm:prSet loTypeId="urn:microsoft.com/office/officeart/2005/8/layout/radial4" loCatId="relationship" qsTypeId="urn:microsoft.com/office/officeart/2005/8/quickstyle/simple4" qsCatId="simple" csTypeId="urn:microsoft.com/office/officeart/2005/8/colors/accent3_4" csCatId="accent3" phldr="1"/>
      <dgm:spPr/>
      <dgm:t>
        <a:bodyPr/>
        <a:lstStyle/>
        <a:p>
          <a:endParaRPr lang="pl-PL"/>
        </a:p>
      </dgm:t>
    </dgm:pt>
    <dgm:pt modelId="{6240A9C3-533A-48C7-B82D-26BC2C6CFAC8}">
      <dgm:prSet phldrT="[Tekst]"/>
      <dgm:spPr/>
      <dgm:t>
        <a:bodyPr/>
        <a:lstStyle/>
        <a:p>
          <a:r>
            <a:rPr lang="pl-PL" dirty="0" smtClean="0"/>
            <a:t>Cel strategiczny: umiejętne i intensywne spożytkowanie ICT na rzecz rozwoju</a:t>
          </a:r>
          <a:endParaRPr lang="pl-PL" dirty="0"/>
        </a:p>
      </dgm:t>
    </dgm:pt>
    <dgm:pt modelId="{CF3C9E6E-A645-4DCE-9522-49860F382954}" type="parTrans" cxnId="{3BB6A477-8CEB-413D-AA7A-AE1281DA862F}">
      <dgm:prSet/>
      <dgm:spPr/>
      <dgm:t>
        <a:bodyPr/>
        <a:lstStyle/>
        <a:p>
          <a:endParaRPr lang="pl-PL"/>
        </a:p>
      </dgm:t>
    </dgm:pt>
    <dgm:pt modelId="{F9C743F3-DE31-4DC5-9DCB-E3B7E7C34E90}" type="sibTrans" cxnId="{3BB6A477-8CEB-413D-AA7A-AE1281DA862F}">
      <dgm:prSet/>
      <dgm:spPr/>
      <dgm:t>
        <a:bodyPr/>
        <a:lstStyle/>
        <a:p>
          <a:endParaRPr lang="pl-PL"/>
        </a:p>
      </dgm:t>
    </dgm:pt>
    <dgm:pt modelId="{435D0011-D5D7-4694-B05A-5CB1CC79DFD8}">
      <dgm:prSet phldrT="[Tekst]"/>
      <dgm:spPr/>
      <dgm:t>
        <a:bodyPr/>
        <a:lstStyle/>
        <a:p>
          <a:r>
            <a:rPr lang="pl-PL" dirty="0" smtClean="0"/>
            <a:t>Dostęp dla wszystkich</a:t>
          </a:r>
          <a:endParaRPr lang="pl-PL" dirty="0"/>
        </a:p>
      </dgm:t>
    </dgm:pt>
    <dgm:pt modelId="{2404335A-2BBA-4EE8-A456-892AC006D096}" type="parTrans" cxnId="{2B2C3DC6-8279-41AF-B7B7-31978A3100CF}">
      <dgm:prSet/>
      <dgm:spPr/>
      <dgm:t>
        <a:bodyPr/>
        <a:lstStyle/>
        <a:p>
          <a:endParaRPr lang="pl-PL"/>
        </a:p>
      </dgm:t>
    </dgm:pt>
    <dgm:pt modelId="{4B97DE98-491E-400D-83E4-72BE8783E133}" type="sibTrans" cxnId="{2B2C3DC6-8279-41AF-B7B7-31978A3100CF}">
      <dgm:prSet/>
      <dgm:spPr/>
      <dgm:t>
        <a:bodyPr/>
        <a:lstStyle/>
        <a:p>
          <a:endParaRPr lang="pl-PL"/>
        </a:p>
      </dgm:t>
    </dgm:pt>
    <dgm:pt modelId="{6166D9F0-5D86-4D5D-842F-4DFB46AA32CB}">
      <dgm:prSet phldrT="[Tekst]"/>
      <dgm:spPr/>
      <dgm:t>
        <a:bodyPr/>
        <a:lstStyle/>
        <a:p>
          <a:r>
            <a:rPr lang="pl-PL" dirty="0" smtClean="0"/>
            <a:t>innowacyjna gospodarka w innowacyjnym społeczeństwie</a:t>
          </a:r>
          <a:endParaRPr lang="pl-PL" dirty="0"/>
        </a:p>
      </dgm:t>
    </dgm:pt>
    <dgm:pt modelId="{5AE62715-92D9-49E2-BBE5-11491FD3B46E}" type="parTrans" cxnId="{966BF120-7B1E-45F2-A077-FBC92A44225C}">
      <dgm:prSet/>
      <dgm:spPr/>
      <dgm:t>
        <a:bodyPr/>
        <a:lstStyle/>
        <a:p>
          <a:endParaRPr lang="pl-PL"/>
        </a:p>
      </dgm:t>
    </dgm:pt>
    <dgm:pt modelId="{BA0AFF6E-5143-4A1C-926D-2134CAFA2FE0}" type="sibTrans" cxnId="{966BF120-7B1E-45F2-A077-FBC92A44225C}">
      <dgm:prSet/>
      <dgm:spPr/>
      <dgm:t>
        <a:bodyPr/>
        <a:lstStyle/>
        <a:p>
          <a:endParaRPr lang="pl-PL"/>
        </a:p>
      </dgm:t>
    </dgm:pt>
    <dgm:pt modelId="{2DE9493D-30BA-48B1-8EC7-EDC86588FAE2}">
      <dgm:prSet phldrT="[Tekst]"/>
      <dgm:spPr/>
      <dgm:t>
        <a:bodyPr/>
        <a:lstStyle/>
        <a:p>
          <a:r>
            <a:rPr lang="pl-PL" dirty="0" smtClean="0"/>
            <a:t>zamiast sektora ICT - ICT w każdym sektorze</a:t>
          </a:r>
          <a:endParaRPr lang="pl-PL" dirty="0"/>
        </a:p>
      </dgm:t>
    </dgm:pt>
    <dgm:pt modelId="{2A3F40BD-3D23-4A7B-8AD8-CA24E6298C7F}" type="parTrans" cxnId="{FEB9D8B8-2C84-4446-84D1-359CFE7E6230}">
      <dgm:prSet/>
      <dgm:spPr/>
      <dgm:t>
        <a:bodyPr/>
        <a:lstStyle/>
        <a:p>
          <a:endParaRPr lang="pl-PL"/>
        </a:p>
      </dgm:t>
    </dgm:pt>
    <dgm:pt modelId="{992852D1-D07F-4CF3-B699-F1E55C37AA13}" type="sibTrans" cxnId="{FEB9D8B8-2C84-4446-84D1-359CFE7E6230}">
      <dgm:prSet/>
      <dgm:spPr/>
      <dgm:t>
        <a:bodyPr/>
        <a:lstStyle/>
        <a:p>
          <a:endParaRPr lang="pl-PL"/>
        </a:p>
      </dgm:t>
    </dgm:pt>
    <dgm:pt modelId="{B91DAF60-6D61-4DD5-A210-37B18324F61C}" type="pres">
      <dgm:prSet presAssocID="{52FD697D-A0DE-4C66-99D3-55D6A7382DBB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3A36D8B7-E672-464E-898F-B7795CB44561}" type="pres">
      <dgm:prSet presAssocID="{6240A9C3-533A-48C7-B82D-26BC2C6CFAC8}" presName="centerShape" presStyleLbl="node0" presStyleIdx="0" presStyleCnt="1"/>
      <dgm:spPr/>
      <dgm:t>
        <a:bodyPr/>
        <a:lstStyle/>
        <a:p>
          <a:endParaRPr lang="pl-PL"/>
        </a:p>
      </dgm:t>
    </dgm:pt>
    <dgm:pt modelId="{1EA2566F-D08D-4332-A585-1DE9631526E0}" type="pres">
      <dgm:prSet presAssocID="{2404335A-2BBA-4EE8-A456-892AC006D096}" presName="parTrans" presStyleLbl="bgSibTrans2D1" presStyleIdx="0" presStyleCnt="3"/>
      <dgm:spPr/>
      <dgm:t>
        <a:bodyPr/>
        <a:lstStyle/>
        <a:p>
          <a:endParaRPr lang="pl-PL"/>
        </a:p>
      </dgm:t>
    </dgm:pt>
    <dgm:pt modelId="{E9B4C8FA-4B58-4716-8951-415747EA1C12}" type="pres">
      <dgm:prSet presAssocID="{435D0011-D5D7-4694-B05A-5CB1CC79DFD8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402F6FE-F26D-4430-B182-0D6A37AFB190}" type="pres">
      <dgm:prSet presAssocID="{5AE62715-92D9-49E2-BBE5-11491FD3B46E}" presName="parTrans" presStyleLbl="bgSibTrans2D1" presStyleIdx="1" presStyleCnt="3"/>
      <dgm:spPr/>
      <dgm:t>
        <a:bodyPr/>
        <a:lstStyle/>
        <a:p>
          <a:endParaRPr lang="pl-PL"/>
        </a:p>
      </dgm:t>
    </dgm:pt>
    <dgm:pt modelId="{55D7E53C-741B-4749-9913-73A75D23080C}" type="pres">
      <dgm:prSet presAssocID="{6166D9F0-5D86-4D5D-842F-4DFB46AA32CB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258351C-3F20-46AF-B0D6-95D61B9E466F}" type="pres">
      <dgm:prSet presAssocID="{2A3F40BD-3D23-4A7B-8AD8-CA24E6298C7F}" presName="parTrans" presStyleLbl="bgSibTrans2D1" presStyleIdx="2" presStyleCnt="3"/>
      <dgm:spPr/>
      <dgm:t>
        <a:bodyPr/>
        <a:lstStyle/>
        <a:p>
          <a:endParaRPr lang="pl-PL"/>
        </a:p>
      </dgm:t>
    </dgm:pt>
    <dgm:pt modelId="{D17B2B49-5F9A-4EE4-A72C-33D2C6077C49}" type="pres">
      <dgm:prSet presAssocID="{2DE9493D-30BA-48B1-8EC7-EDC86588FAE2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48F60946-933D-4C98-AAD3-1880C96BD23D}" type="presOf" srcId="{435D0011-D5D7-4694-B05A-5CB1CC79DFD8}" destId="{E9B4C8FA-4B58-4716-8951-415747EA1C12}" srcOrd="0" destOrd="0" presId="urn:microsoft.com/office/officeart/2005/8/layout/radial4"/>
    <dgm:cxn modelId="{3BB6A477-8CEB-413D-AA7A-AE1281DA862F}" srcId="{52FD697D-A0DE-4C66-99D3-55D6A7382DBB}" destId="{6240A9C3-533A-48C7-B82D-26BC2C6CFAC8}" srcOrd="0" destOrd="0" parTransId="{CF3C9E6E-A645-4DCE-9522-49860F382954}" sibTransId="{F9C743F3-DE31-4DC5-9DCB-E3B7E7C34E90}"/>
    <dgm:cxn modelId="{3FEA32FE-5C67-4018-85D9-C95F30A5C574}" type="presOf" srcId="{5AE62715-92D9-49E2-BBE5-11491FD3B46E}" destId="{8402F6FE-F26D-4430-B182-0D6A37AFB190}" srcOrd="0" destOrd="0" presId="urn:microsoft.com/office/officeart/2005/8/layout/radial4"/>
    <dgm:cxn modelId="{673B03E0-5284-42AD-985A-73844F437040}" type="presOf" srcId="{6240A9C3-533A-48C7-B82D-26BC2C6CFAC8}" destId="{3A36D8B7-E672-464E-898F-B7795CB44561}" srcOrd="0" destOrd="0" presId="urn:microsoft.com/office/officeart/2005/8/layout/radial4"/>
    <dgm:cxn modelId="{51AE0E34-5FC4-43A6-8BDD-83F7EAE1D1FD}" type="presOf" srcId="{2404335A-2BBA-4EE8-A456-892AC006D096}" destId="{1EA2566F-D08D-4332-A585-1DE9631526E0}" srcOrd="0" destOrd="0" presId="urn:microsoft.com/office/officeart/2005/8/layout/radial4"/>
    <dgm:cxn modelId="{8B7C1D85-297F-4E86-98BA-652EFEA4E4EA}" type="presOf" srcId="{2A3F40BD-3D23-4A7B-8AD8-CA24E6298C7F}" destId="{C258351C-3F20-46AF-B0D6-95D61B9E466F}" srcOrd="0" destOrd="0" presId="urn:microsoft.com/office/officeart/2005/8/layout/radial4"/>
    <dgm:cxn modelId="{2B2C3DC6-8279-41AF-B7B7-31978A3100CF}" srcId="{6240A9C3-533A-48C7-B82D-26BC2C6CFAC8}" destId="{435D0011-D5D7-4694-B05A-5CB1CC79DFD8}" srcOrd="0" destOrd="0" parTransId="{2404335A-2BBA-4EE8-A456-892AC006D096}" sibTransId="{4B97DE98-491E-400D-83E4-72BE8783E133}"/>
    <dgm:cxn modelId="{218BD878-15DC-41C1-9851-E136EEDF8AB7}" type="presOf" srcId="{2DE9493D-30BA-48B1-8EC7-EDC86588FAE2}" destId="{D17B2B49-5F9A-4EE4-A72C-33D2C6077C49}" srcOrd="0" destOrd="0" presId="urn:microsoft.com/office/officeart/2005/8/layout/radial4"/>
    <dgm:cxn modelId="{9B88508A-1546-4BCA-84FE-A5EAC909E21A}" type="presOf" srcId="{6166D9F0-5D86-4D5D-842F-4DFB46AA32CB}" destId="{55D7E53C-741B-4749-9913-73A75D23080C}" srcOrd="0" destOrd="0" presId="urn:microsoft.com/office/officeart/2005/8/layout/radial4"/>
    <dgm:cxn modelId="{FB302AB2-48A2-4ED7-ADA0-C58B53B9F240}" type="presOf" srcId="{52FD697D-A0DE-4C66-99D3-55D6A7382DBB}" destId="{B91DAF60-6D61-4DD5-A210-37B18324F61C}" srcOrd="0" destOrd="0" presId="urn:microsoft.com/office/officeart/2005/8/layout/radial4"/>
    <dgm:cxn modelId="{FEB9D8B8-2C84-4446-84D1-359CFE7E6230}" srcId="{6240A9C3-533A-48C7-B82D-26BC2C6CFAC8}" destId="{2DE9493D-30BA-48B1-8EC7-EDC86588FAE2}" srcOrd="2" destOrd="0" parTransId="{2A3F40BD-3D23-4A7B-8AD8-CA24E6298C7F}" sibTransId="{992852D1-D07F-4CF3-B699-F1E55C37AA13}"/>
    <dgm:cxn modelId="{966BF120-7B1E-45F2-A077-FBC92A44225C}" srcId="{6240A9C3-533A-48C7-B82D-26BC2C6CFAC8}" destId="{6166D9F0-5D86-4D5D-842F-4DFB46AA32CB}" srcOrd="1" destOrd="0" parTransId="{5AE62715-92D9-49E2-BBE5-11491FD3B46E}" sibTransId="{BA0AFF6E-5143-4A1C-926D-2134CAFA2FE0}"/>
    <dgm:cxn modelId="{8C70F6C0-489B-4794-8BA1-A3AF808E8D71}" type="presParOf" srcId="{B91DAF60-6D61-4DD5-A210-37B18324F61C}" destId="{3A36D8B7-E672-464E-898F-B7795CB44561}" srcOrd="0" destOrd="0" presId="urn:microsoft.com/office/officeart/2005/8/layout/radial4"/>
    <dgm:cxn modelId="{A837AB5E-1C34-4758-9D2F-0CEC821F5D46}" type="presParOf" srcId="{B91DAF60-6D61-4DD5-A210-37B18324F61C}" destId="{1EA2566F-D08D-4332-A585-1DE9631526E0}" srcOrd="1" destOrd="0" presId="urn:microsoft.com/office/officeart/2005/8/layout/radial4"/>
    <dgm:cxn modelId="{BC8A5E95-7CEF-4924-B3EF-1B5E7FCBD669}" type="presParOf" srcId="{B91DAF60-6D61-4DD5-A210-37B18324F61C}" destId="{E9B4C8FA-4B58-4716-8951-415747EA1C12}" srcOrd="2" destOrd="0" presId="urn:microsoft.com/office/officeart/2005/8/layout/radial4"/>
    <dgm:cxn modelId="{0B38C937-9C8F-4C94-A03A-58589B882519}" type="presParOf" srcId="{B91DAF60-6D61-4DD5-A210-37B18324F61C}" destId="{8402F6FE-F26D-4430-B182-0D6A37AFB190}" srcOrd="3" destOrd="0" presId="urn:microsoft.com/office/officeart/2005/8/layout/radial4"/>
    <dgm:cxn modelId="{1168121F-26EE-4BC5-8D19-DC0912E6DAEF}" type="presParOf" srcId="{B91DAF60-6D61-4DD5-A210-37B18324F61C}" destId="{55D7E53C-741B-4749-9913-73A75D23080C}" srcOrd="4" destOrd="0" presId="urn:microsoft.com/office/officeart/2005/8/layout/radial4"/>
    <dgm:cxn modelId="{6501BF14-258F-4B5E-9B40-396499C0FA99}" type="presParOf" srcId="{B91DAF60-6D61-4DD5-A210-37B18324F61C}" destId="{C258351C-3F20-46AF-B0D6-95D61B9E466F}" srcOrd="5" destOrd="0" presId="urn:microsoft.com/office/officeart/2005/8/layout/radial4"/>
    <dgm:cxn modelId="{840F9EA2-9BE7-4272-8E3D-5F281C70E105}" type="presParOf" srcId="{B91DAF60-6D61-4DD5-A210-37B18324F61C}" destId="{D17B2B49-5F9A-4EE4-A72C-33D2C6077C49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6F6A5737-CB2B-4101-90C1-287F296C4503}" type="doc">
      <dgm:prSet loTypeId="urn:microsoft.com/office/officeart/2005/8/layout/hierarchy4" loCatId="hierarchy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pl-PL"/>
        </a:p>
      </dgm:t>
    </dgm:pt>
    <dgm:pt modelId="{2C381279-6715-4530-962C-EC767AA5FE18}">
      <dgm:prSet phldrT="[Tekst]" custT="1"/>
      <dgm:spPr/>
      <dgm:t>
        <a:bodyPr/>
        <a:lstStyle/>
        <a:p>
          <a:r>
            <a:rPr lang="pl-PL" sz="1800" dirty="0" smtClean="0"/>
            <a:t>Infrastruktura (potencjał)</a:t>
          </a:r>
          <a:endParaRPr lang="pl-PL" sz="4400" dirty="0"/>
        </a:p>
      </dgm:t>
    </dgm:pt>
    <dgm:pt modelId="{DC30FEBF-DB36-4157-A5BA-D6CBCEAFD729}" type="parTrans" cxnId="{52DDDB05-54D3-4377-9632-1FE13E8BB0EC}">
      <dgm:prSet/>
      <dgm:spPr/>
      <dgm:t>
        <a:bodyPr/>
        <a:lstStyle/>
        <a:p>
          <a:endParaRPr lang="pl-PL" sz="1100"/>
        </a:p>
      </dgm:t>
    </dgm:pt>
    <dgm:pt modelId="{A3FCF25E-3B77-4DF4-9EA1-AE41587FD46A}" type="sibTrans" cxnId="{52DDDB05-54D3-4377-9632-1FE13E8BB0EC}">
      <dgm:prSet/>
      <dgm:spPr/>
      <dgm:t>
        <a:bodyPr/>
        <a:lstStyle/>
        <a:p>
          <a:endParaRPr lang="pl-PL" sz="1100"/>
        </a:p>
      </dgm:t>
    </dgm:pt>
    <dgm:pt modelId="{A663E4E3-CE67-4CFA-B825-A95AAF0BEC07}">
      <dgm:prSet phldrT="[Tekst]" custT="1"/>
      <dgm:spPr/>
      <dgm:t>
        <a:bodyPr/>
        <a:lstStyle/>
        <a:p>
          <a:r>
            <a:rPr lang="pl-PL" sz="1800" dirty="0" smtClean="0"/>
            <a:t>Dostępność zasobów – usług i treści</a:t>
          </a:r>
          <a:endParaRPr lang="pl-PL" sz="1800" dirty="0"/>
        </a:p>
      </dgm:t>
    </dgm:pt>
    <dgm:pt modelId="{8CD0D389-1F7B-475C-BA67-6BD9CA01545E}" type="parTrans" cxnId="{22B812E0-6961-4031-83B2-9778376052B8}">
      <dgm:prSet/>
      <dgm:spPr/>
      <dgm:t>
        <a:bodyPr/>
        <a:lstStyle/>
        <a:p>
          <a:endParaRPr lang="pl-PL" sz="1100"/>
        </a:p>
      </dgm:t>
    </dgm:pt>
    <dgm:pt modelId="{8994EB37-564E-41F0-A923-8153559C85A8}" type="sibTrans" cxnId="{22B812E0-6961-4031-83B2-9778376052B8}">
      <dgm:prSet/>
      <dgm:spPr/>
      <dgm:t>
        <a:bodyPr/>
        <a:lstStyle/>
        <a:p>
          <a:endParaRPr lang="pl-PL" sz="1100"/>
        </a:p>
      </dgm:t>
    </dgm:pt>
    <dgm:pt modelId="{BDC7B4F2-7D61-404C-8717-EA0F1005AD46}">
      <dgm:prSet phldrT="[Tekst]" custT="1"/>
      <dgm:spPr/>
      <dgm:t>
        <a:bodyPr/>
        <a:lstStyle/>
        <a:p>
          <a:r>
            <a:rPr lang="pl-PL" sz="1800" dirty="0" smtClean="0"/>
            <a:t>Kompetencje użytkowników (popyt)</a:t>
          </a:r>
          <a:endParaRPr lang="pl-PL" sz="1800" dirty="0"/>
        </a:p>
      </dgm:t>
    </dgm:pt>
    <dgm:pt modelId="{913FF4CE-F6C1-470D-B882-3CBB8555BBC7}" type="parTrans" cxnId="{6D336CF4-DC3E-4EE4-AD9F-CEBBB921C668}">
      <dgm:prSet/>
      <dgm:spPr/>
      <dgm:t>
        <a:bodyPr/>
        <a:lstStyle/>
        <a:p>
          <a:endParaRPr lang="pl-PL" sz="1100"/>
        </a:p>
      </dgm:t>
    </dgm:pt>
    <dgm:pt modelId="{3F16C1EB-324D-48E9-AC24-09773338998E}" type="sibTrans" cxnId="{6D336CF4-DC3E-4EE4-AD9F-CEBBB921C668}">
      <dgm:prSet/>
      <dgm:spPr/>
      <dgm:t>
        <a:bodyPr/>
        <a:lstStyle/>
        <a:p>
          <a:endParaRPr lang="pl-PL" sz="1100"/>
        </a:p>
      </dgm:t>
    </dgm:pt>
    <dgm:pt modelId="{03868CCB-FEDD-40FF-8C2A-018FFA0AF590}" type="pres">
      <dgm:prSet presAssocID="{6F6A5737-CB2B-4101-90C1-287F296C4503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l-PL"/>
        </a:p>
      </dgm:t>
    </dgm:pt>
    <dgm:pt modelId="{65D346BB-E483-448F-8AC8-BAEABBF140CF}" type="pres">
      <dgm:prSet presAssocID="{2C381279-6715-4530-962C-EC767AA5FE18}" presName="vertOne" presStyleCnt="0"/>
      <dgm:spPr/>
    </dgm:pt>
    <dgm:pt modelId="{58E2BC27-8137-4569-BC07-EFDF6D7034D8}" type="pres">
      <dgm:prSet presAssocID="{2C381279-6715-4530-962C-EC767AA5FE18}" presName="txOne" presStyleLbl="node0" presStyleIdx="0" presStyleCnt="3" custLinFactY="-116306" custLinFactNeighborX="-16585" custLinFactNeighborY="-200000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C884C7FC-001D-4FB1-A81F-6E239A84E5B3}" type="pres">
      <dgm:prSet presAssocID="{2C381279-6715-4530-962C-EC767AA5FE18}" presName="horzOne" presStyleCnt="0"/>
      <dgm:spPr/>
    </dgm:pt>
    <dgm:pt modelId="{C4C26975-EBC3-49EE-B7D1-C256AC9FA86C}" type="pres">
      <dgm:prSet presAssocID="{A3FCF25E-3B77-4DF4-9EA1-AE41587FD46A}" presName="sibSpaceOne" presStyleCnt="0"/>
      <dgm:spPr/>
    </dgm:pt>
    <dgm:pt modelId="{7026C39E-A830-4430-93CD-D925A3C23483}" type="pres">
      <dgm:prSet presAssocID="{BDC7B4F2-7D61-404C-8717-EA0F1005AD46}" presName="vertOne" presStyleCnt="0"/>
      <dgm:spPr/>
    </dgm:pt>
    <dgm:pt modelId="{5DA54AE0-4529-4DEB-A934-6AA63C870B1A}" type="pres">
      <dgm:prSet presAssocID="{BDC7B4F2-7D61-404C-8717-EA0F1005AD46}" presName="txOne" presStyleLbl="node0" presStyleIdx="1" presStyleCnt="3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4DD7A6E8-3B44-4B4F-95E8-8943D9A7117A}" type="pres">
      <dgm:prSet presAssocID="{BDC7B4F2-7D61-404C-8717-EA0F1005AD46}" presName="horzOne" presStyleCnt="0"/>
      <dgm:spPr/>
    </dgm:pt>
    <dgm:pt modelId="{A9D86900-CE5C-408D-BBA1-AA779481D9D5}" type="pres">
      <dgm:prSet presAssocID="{3F16C1EB-324D-48E9-AC24-09773338998E}" presName="sibSpaceOne" presStyleCnt="0"/>
      <dgm:spPr/>
    </dgm:pt>
    <dgm:pt modelId="{EC0B123D-76CA-4250-BF6D-1D26E8A4B42B}" type="pres">
      <dgm:prSet presAssocID="{A663E4E3-CE67-4CFA-B825-A95AAF0BEC07}" presName="vertOne" presStyleCnt="0"/>
      <dgm:spPr/>
    </dgm:pt>
    <dgm:pt modelId="{1A6B0F4F-2315-4317-9F3C-927372C1CBB1}" type="pres">
      <dgm:prSet presAssocID="{A663E4E3-CE67-4CFA-B825-A95AAF0BEC07}" presName="txOne" presStyleLbl="node0" presStyleIdx="2" presStyleCnt="3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E965E5F2-B600-4AC5-AC6D-8B46CA0A55F6}" type="pres">
      <dgm:prSet presAssocID="{A663E4E3-CE67-4CFA-B825-A95AAF0BEC07}" presName="horzOne" presStyleCnt="0"/>
      <dgm:spPr/>
    </dgm:pt>
  </dgm:ptLst>
  <dgm:cxnLst>
    <dgm:cxn modelId="{22B812E0-6961-4031-83B2-9778376052B8}" srcId="{6F6A5737-CB2B-4101-90C1-287F296C4503}" destId="{A663E4E3-CE67-4CFA-B825-A95AAF0BEC07}" srcOrd="2" destOrd="0" parTransId="{8CD0D389-1F7B-475C-BA67-6BD9CA01545E}" sibTransId="{8994EB37-564E-41F0-A923-8153559C85A8}"/>
    <dgm:cxn modelId="{35B43C6C-569B-4423-B3ED-0C96B3BBFF5F}" type="presOf" srcId="{6F6A5737-CB2B-4101-90C1-287F296C4503}" destId="{03868CCB-FEDD-40FF-8C2A-018FFA0AF590}" srcOrd="0" destOrd="0" presId="urn:microsoft.com/office/officeart/2005/8/layout/hierarchy4"/>
    <dgm:cxn modelId="{935C1518-1F77-4A94-B782-54DBB262F327}" type="presOf" srcId="{BDC7B4F2-7D61-404C-8717-EA0F1005AD46}" destId="{5DA54AE0-4529-4DEB-A934-6AA63C870B1A}" srcOrd="0" destOrd="0" presId="urn:microsoft.com/office/officeart/2005/8/layout/hierarchy4"/>
    <dgm:cxn modelId="{52DDDB05-54D3-4377-9632-1FE13E8BB0EC}" srcId="{6F6A5737-CB2B-4101-90C1-287F296C4503}" destId="{2C381279-6715-4530-962C-EC767AA5FE18}" srcOrd="0" destOrd="0" parTransId="{DC30FEBF-DB36-4157-A5BA-D6CBCEAFD729}" sibTransId="{A3FCF25E-3B77-4DF4-9EA1-AE41587FD46A}"/>
    <dgm:cxn modelId="{6D336CF4-DC3E-4EE4-AD9F-CEBBB921C668}" srcId="{6F6A5737-CB2B-4101-90C1-287F296C4503}" destId="{BDC7B4F2-7D61-404C-8717-EA0F1005AD46}" srcOrd="1" destOrd="0" parTransId="{913FF4CE-F6C1-470D-B882-3CBB8555BBC7}" sibTransId="{3F16C1EB-324D-48E9-AC24-09773338998E}"/>
    <dgm:cxn modelId="{999AEA1F-890A-4879-BDCB-AB37E82F48FC}" type="presOf" srcId="{A663E4E3-CE67-4CFA-B825-A95AAF0BEC07}" destId="{1A6B0F4F-2315-4317-9F3C-927372C1CBB1}" srcOrd="0" destOrd="0" presId="urn:microsoft.com/office/officeart/2005/8/layout/hierarchy4"/>
    <dgm:cxn modelId="{CD2EC791-8681-4CF8-A317-9816299C477F}" type="presOf" srcId="{2C381279-6715-4530-962C-EC767AA5FE18}" destId="{58E2BC27-8137-4569-BC07-EFDF6D7034D8}" srcOrd="0" destOrd="0" presId="urn:microsoft.com/office/officeart/2005/8/layout/hierarchy4"/>
    <dgm:cxn modelId="{ADB8C8EE-4CD7-4BCB-A6C0-5F96E6DF10FF}" type="presParOf" srcId="{03868CCB-FEDD-40FF-8C2A-018FFA0AF590}" destId="{65D346BB-E483-448F-8AC8-BAEABBF140CF}" srcOrd="0" destOrd="0" presId="urn:microsoft.com/office/officeart/2005/8/layout/hierarchy4"/>
    <dgm:cxn modelId="{6EFFC3BF-6932-4E48-9181-710EE94D4FBF}" type="presParOf" srcId="{65D346BB-E483-448F-8AC8-BAEABBF140CF}" destId="{58E2BC27-8137-4569-BC07-EFDF6D7034D8}" srcOrd="0" destOrd="0" presId="urn:microsoft.com/office/officeart/2005/8/layout/hierarchy4"/>
    <dgm:cxn modelId="{A276C786-BAF5-4964-BDE3-40D6B4AA986C}" type="presParOf" srcId="{65D346BB-E483-448F-8AC8-BAEABBF140CF}" destId="{C884C7FC-001D-4FB1-A81F-6E239A84E5B3}" srcOrd="1" destOrd="0" presId="urn:microsoft.com/office/officeart/2005/8/layout/hierarchy4"/>
    <dgm:cxn modelId="{C1B60008-6514-47EE-86CA-5FAD7EAEAF50}" type="presParOf" srcId="{03868CCB-FEDD-40FF-8C2A-018FFA0AF590}" destId="{C4C26975-EBC3-49EE-B7D1-C256AC9FA86C}" srcOrd="1" destOrd="0" presId="urn:microsoft.com/office/officeart/2005/8/layout/hierarchy4"/>
    <dgm:cxn modelId="{F71A5B44-3929-496C-8288-178A5B16A81A}" type="presParOf" srcId="{03868CCB-FEDD-40FF-8C2A-018FFA0AF590}" destId="{7026C39E-A830-4430-93CD-D925A3C23483}" srcOrd="2" destOrd="0" presId="urn:microsoft.com/office/officeart/2005/8/layout/hierarchy4"/>
    <dgm:cxn modelId="{1ECD8223-F181-4026-9E75-0F8C952DAE28}" type="presParOf" srcId="{7026C39E-A830-4430-93CD-D925A3C23483}" destId="{5DA54AE0-4529-4DEB-A934-6AA63C870B1A}" srcOrd="0" destOrd="0" presId="urn:microsoft.com/office/officeart/2005/8/layout/hierarchy4"/>
    <dgm:cxn modelId="{3D142B73-6536-42D4-9D17-30B8EC10E207}" type="presParOf" srcId="{7026C39E-A830-4430-93CD-D925A3C23483}" destId="{4DD7A6E8-3B44-4B4F-95E8-8943D9A7117A}" srcOrd="1" destOrd="0" presId="urn:microsoft.com/office/officeart/2005/8/layout/hierarchy4"/>
    <dgm:cxn modelId="{6E2AFFAD-3517-49F4-A146-A4B587846400}" type="presParOf" srcId="{03868CCB-FEDD-40FF-8C2A-018FFA0AF590}" destId="{A9D86900-CE5C-408D-BBA1-AA779481D9D5}" srcOrd="3" destOrd="0" presId="urn:microsoft.com/office/officeart/2005/8/layout/hierarchy4"/>
    <dgm:cxn modelId="{374F1D35-DD94-4E5C-ADA2-35A38E825EF2}" type="presParOf" srcId="{03868CCB-FEDD-40FF-8C2A-018FFA0AF590}" destId="{EC0B123D-76CA-4250-BF6D-1D26E8A4B42B}" srcOrd="4" destOrd="0" presId="urn:microsoft.com/office/officeart/2005/8/layout/hierarchy4"/>
    <dgm:cxn modelId="{8E06D1DF-7123-4B2C-B26E-BC01C844BD56}" type="presParOf" srcId="{EC0B123D-76CA-4250-BF6D-1D26E8A4B42B}" destId="{1A6B0F4F-2315-4317-9F3C-927372C1CBB1}" srcOrd="0" destOrd="0" presId="urn:microsoft.com/office/officeart/2005/8/layout/hierarchy4"/>
    <dgm:cxn modelId="{3F9817E7-E2CB-4900-81CC-D624EF9ED5CF}" type="presParOf" srcId="{EC0B123D-76CA-4250-BF6D-1D26E8A4B42B}" destId="{E965E5F2-B600-4AC5-AC6D-8B46CA0A55F6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403836CB-95BC-4271-A1C3-FDB6E5EAE7C9}" type="doc">
      <dgm:prSet loTypeId="urn:microsoft.com/office/officeart/2005/8/layout/cycle7" loCatId="cycle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pl-PL"/>
        </a:p>
      </dgm:t>
    </dgm:pt>
    <dgm:pt modelId="{37CF4EF3-2D77-423E-9E66-70F09B328728}">
      <dgm:prSet phldrT="[Tekst]"/>
      <dgm:spPr/>
      <dgm:t>
        <a:bodyPr/>
        <a:lstStyle/>
        <a:p>
          <a:r>
            <a:rPr lang="pl-PL" dirty="0" smtClean="0"/>
            <a:t>Badania</a:t>
          </a:r>
          <a:endParaRPr lang="pl-PL" dirty="0"/>
        </a:p>
      </dgm:t>
    </dgm:pt>
    <dgm:pt modelId="{657596DD-BEC6-48B3-8DC6-AAF7650659AD}" type="parTrans" cxnId="{B43186A1-86B1-4340-A661-21EE74711177}">
      <dgm:prSet/>
      <dgm:spPr/>
      <dgm:t>
        <a:bodyPr/>
        <a:lstStyle/>
        <a:p>
          <a:endParaRPr lang="pl-PL"/>
        </a:p>
      </dgm:t>
    </dgm:pt>
    <dgm:pt modelId="{35813461-9619-463D-A208-8CC2CF979D33}" type="sibTrans" cxnId="{B43186A1-86B1-4340-A661-21EE74711177}">
      <dgm:prSet/>
      <dgm:spPr/>
      <dgm:t>
        <a:bodyPr/>
        <a:lstStyle/>
        <a:p>
          <a:endParaRPr lang="pl-PL"/>
        </a:p>
      </dgm:t>
    </dgm:pt>
    <dgm:pt modelId="{E687E3C3-FAA2-4829-94BD-E8220833EBC7}">
      <dgm:prSet phldrT="[Tekst]"/>
      <dgm:spPr/>
      <dgm:t>
        <a:bodyPr/>
        <a:lstStyle/>
        <a:p>
          <a:r>
            <a:rPr lang="pl-PL" dirty="0" smtClean="0"/>
            <a:t>Innowacje</a:t>
          </a:r>
          <a:endParaRPr lang="pl-PL" dirty="0"/>
        </a:p>
      </dgm:t>
    </dgm:pt>
    <dgm:pt modelId="{0EDF7972-6CD7-40C8-94C9-2FE5ABD6F583}" type="parTrans" cxnId="{8766E0E3-4705-4183-942A-DA7028B9A984}">
      <dgm:prSet/>
      <dgm:spPr/>
      <dgm:t>
        <a:bodyPr/>
        <a:lstStyle/>
        <a:p>
          <a:endParaRPr lang="pl-PL"/>
        </a:p>
      </dgm:t>
    </dgm:pt>
    <dgm:pt modelId="{7396AB45-254A-4614-9110-FCD8584121FE}" type="sibTrans" cxnId="{8766E0E3-4705-4183-942A-DA7028B9A984}">
      <dgm:prSet/>
      <dgm:spPr/>
      <dgm:t>
        <a:bodyPr/>
        <a:lstStyle/>
        <a:p>
          <a:endParaRPr lang="pl-PL"/>
        </a:p>
      </dgm:t>
    </dgm:pt>
    <dgm:pt modelId="{0D428EF3-E3C4-469D-B5E0-19E54D4BD52E}">
      <dgm:prSet phldrT="[Tekst]"/>
      <dgm:spPr/>
      <dgm:t>
        <a:bodyPr/>
        <a:lstStyle/>
        <a:p>
          <a:r>
            <a:rPr lang="pl-PL" dirty="0" smtClean="0"/>
            <a:t>Edukacja</a:t>
          </a:r>
          <a:endParaRPr lang="pl-PL" dirty="0"/>
        </a:p>
      </dgm:t>
    </dgm:pt>
    <dgm:pt modelId="{9848EA1B-FDF8-466D-A0A2-3CBB78505E84}" type="parTrans" cxnId="{F5BD677F-C3C8-4CF6-A278-A3783A15C9D3}">
      <dgm:prSet/>
      <dgm:spPr/>
      <dgm:t>
        <a:bodyPr/>
        <a:lstStyle/>
        <a:p>
          <a:endParaRPr lang="pl-PL"/>
        </a:p>
      </dgm:t>
    </dgm:pt>
    <dgm:pt modelId="{15EA9DB2-86CC-4B7B-B7A3-1CD70F1CCB32}" type="sibTrans" cxnId="{F5BD677F-C3C8-4CF6-A278-A3783A15C9D3}">
      <dgm:prSet/>
      <dgm:spPr/>
      <dgm:t>
        <a:bodyPr/>
        <a:lstStyle/>
        <a:p>
          <a:endParaRPr lang="pl-PL"/>
        </a:p>
      </dgm:t>
    </dgm:pt>
    <dgm:pt modelId="{06DB7F0C-DE1B-432E-8743-EDCA8A45D6BC}" type="pres">
      <dgm:prSet presAssocID="{403836CB-95BC-4271-A1C3-FDB6E5EAE7C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B88D88E1-6E11-446A-9EB1-6B114831D6D5}" type="pres">
      <dgm:prSet presAssocID="{37CF4EF3-2D77-423E-9E66-70F09B328728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EB6D683-C116-43B6-A7C6-D37869677096}" type="pres">
      <dgm:prSet presAssocID="{35813461-9619-463D-A208-8CC2CF979D33}" presName="sibTrans" presStyleLbl="sibTrans2D1" presStyleIdx="0" presStyleCnt="3"/>
      <dgm:spPr/>
      <dgm:t>
        <a:bodyPr/>
        <a:lstStyle/>
        <a:p>
          <a:endParaRPr lang="pl-PL"/>
        </a:p>
      </dgm:t>
    </dgm:pt>
    <dgm:pt modelId="{34476213-B47C-4D23-BBE4-575102E3B5AD}" type="pres">
      <dgm:prSet presAssocID="{35813461-9619-463D-A208-8CC2CF979D33}" presName="connectorText" presStyleLbl="sibTrans2D1" presStyleIdx="0" presStyleCnt="3"/>
      <dgm:spPr/>
      <dgm:t>
        <a:bodyPr/>
        <a:lstStyle/>
        <a:p>
          <a:endParaRPr lang="pl-PL"/>
        </a:p>
      </dgm:t>
    </dgm:pt>
    <dgm:pt modelId="{DB559BAB-4DE4-47EF-8164-F6E9D9AFB359}" type="pres">
      <dgm:prSet presAssocID="{E687E3C3-FAA2-4829-94BD-E8220833EBC7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7AC6142-18B4-4205-81B6-72BCA0FA13EE}" type="pres">
      <dgm:prSet presAssocID="{7396AB45-254A-4614-9110-FCD8584121FE}" presName="sibTrans" presStyleLbl="sibTrans2D1" presStyleIdx="1" presStyleCnt="3"/>
      <dgm:spPr/>
      <dgm:t>
        <a:bodyPr/>
        <a:lstStyle/>
        <a:p>
          <a:endParaRPr lang="pl-PL"/>
        </a:p>
      </dgm:t>
    </dgm:pt>
    <dgm:pt modelId="{EF90C52E-BB08-408C-B73F-8A84EE1C4CF7}" type="pres">
      <dgm:prSet presAssocID="{7396AB45-254A-4614-9110-FCD8584121FE}" presName="connectorText" presStyleLbl="sibTrans2D1" presStyleIdx="1" presStyleCnt="3"/>
      <dgm:spPr/>
      <dgm:t>
        <a:bodyPr/>
        <a:lstStyle/>
        <a:p>
          <a:endParaRPr lang="pl-PL"/>
        </a:p>
      </dgm:t>
    </dgm:pt>
    <dgm:pt modelId="{13D951A3-562B-4281-A3E1-141618D166A4}" type="pres">
      <dgm:prSet presAssocID="{0D428EF3-E3C4-469D-B5E0-19E54D4BD52E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566EA6B-4F46-448D-8147-7C84754E4611}" type="pres">
      <dgm:prSet presAssocID="{15EA9DB2-86CC-4B7B-B7A3-1CD70F1CCB32}" presName="sibTrans" presStyleLbl="sibTrans2D1" presStyleIdx="2" presStyleCnt="3"/>
      <dgm:spPr/>
      <dgm:t>
        <a:bodyPr/>
        <a:lstStyle/>
        <a:p>
          <a:endParaRPr lang="pl-PL"/>
        </a:p>
      </dgm:t>
    </dgm:pt>
    <dgm:pt modelId="{996D0CD5-BEDA-4741-B0D8-E267279B8E88}" type="pres">
      <dgm:prSet presAssocID="{15EA9DB2-86CC-4B7B-B7A3-1CD70F1CCB32}" presName="connectorText" presStyleLbl="sibTrans2D1" presStyleIdx="2" presStyleCnt="3"/>
      <dgm:spPr/>
      <dgm:t>
        <a:bodyPr/>
        <a:lstStyle/>
        <a:p>
          <a:endParaRPr lang="pl-PL"/>
        </a:p>
      </dgm:t>
    </dgm:pt>
  </dgm:ptLst>
  <dgm:cxnLst>
    <dgm:cxn modelId="{25FC5333-D314-4518-A53E-CFD99F0541C1}" type="presOf" srcId="{35813461-9619-463D-A208-8CC2CF979D33}" destId="{34476213-B47C-4D23-BBE4-575102E3B5AD}" srcOrd="1" destOrd="0" presId="urn:microsoft.com/office/officeart/2005/8/layout/cycle7"/>
    <dgm:cxn modelId="{87EED49E-1CB6-43AC-9493-B350E6EE6D93}" type="presOf" srcId="{E687E3C3-FAA2-4829-94BD-E8220833EBC7}" destId="{DB559BAB-4DE4-47EF-8164-F6E9D9AFB359}" srcOrd="0" destOrd="0" presId="urn:microsoft.com/office/officeart/2005/8/layout/cycle7"/>
    <dgm:cxn modelId="{ABD33726-93A9-4C61-96AB-1FA5AE59AAB1}" type="presOf" srcId="{15EA9DB2-86CC-4B7B-B7A3-1CD70F1CCB32}" destId="{5566EA6B-4F46-448D-8147-7C84754E4611}" srcOrd="0" destOrd="0" presId="urn:microsoft.com/office/officeart/2005/8/layout/cycle7"/>
    <dgm:cxn modelId="{27CCBDCF-67D8-4FC4-9C95-A82316BC420C}" type="presOf" srcId="{37CF4EF3-2D77-423E-9E66-70F09B328728}" destId="{B88D88E1-6E11-446A-9EB1-6B114831D6D5}" srcOrd="0" destOrd="0" presId="urn:microsoft.com/office/officeart/2005/8/layout/cycle7"/>
    <dgm:cxn modelId="{7B32C2E8-0A62-4987-80D7-F0FAF50F3928}" type="presOf" srcId="{7396AB45-254A-4614-9110-FCD8584121FE}" destId="{EF90C52E-BB08-408C-B73F-8A84EE1C4CF7}" srcOrd="1" destOrd="0" presId="urn:microsoft.com/office/officeart/2005/8/layout/cycle7"/>
    <dgm:cxn modelId="{8766E0E3-4705-4183-942A-DA7028B9A984}" srcId="{403836CB-95BC-4271-A1C3-FDB6E5EAE7C9}" destId="{E687E3C3-FAA2-4829-94BD-E8220833EBC7}" srcOrd="1" destOrd="0" parTransId="{0EDF7972-6CD7-40C8-94C9-2FE5ABD6F583}" sibTransId="{7396AB45-254A-4614-9110-FCD8584121FE}"/>
    <dgm:cxn modelId="{F5BD677F-C3C8-4CF6-A278-A3783A15C9D3}" srcId="{403836CB-95BC-4271-A1C3-FDB6E5EAE7C9}" destId="{0D428EF3-E3C4-469D-B5E0-19E54D4BD52E}" srcOrd="2" destOrd="0" parTransId="{9848EA1B-FDF8-466D-A0A2-3CBB78505E84}" sibTransId="{15EA9DB2-86CC-4B7B-B7A3-1CD70F1CCB32}"/>
    <dgm:cxn modelId="{4C47B5E9-05E0-46F6-8C97-5064646E5EE1}" type="presOf" srcId="{403836CB-95BC-4271-A1C3-FDB6E5EAE7C9}" destId="{06DB7F0C-DE1B-432E-8743-EDCA8A45D6BC}" srcOrd="0" destOrd="0" presId="urn:microsoft.com/office/officeart/2005/8/layout/cycle7"/>
    <dgm:cxn modelId="{FE36B3A4-95AD-432A-A646-FA8CB6AB2039}" type="presOf" srcId="{15EA9DB2-86CC-4B7B-B7A3-1CD70F1CCB32}" destId="{996D0CD5-BEDA-4741-B0D8-E267279B8E88}" srcOrd="1" destOrd="0" presId="urn:microsoft.com/office/officeart/2005/8/layout/cycle7"/>
    <dgm:cxn modelId="{075D7938-9450-4F18-9FB0-C822D5899750}" type="presOf" srcId="{7396AB45-254A-4614-9110-FCD8584121FE}" destId="{97AC6142-18B4-4205-81B6-72BCA0FA13EE}" srcOrd="0" destOrd="0" presId="urn:microsoft.com/office/officeart/2005/8/layout/cycle7"/>
    <dgm:cxn modelId="{5D7392B0-C6BE-4D26-A997-96AC9D4C0690}" type="presOf" srcId="{35813461-9619-463D-A208-8CC2CF979D33}" destId="{5EB6D683-C116-43B6-A7C6-D37869677096}" srcOrd="0" destOrd="0" presId="urn:microsoft.com/office/officeart/2005/8/layout/cycle7"/>
    <dgm:cxn modelId="{7EDF9186-90B4-41E2-B9CA-1FA516A28D39}" type="presOf" srcId="{0D428EF3-E3C4-469D-B5E0-19E54D4BD52E}" destId="{13D951A3-562B-4281-A3E1-141618D166A4}" srcOrd="0" destOrd="0" presId="urn:microsoft.com/office/officeart/2005/8/layout/cycle7"/>
    <dgm:cxn modelId="{B43186A1-86B1-4340-A661-21EE74711177}" srcId="{403836CB-95BC-4271-A1C3-FDB6E5EAE7C9}" destId="{37CF4EF3-2D77-423E-9E66-70F09B328728}" srcOrd="0" destOrd="0" parTransId="{657596DD-BEC6-48B3-8DC6-AAF7650659AD}" sibTransId="{35813461-9619-463D-A208-8CC2CF979D33}"/>
    <dgm:cxn modelId="{7C53AF5E-CC71-43B7-906F-3C65730C89F0}" type="presParOf" srcId="{06DB7F0C-DE1B-432E-8743-EDCA8A45D6BC}" destId="{B88D88E1-6E11-446A-9EB1-6B114831D6D5}" srcOrd="0" destOrd="0" presId="urn:microsoft.com/office/officeart/2005/8/layout/cycle7"/>
    <dgm:cxn modelId="{A07582B3-FAC5-4932-8B28-D3DDDC7D52E9}" type="presParOf" srcId="{06DB7F0C-DE1B-432E-8743-EDCA8A45D6BC}" destId="{5EB6D683-C116-43B6-A7C6-D37869677096}" srcOrd="1" destOrd="0" presId="urn:microsoft.com/office/officeart/2005/8/layout/cycle7"/>
    <dgm:cxn modelId="{D9BBD5A4-5D6E-4B9B-9249-66D778F384D8}" type="presParOf" srcId="{5EB6D683-C116-43B6-A7C6-D37869677096}" destId="{34476213-B47C-4D23-BBE4-575102E3B5AD}" srcOrd="0" destOrd="0" presId="urn:microsoft.com/office/officeart/2005/8/layout/cycle7"/>
    <dgm:cxn modelId="{00A681DD-4EA4-43EE-AB0B-41831C71C97F}" type="presParOf" srcId="{06DB7F0C-DE1B-432E-8743-EDCA8A45D6BC}" destId="{DB559BAB-4DE4-47EF-8164-F6E9D9AFB359}" srcOrd="2" destOrd="0" presId="urn:microsoft.com/office/officeart/2005/8/layout/cycle7"/>
    <dgm:cxn modelId="{466E213B-2B87-46F0-B8B9-718A96D03F0A}" type="presParOf" srcId="{06DB7F0C-DE1B-432E-8743-EDCA8A45D6BC}" destId="{97AC6142-18B4-4205-81B6-72BCA0FA13EE}" srcOrd="3" destOrd="0" presId="urn:microsoft.com/office/officeart/2005/8/layout/cycle7"/>
    <dgm:cxn modelId="{23E778A4-5BA2-4383-9092-00E4695CB76F}" type="presParOf" srcId="{97AC6142-18B4-4205-81B6-72BCA0FA13EE}" destId="{EF90C52E-BB08-408C-B73F-8A84EE1C4CF7}" srcOrd="0" destOrd="0" presId="urn:microsoft.com/office/officeart/2005/8/layout/cycle7"/>
    <dgm:cxn modelId="{90F70176-9150-4364-B92B-E44F6ADE1D5C}" type="presParOf" srcId="{06DB7F0C-DE1B-432E-8743-EDCA8A45D6BC}" destId="{13D951A3-562B-4281-A3E1-141618D166A4}" srcOrd="4" destOrd="0" presId="urn:microsoft.com/office/officeart/2005/8/layout/cycle7"/>
    <dgm:cxn modelId="{F3CC5790-83EE-4D0A-935F-89E202BD9201}" type="presParOf" srcId="{06DB7F0C-DE1B-432E-8743-EDCA8A45D6BC}" destId="{5566EA6B-4F46-448D-8147-7C84754E4611}" srcOrd="5" destOrd="0" presId="urn:microsoft.com/office/officeart/2005/8/layout/cycle7"/>
    <dgm:cxn modelId="{C1150A53-83FB-4541-B762-98123FC229C5}" type="presParOf" srcId="{5566EA6B-4F46-448D-8147-7C84754E4611}" destId="{996D0CD5-BEDA-4741-B0D8-E267279B8E88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403836CB-95BC-4271-A1C3-FDB6E5EAE7C9}" type="doc">
      <dgm:prSet loTypeId="urn:microsoft.com/office/officeart/2005/8/layout/cycle7" loCatId="cycle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pl-PL"/>
        </a:p>
      </dgm:t>
    </dgm:pt>
    <dgm:pt modelId="{37CF4EF3-2D77-423E-9E66-70F09B328728}">
      <dgm:prSet phldrT="[Tekst]" custT="1"/>
      <dgm:spPr/>
      <dgm:t>
        <a:bodyPr/>
        <a:lstStyle/>
        <a:p>
          <a:r>
            <a:rPr lang="pl-PL" sz="1600" dirty="0" smtClean="0"/>
            <a:t>Wpływ na gospodarkę</a:t>
          </a:r>
          <a:endParaRPr lang="pl-PL" sz="1600" dirty="0"/>
        </a:p>
      </dgm:t>
    </dgm:pt>
    <dgm:pt modelId="{657596DD-BEC6-48B3-8DC6-AAF7650659AD}" type="parTrans" cxnId="{B43186A1-86B1-4340-A661-21EE74711177}">
      <dgm:prSet/>
      <dgm:spPr/>
      <dgm:t>
        <a:bodyPr/>
        <a:lstStyle/>
        <a:p>
          <a:endParaRPr lang="pl-PL"/>
        </a:p>
      </dgm:t>
    </dgm:pt>
    <dgm:pt modelId="{35813461-9619-463D-A208-8CC2CF979D33}" type="sibTrans" cxnId="{B43186A1-86B1-4340-A661-21EE74711177}">
      <dgm:prSet/>
      <dgm:spPr/>
      <dgm:t>
        <a:bodyPr/>
        <a:lstStyle/>
        <a:p>
          <a:endParaRPr lang="pl-PL"/>
        </a:p>
      </dgm:t>
    </dgm:pt>
    <dgm:pt modelId="{06DB7F0C-DE1B-432E-8743-EDCA8A45D6BC}" type="pres">
      <dgm:prSet presAssocID="{403836CB-95BC-4271-A1C3-FDB6E5EAE7C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B88D88E1-6E11-446A-9EB1-6B114831D6D5}" type="pres">
      <dgm:prSet presAssocID="{37CF4EF3-2D77-423E-9E66-70F09B328728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F3BC81D1-7E7B-41C5-B33B-5B566A5F1294}" type="presOf" srcId="{403836CB-95BC-4271-A1C3-FDB6E5EAE7C9}" destId="{06DB7F0C-DE1B-432E-8743-EDCA8A45D6BC}" srcOrd="0" destOrd="0" presId="urn:microsoft.com/office/officeart/2005/8/layout/cycle7"/>
    <dgm:cxn modelId="{B43186A1-86B1-4340-A661-21EE74711177}" srcId="{403836CB-95BC-4271-A1C3-FDB6E5EAE7C9}" destId="{37CF4EF3-2D77-423E-9E66-70F09B328728}" srcOrd="0" destOrd="0" parTransId="{657596DD-BEC6-48B3-8DC6-AAF7650659AD}" sibTransId="{35813461-9619-463D-A208-8CC2CF979D33}"/>
    <dgm:cxn modelId="{6EEEF7FF-8634-426D-B28B-F04F7ACD6B29}" type="presOf" srcId="{37CF4EF3-2D77-423E-9E66-70F09B328728}" destId="{B88D88E1-6E11-446A-9EB1-6B114831D6D5}" srcOrd="0" destOrd="0" presId="urn:microsoft.com/office/officeart/2005/8/layout/cycle7"/>
    <dgm:cxn modelId="{A62838E4-F30D-4ED5-936C-FF767D82A030}" type="presParOf" srcId="{06DB7F0C-DE1B-432E-8743-EDCA8A45D6BC}" destId="{B88D88E1-6E11-446A-9EB1-6B114831D6D5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8BAB9C17-322B-439A-925F-B085113C6CB2}" type="doc">
      <dgm:prSet loTypeId="urn:microsoft.com/office/officeart/2005/8/layout/process5" loCatId="process" qsTypeId="urn:microsoft.com/office/officeart/2005/8/quickstyle/simple1#3" qsCatId="simple" csTypeId="urn:microsoft.com/office/officeart/2005/8/colors/colorful3" csCatId="colorful" phldr="1"/>
      <dgm:spPr/>
      <dgm:t>
        <a:bodyPr/>
        <a:lstStyle/>
        <a:p>
          <a:endParaRPr lang="pl-PL"/>
        </a:p>
      </dgm:t>
    </dgm:pt>
    <dgm:pt modelId="{02B4327C-9813-4B3F-9C02-01C0B764F019}">
      <dgm:prSet phldrT="[Tekst]" custT="1"/>
      <dgm:spPr/>
      <dgm:t>
        <a:bodyPr/>
        <a:lstStyle/>
        <a:p>
          <a:r>
            <a:rPr lang="pl-PL" sz="1200" b="1" dirty="0" smtClean="0">
              <a:latin typeface="Calibri" pitchFamily="34" charset="0"/>
              <a:cs typeface="Calibri" pitchFamily="34" charset="0"/>
            </a:rPr>
            <a:t>Realizacja założeń reformy systemu finansowania nauki i szkolnictwa wyższego – </a:t>
          </a:r>
          <a:r>
            <a:rPr lang="pl-PL" sz="1600" b="1" dirty="0" smtClean="0">
              <a:latin typeface="Calibri" pitchFamily="34" charset="0"/>
              <a:cs typeface="Calibri" pitchFamily="34" charset="0"/>
            </a:rPr>
            <a:t>2012 - 2014</a:t>
          </a:r>
          <a:endParaRPr lang="pl-PL" sz="1200" b="1" dirty="0">
            <a:latin typeface="Calibri" pitchFamily="34" charset="0"/>
            <a:cs typeface="Calibri" pitchFamily="34" charset="0"/>
          </a:endParaRPr>
        </a:p>
      </dgm:t>
    </dgm:pt>
    <dgm:pt modelId="{C16F1265-ACA4-48D3-8895-EC3B874A4321}" type="parTrans" cxnId="{ED28CF89-6F27-42E6-8087-BF2D95691752}">
      <dgm:prSet/>
      <dgm:spPr/>
      <dgm:t>
        <a:bodyPr/>
        <a:lstStyle/>
        <a:p>
          <a:endParaRPr lang="pl-PL" sz="1200" b="1">
            <a:latin typeface="Calibri" pitchFamily="34" charset="0"/>
            <a:cs typeface="Calibri" pitchFamily="34" charset="0"/>
          </a:endParaRPr>
        </a:p>
      </dgm:t>
    </dgm:pt>
    <dgm:pt modelId="{C98B7032-7E59-4196-A662-FE4B3833152D}" type="sibTrans" cxnId="{ED28CF89-6F27-42E6-8087-BF2D95691752}">
      <dgm:prSet custT="1"/>
      <dgm:spPr/>
      <dgm:t>
        <a:bodyPr/>
        <a:lstStyle/>
        <a:p>
          <a:endParaRPr lang="pl-PL" sz="1200" b="1">
            <a:latin typeface="Calibri" pitchFamily="34" charset="0"/>
            <a:cs typeface="Calibri" pitchFamily="34" charset="0"/>
          </a:endParaRPr>
        </a:p>
      </dgm:t>
    </dgm:pt>
    <dgm:pt modelId="{4DB99C97-71F4-405C-AD22-DC7D059D5E04}">
      <dgm:prSet phldrT="[Tekst]" custT="1"/>
      <dgm:spPr/>
      <dgm:t>
        <a:bodyPr/>
        <a:lstStyle/>
        <a:p>
          <a:r>
            <a:rPr lang="pl-PL" sz="1200" b="1" dirty="0" smtClean="0">
              <a:latin typeface="Calibri" pitchFamily="34" charset="0"/>
              <a:cs typeface="Calibri" pitchFamily="34" charset="0"/>
            </a:rPr>
            <a:t>Zwiększenie nakładów na badania i rozwój o 15% rocznie oraz efektywne wykorzystywanie środków (system grantowy) – od </a:t>
          </a:r>
          <a:r>
            <a:rPr lang="pl-PL" sz="1600" b="1" dirty="0" smtClean="0">
              <a:latin typeface="Calibri" pitchFamily="34" charset="0"/>
              <a:cs typeface="Calibri" pitchFamily="34" charset="0"/>
            </a:rPr>
            <a:t>2011  - 2020</a:t>
          </a:r>
          <a:endParaRPr lang="pl-PL" sz="1200" b="1" dirty="0">
            <a:latin typeface="Calibri" pitchFamily="34" charset="0"/>
            <a:cs typeface="Calibri" pitchFamily="34" charset="0"/>
          </a:endParaRPr>
        </a:p>
      </dgm:t>
    </dgm:pt>
    <dgm:pt modelId="{A73082A6-ECC6-4D44-BB09-DF9EFA724870}" type="parTrans" cxnId="{4CFD5C13-F629-4171-B786-F07924CDE306}">
      <dgm:prSet/>
      <dgm:spPr/>
      <dgm:t>
        <a:bodyPr/>
        <a:lstStyle/>
        <a:p>
          <a:endParaRPr lang="pl-PL" sz="1200" b="1">
            <a:latin typeface="Calibri" pitchFamily="34" charset="0"/>
            <a:cs typeface="Calibri" pitchFamily="34" charset="0"/>
          </a:endParaRPr>
        </a:p>
      </dgm:t>
    </dgm:pt>
    <dgm:pt modelId="{1897BFF0-9E00-4FD6-B0B8-5546F677670A}" type="sibTrans" cxnId="{4CFD5C13-F629-4171-B786-F07924CDE306}">
      <dgm:prSet custT="1"/>
      <dgm:spPr/>
      <dgm:t>
        <a:bodyPr/>
        <a:lstStyle/>
        <a:p>
          <a:endParaRPr lang="pl-PL" sz="1200" b="1">
            <a:latin typeface="Calibri" pitchFamily="34" charset="0"/>
            <a:cs typeface="Calibri" pitchFamily="34" charset="0"/>
          </a:endParaRPr>
        </a:p>
      </dgm:t>
    </dgm:pt>
    <dgm:pt modelId="{FA467C09-E3B3-4C8B-BD5A-60D296BEA4F4}">
      <dgm:prSet phldrT="[Tekst]" custT="1"/>
      <dgm:spPr/>
      <dgm:t>
        <a:bodyPr/>
        <a:lstStyle/>
        <a:p>
          <a:r>
            <a:rPr lang="pl-PL" sz="1200" b="1" dirty="0" smtClean="0">
              <a:latin typeface="Calibri" pitchFamily="34" charset="0"/>
              <a:cs typeface="Calibri" pitchFamily="34" charset="0"/>
            </a:rPr>
            <a:t>Promocja nowoczesnych technologii i możliwości wykorzystywania wyników badań naukowych w przedsiębiorstwach 2012 - 2020</a:t>
          </a:r>
          <a:endParaRPr lang="pl-PL" sz="1600" b="1" dirty="0">
            <a:latin typeface="Calibri" pitchFamily="34" charset="0"/>
            <a:cs typeface="Calibri" pitchFamily="34" charset="0"/>
          </a:endParaRPr>
        </a:p>
      </dgm:t>
    </dgm:pt>
    <dgm:pt modelId="{62276B40-F84C-41DB-86BA-2299A68F0F7A}" type="parTrans" cxnId="{87F2A946-A6EF-4716-834A-95AE9015E369}">
      <dgm:prSet/>
      <dgm:spPr/>
      <dgm:t>
        <a:bodyPr/>
        <a:lstStyle/>
        <a:p>
          <a:endParaRPr lang="pl-PL" sz="1200" b="1">
            <a:latin typeface="Calibri" pitchFamily="34" charset="0"/>
            <a:cs typeface="Calibri" pitchFamily="34" charset="0"/>
          </a:endParaRPr>
        </a:p>
      </dgm:t>
    </dgm:pt>
    <dgm:pt modelId="{4BF22FFC-2E0C-4202-BB41-6043EA6FAA99}" type="sibTrans" cxnId="{87F2A946-A6EF-4716-834A-95AE9015E369}">
      <dgm:prSet custT="1"/>
      <dgm:spPr/>
      <dgm:t>
        <a:bodyPr/>
        <a:lstStyle/>
        <a:p>
          <a:endParaRPr lang="pl-PL" sz="1200" b="1">
            <a:latin typeface="Calibri" pitchFamily="34" charset="0"/>
            <a:cs typeface="Calibri" pitchFamily="34" charset="0"/>
          </a:endParaRPr>
        </a:p>
      </dgm:t>
    </dgm:pt>
    <dgm:pt modelId="{AD65B4C0-B99B-4D36-BDB4-D8AFFC0A510B}">
      <dgm:prSet phldrT="[Tekst]" custT="1"/>
      <dgm:spPr/>
      <dgm:t>
        <a:bodyPr/>
        <a:lstStyle/>
        <a:p>
          <a:r>
            <a:rPr lang="pl-PL" sz="1200" b="1" dirty="0" smtClean="0">
              <a:latin typeface="Calibri" pitchFamily="34" charset="0"/>
              <a:cs typeface="Calibri" pitchFamily="34" charset="0"/>
            </a:rPr>
            <a:t>Wzmacnianie budowy </a:t>
          </a:r>
          <a:r>
            <a:rPr lang="pl-PL" sz="1200" b="1" dirty="0" err="1" smtClean="0">
              <a:latin typeface="Calibri" pitchFamily="34" charset="0"/>
              <a:cs typeface="Calibri" pitchFamily="34" charset="0"/>
            </a:rPr>
            <a:t>klastrów</a:t>
          </a:r>
          <a:r>
            <a:rPr lang="pl-PL" sz="1200" b="1" dirty="0" smtClean="0">
              <a:latin typeface="Calibri" pitchFamily="34" charset="0"/>
              <a:cs typeface="Calibri" pitchFamily="34" charset="0"/>
            </a:rPr>
            <a:t> przedsiębiorstw, rozwój parków technologicznych (2015 – 2025)</a:t>
          </a:r>
          <a:endParaRPr lang="pl-PL" sz="1200" b="1" dirty="0">
            <a:latin typeface="Calibri" pitchFamily="34" charset="0"/>
            <a:cs typeface="Calibri" pitchFamily="34" charset="0"/>
          </a:endParaRPr>
        </a:p>
      </dgm:t>
    </dgm:pt>
    <dgm:pt modelId="{CD26BE80-FB02-4D13-AED4-DF13CE816B54}" type="parTrans" cxnId="{20372A6D-EB3B-4938-9E91-434FDAC5A214}">
      <dgm:prSet/>
      <dgm:spPr/>
      <dgm:t>
        <a:bodyPr/>
        <a:lstStyle/>
        <a:p>
          <a:endParaRPr lang="pl-PL" sz="1200" b="1">
            <a:latin typeface="Calibri" pitchFamily="34" charset="0"/>
            <a:cs typeface="Calibri" pitchFamily="34" charset="0"/>
          </a:endParaRPr>
        </a:p>
      </dgm:t>
    </dgm:pt>
    <dgm:pt modelId="{55294425-BB1D-4C55-A062-27100BF6B275}" type="sibTrans" cxnId="{20372A6D-EB3B-4938-9E91-434FDAC5A214}">
      <dgm:prSet custT="1"/>
      <dgm:spPr/>
      <dgm:t>
        <a:bodyPr/>
        <a:lstStyle/>
        <a:p>
          <a:endParaRPr lang="pl-PL" sz="1200" b="1">
            <a:latin typeface="Calibri" pitchFamily="34" charset="0"/>
            <a:cs typeface="Calibri" pitchFamily="34" charset="0"/>
          </a:endParaRPr>
        </a:p>
      </dgm:t>
    </dgm:pt>
    <dgm:pt modelId="{FAA23C8D-1C70-4869-96E4-4B06EF357E83}">
      <dgm:prSet phldrT="[Tekst]" custT="1"/>
      <dgm:spPr/>
      <dgm:t>
        <a:bodyPr/>
        <a:lstStyle/>
        <a:p>
          <a:r>
            <a:rPr lang="pl-PL" sz="1200" b="1" dirty="0" smtClean="0">
              <a:latin typeface="Calibri" pitchFamily="34" charset="0"/>
              <a:cs typeface="Calibri" pitchFamily="34" charset="0"/>
            </a:rPr>
            <a:t>Promocja i wzmacnianie mobilności międzysektorowej, krajowej i międzynarodowej – 2012 - 2030</a:t>
          </a:r>
          <a:endParaRPr lang="pl-PL" sz="1200" b="1" dirty="0">
            <a:latin typeface="Calibri" pitchFamily="34" charset="0"/>
            <a:cs typeface="Calibri" pitchFamily="34" charset="0"/>
          </a:endParaRPr>
        </a:p>
      </dgm:t>
    </dgm:pt>
    <dgm:pt modelId="{12A11BDC-6C72-44C0-A014-A93E4809E3E0}" type="parTrans" cxnId="{DD1CF6EB-CABF-4352-BBC7-A141E004EBC4}">
      <dgm:prSet/>
      <dgm:spPr/>
      <dgm:t>
        <a:bodyPr/>
        <a:lstStyle/>
        <a:p>
          <a:endParaRPr lang="pl-PL" sz="1200" b="1">
            <a:latin typeface="Calibri" pitchFamily="34" charset="0"/>
            <a:cs typeface="Calibri" pitchFamily="34" charset="0"/>
          </a:endParaRPr>
        </a:p>
      </dgm:t>
    </dgm:pt>
    <dgm:pt modelId="{63BD23F1-448B-4E41-AA8E-1802E37E3AAD}" type="sibTrans" cxnId="{DD1CF6EB-CABF-4352-BBC7-A141E004EBC4}">
      <dgm:prSet custT="1"/>
      <dgm:spPr/>
      <dgm:t>
        <a:bodyPr/>
        <a:lstStyle/>
        <a:p>
          <a:endParaRPr lang="pl-PL" sz="1200" b="1">
            <a:latin typeface="Calibri" pitchFamily="34" charset="0"/>
            <a:cs typeface="Calibri" pitchFamily="34" charset="0"/>
          </a:endParaRPr>
        </a:p>
      </dgm:t>
    </dgm:pt>
    <dgm:pt modelId="{F53B0168-DC03-4D12-9ADC-762BDB09D747}">
      <dgm:prSet custT="1"/>
      <dgm:spPr/>
      <dgm:t>
        <a:bodyPr/>
        <a:lstStyle/>
        <a:p>
          <a:r>
            <a:rPr lang="pl-PL" sz="1200" b="1" dirty="0" smtClean="0">
              <a:latin typeface="Calibri" pitchFamily="34" charset="0"/>
              <a:cs typeface="Calibri" pitchFamily="34" charset="0"/>
            </a:rPr>
            <a:t>Wsparcie eksportu firm nowoczesnych technologii i pozyskiwania inwestycji zagranicznych z zakresu usług, BPO – do 2020 </a:t>
          </a:r>
          <a:r>
            <a:rPr lang="pl-PL" sz="1200" b="1" dirty="0" err="1" smtClean="0">
              <a:latin typeface="Calibri" pitchFamily="34" charset="0"/>
              <a:cs typeface="Calibri" pitchFamily="34" charset="0"/>
            </a:rPr>
            <a:t>r</a:t>
          </a:r>
          <a:endParaRPr lang="pl-PL" sz="1200" b="1" dirty="0">
            <a:latin typeface="Calibri" pitchFamily="34" charset="0"/>
            <a:cs typeface="Calibri" pitchFamily="34" charset="0"/>
          </a:endParaRPr>
        </a:p>
      </dgm:t>
    </dgm:pt>
    <dgm:pt modelId="{25BEDBBC-6BF7-4F51-8AAE-06A31FD5B3C8}" type="parTrans" cxnId="{0EEC8EFB-49EA-4A54-8060-D6BF8AFEFFA6}">
      <dgm:prSet/>
      <dgm:spPr/>
      <dgm:t>
        <a:bodyPr/>
        <a:lstStyle/>
        <a:p>
          <a:endParaRPr lang="pl-PL" sz="1200" b="1">
            <a:latin typeface="Calibri" pitchFamily="34" charset="0"/>
            <a:cs typeface="Calibri" pitchFamily="34" charset="0"/>
          </a:endParaRPr>
        </a:p>
      </dgm:t>
    </dgm:pt>
    <dgm:pt modelId="{08604291-FC8D-4658-8251-0A653691D921}" type="sibTrans" cxnId="{0EEC8EFB-49EA-4A54-8060-D6BF8AFEFFA6}">
      <dgm:prSet custT="1"/>
      <dgm:spPr/>
      <dgm:t>
        <a:bodyPr/>
        <a:lstStyle/>
        <a:p>
          <a:endParaRPr lang="pl-PL" sz="1200" b="1">
            <a:latin typeface="Calibri" pitchFamily="34" charset="0"/>
            <a:cs typeface="Calibri" pitchFamily="34" charset="0"/>
          </a:endParaRPr>
        </a:p>
      </dgm:t>
    </dgm:pt>
    <dgm:pt modelId="{8803A7FD-34D7-4499-8775-1DAFE5192BAD}">
      <dgm:prSet custT="1"/>
      <dgm:spPr/>
      <dgm:t>
        <a:bodyPr/>
        <a:lstStyle/>
        <a:p>
          <a:r>
            <a:rPr lang="pl-PL" sz="1200" b="1" dirty="0" smtClean="0">
              <a:latin typeface="Calibri" pitchFamily="34" charset="0"/>
              <a:cs typeface="Calibri" pitchFamily="34" charset="0"/>
            </a:rPr>
            <a:t>Powiązanie sektora nauki i gospodarki poprzez skuteczne mechanizmy współpracy instytucji badawczych </a:t>
          </a:r>
          <a:r>
            <a:rPr lang="pl-PL" sz="1200" b="1" smtClean="0">
              <a:latin typeface="Calibri" pitchFamily="34" charset="0"/>
              <a:cs typeface="Calibri" pitchFamily="34" charset="0"/>
            </a:rPr>
            <a:t>i przedsiębiorców - 2016</a:t>
          </a:r>
          <a:endParaRPr lang="pl-PL" sz="1200" b="1" dirty="0">
            <a:latin typeface="Calibri" pitchFamily="34" charset="0"/>
            <a:cs typeface="Calibri" pitchFamily="34" charset="0"/>
          </a:endParaRPr>
        </a:p>
      </dgm:t>
    </dgm:pt>
    <dgm:pt modelId="{FC03EAAD-4927-4E3A-8456-D49B5A21F5D8}" type="parTrans" cxnId="{BF4DEEFB-6E7C-42CC-AEDA-FD756CA7F874}">
      <dgm:prSet/>
      <dgm:spPr/>
      <dgm:t>
        <a:bodyPr/>
        <a:lstStyle/>
        <a:p>
          <a:endParaRPr lang="pl-PL" sz="1200" b="1">
            <a:latin typeface="Calibri" pitchFamily="34" charset="0"/>
            <a:cs typeface="Calibri" pitchFamily="34" charset="0"/>
          </a:endParaRPr>
        </a:p>
      </dgm:t>
    </dgm:pt>
    <dgm:pt modelId="{A2081220-BFF0-44B7-ADB5-E63A91D65C8A}" type="sibTrans" cxnId="{BF4DEEFB-6E7C-42CC-AEDA-FD756CA7F874}">
      <dgm:prSet custT="1"/>
      <dgm:spPr/>
      <dgm:t>
        <a:bodyPr/>
        <a:lstStyle/>
        <a:p>
          <a:endParaRPr lang="pl-PL" sz="1200" b="1">
            <a:latin typeface="Calibri" pitchFamily="34" charset="0"/>
            <a:cs typeface="Calibri" pitchFamily="34" charset="0"/>
          </a:endParaRPr>
        </a:p>
      </dgm:t>
    </dgm:pt>
    <dgm:pt modelId="{5ED12A39-3084-4F89-814F-C89EDB13E87E}">
      <dgm:prSet custT="1"/>
      <dgm:spPr/>
      <dgm:t>
        <a:bodyPr/>
        <a:lstStyle/>
        <a:p>
          <a:r>
            <a:rPr lang="pl-PL" sz="2000" dirty="0" smtClean="0"/>
            <a:t>Zwiększenie innowacyjności gospodarki</a:t>
          </a:r>
          <a:endParaRPr lang="pl-PL" sz="2000" dirty="0"/>
        </a:p>
      </dgm:t>
    </dgm:pt>
    <dgm:pt modelId="{07BFDF48-474A-4AB3-A5F2-C6E3C0510552}" type="parTrans" cxnId="{0F131F19-9F77-4931-B5E5-7BCEF4D689DB}">
      <dgm:prSet/>
      <dgm:spPr/>
      <dgm:t>
        <a:bodyPr/>
        <a:lstStyle/>
        <a:p>
          <a:endParaRPr lang="pl-PL" sz="2000"/>
        </a:p>
      </dgm:t>
    </dgm:pt>
    <dgm:pt modelId="{B512CDCF-195A-41C2-9ADC-839D960A00F5}" type="sibTrans" cxnId="{0F131F19-9F77-4931-B5E5-7BCEF4D689DB}">
      <dgm:prSet/>
      <dgm:spPr/>
      <dgm:t>
        <a:bodyPr/>
        <a:lstStyle/>
        <a:p>
          <a:endParaRPr lang="pl-PL" sz="2000"/>
        </a:p>
      </dgm:t>
    </dgm:pt>
    <dgm:pt modelId="{02FC804E-7B4B-4902-83D8-6DFE9E0BAEEE}" type="pres">
      <dgm:prSet presAssocID="{8BAB9C17-322B-439A-925F-B085113C6CB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D4629E88-6189-4F2C-A58B-42A9CD7D3A24}" type="pres">
      <dgm:prSet presAssocID="{02B4327C-9813-4B3F-9C02-01C0B764F019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837259C-BD72-45B8-8B0F-AF991FD97B2C}" type="pres">
      <dgm:prSet presAssocID="{C98B7032-7E59-4196-A662-FE4B3833152D}" presName="sibTrans" presStyleLbl="sibTrans2D1" presStyleIdx="0" presStyleCnt="7"/>
      <dgm:spPr/>
      <dgm:t>
        <a:bodyPr/>
        <a:lstStyle/>
        <a:p>
          <a:endParaRPr lang="pl-PL"/>
        </a:p>
      </dgm:t>
    </dgm:pt>
    <dgm:pt modelId="{25361B5A-8808-483F-B35F-DF37C7DAC5F3}" type="pres">
      <dgm:prSet presAssocID="{C98B7032-7E59-4196-A662-FE4B3833152D}" presName="connectorText" presStyleLbl="sibTrans2D1" presStyleIdx="0" presStyleCnt="7"/>
      <dgm:spPr/>
      <dgm:t>
        <a:bodyPr/>
        <a:lstStyle/>
        <a:p>
          <a:endParaRPr lang="pl-PL"/>
        </a:p>
      </dgm:t>
    </dgm:pt>
    <dgm:pt modelId="{18273F80-A875-4D8D-8CD7-07DF4000BC1C}" type="pres">
      <dgm:prSet presAssocID="{4DB99C97-71F4-405C-AD22-DC7D059D5E04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D5DDFBE-C483-462C-99E8-31A33B925656}" type="pres">
      <dgm:prSet presAssocID="{1897BFF0-9E00-4FD6-B0B8-5546F677670A}" presName="sibTrans" presStyleLbl="sibTrans2D1" presStyleIdx="1" presStyleCnt="7"/>
      <dgm:spPr/>
      <dgm:t>
        <a:bodyPr/>
        <a:lstStyle/>
        <a:p>
          <a:endParaRPr lang="pl-PL"/>
        </a:p>
      </dgm:t>
    </dgm:pt>
    <dgm:pt modelId="{D7981941-07B5-489D-9CC6-C067E37BE576}" type="pres">
      <dgm:prSet presAssocID="{1897BFF0-9E00-4FD6-B0B8-5546F677670A}" presName="connectorText" presStyleLbl="sibTrans2D1" presStyleIdx="1" presStyleCnt="7"/>
      <dgm:spPr/>
      <dgm:t>
        <a:bodyPr/>
        <a:lstStyle/>
        <a:p>
          <a:endParaRPr lang="pl-PL"/>
        </a:p>
      </dgm:t>
    </dgm:pt>
    <dgm:pt modelId="{68210955-9CC3-4ED2-A165-53CB72590BA9}" type="pres">
      <dgm:prSet presAssocID="{FA467C09-E3B3-4C8B-BD5A-60D296BEA4F4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C145E7D-E984-4DC5-9D92-18099AAC52E4}" type="pres">
      <dgm:prSet presAssocID="{4BF22FFC-2E0C-4202-BB41-6043EA6FAA99}" presName="sibTrans" presStyleLbl="sibTrans2D1" presStyleIdx="2" presStyleCnt="7"/>
      <dgm:spPr/>
      <dgm:t>
        <a:bodyPr/>
        <a:lstStyle/>
        <a:p>
          <a:endParaRPr lang="pl-PL"/>
        </a:p>
      </dgm:t>
    </dgm:pt>
    <dgm:pt modelId="{B246974A-BC3B-44B2-BE32-4A437721ABCA}" type="pres">
      <dgm:prSet presAssocID="{4BF22FFC-2E0C-4202-BB41-6043EA6FAA99}" presName="connectorText" presStyleLbl="sibTrans2D1" presStyleIdx="2" presStyleCnt="7"/>
      <dgm:spPr/>
      <dgm:t>
        <a:bodyPr/>
        <a:lstStyle/>
        <a:p>
          <a:endParaRPr lang="pl-PL"/>
        </a:p>
      </dgm:t>
    </dgm:pt>
    <dgm:pt modelId="{4DBB3583-0CAB-419A-B537-18A4B98A3D48}" type="pres">
      <dgm:prSet presAssocID="{AD65B4C0-B99B-4D36-BDB4-D8AFFC0A510B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E26B87A-77D8-4D29-904D-08464D8673AE}" type="pres">
      <dgm:prSet presAssocID="{55294425-BB1D-4C55-A062-27100BF6B275}" presName="sibTrans" presStyleLbl="sibTrans2D1" presStyleIdx="3" presStyleCnt="7"/>
      <dgm:spPr/>
      <dgm:t>
        <a:bodyPr/>
        <a:lstStyle/>
        <a:p>
          <a:endParaRPr lang="pl-PL"/>
        </a:p>
      </dgm:t>
    </dgm:pt>
    <dgm:pt modelId="{0F43C504-6245-476D-911D-4C5AD0A65A47}" type="pres">
      <dgm:prSet presAssocID="{55294425-BB1D-4C55-A062-27100BF6B275}" presName="connectorText" presStyleLbl="sibTrans2D1" presStyleIdx="3" presStyleCnt="7"/>
      <dgm:spPr/>
      <dgm:t>
        <a:bodyPr/>
        <a:lstStyle/>
        <a:p>
          <a:endParaRPr lang="pl-PL"/>
        </a:p>
      </dgm:t>
    </dgm:pt>
    <dgm:pt modelId="{000AC539-771C-4615-A1E2-A7B6C2CD59BF}" type="pres">
      <dgm:prSet presAssocID="{FAA23C8D-1C70-4869-96E4-4B06EF357E83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5092F28-8DA2-4FAC-AF75-88F681B424B2}" type="pres">
      <dgm:prSet presAssocID="{63BD23F1-448B-4E41-AA8E-1802E37E3AAD}" presName="sibTrans" presStyleLbl="sibTrans2D1" presStyleIdx="4" presStyleCnt="7"/>
      <dgm:spPr/>
      <dgm:t>
        <a:bodyPr/>
        <a:lstStyle/>
        <a:p>
          <a:endParaRPr lang="pl-PL"/>
        </a:p>
      </dgm:t>
    </dgm:pt>
    <dgm:pt modelId="{ADDDBD68-E4BE-47CB-8FD9-2A4513C2A4EA}" type="pres">
      <dgm:prSet presAssocID="{63BD23F1-448B-4E41-AA8E-1802E37E3AAD}" presName="connectorText" presStyleLbl="sibTrans2D1" presStyleIdx="4" presStyleCnt="7"/>
      <dgm:spPr/>
      <dgm:t>
        <a:bodyPr/>
        <a:lstStyle/>
        <a:p>
          <a:endParaRPr lang="pl-PL"/>
        </a:p>
      </dgm:t>
    </dgm:pt>
    <dgm:pt modelId="{29E8BD1C-BF08-4954-81E3-03A980E8B4B4}" type="pres">
      <dgm:prSet presAssocID="{F53B0168-DC03-4D12-9ADC-762BDB09D747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356C95E-617D-44CF-A4AB-F795230FD17F}" type="pres">
      <dgm:prSet presAssocID="{08604291-FC8D-4658-8251-0A653691D921}" presName="sibTrans" presStyleLbl="sibTrans2D1" presStyleIdx="5" presStyleCnt="7"/>
      <dgm:spPr/>
      <dgm:t>
        <a:bodyPr/>
        <a:lstStyle/>
        <a:p>
          <a:endParaRPr lang="pl-PL"/>
        </a:p>
      </dgm:t>
    </dgm:pt>
    <dgm:pt modelId="{2A303521-C099-4118-9571-04996A191F6E}" type="pres">
      <dgm:prSet presAssocID="{08604291-FC8D-4658-8251-0A653691D921}" presName="connectorText" presStyleLbl="sibTrans2D1" presStyleIdx="5" presStyleCnt="7"/>
      <dgm:spPr/>
      <dgm:t>
        <a:bodyPr/>
        <a:lstStyle/>
        <a:p>
          <a:endParaRPr lang="pl-PL"/>
        </a:p>
      </dgm:t>
    </dgm:pt>
    <dgm:pt modelId="{18792556-FE09-4FB3-91A0-A7092CD5572A}" type="pres">
      <dgm:prSet presAssocID="{8803A7FD-34D7-4499-8775-1DAFE5192BAD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0190E08-9745-4BAF-A4C9-47E70F832C3B}" type="pres">
      <dgm:prSet presAssocID="{A2081220-BFF0-44B7-ADB5-E63A91D65C8A}" presName="sibTrans" presStyleLbl="sibTrans2D1" presStyleIdx="6" presStyleCnt="7"/>
      <dgm:spPr/>
      <dgm:t>
        <a:bodyPr/>
        <a:lstStyle/>
        <a:p>
          <a:endParaRPr lang="pl-PL"/>
        </a:p>
      </dgm:t>
    </dgm:pt>
    <dgm:pt modelId="{F975342B-DABC-4154-8AE7-655649C84260}" type="pres">
      <dgm:prSet presAssocID="{A2081220-BFF0-44B7-ADB5-E63A91D65C8A}" presName="connectorText" presStyleLbl="sibTrans2D1" presStyleIdx="6" presStyleCnt="7"/>
      <dgm:spPr/>
      <dgm:t>
        <a:bodyPr/>
        <a:lstStyle/>
        <a:p>
          <a:endParaRPr lang="pl-PL"/>
        </a:p>
      </dgm:t>
    </dgm:pt>
    <dgm:pt modelId="{B6F49445-1A38-446C-9210-6F3F8D02BC80}" type="pres">
      <dgm:prSet presAssocID="{5ED12A39-3084-4F89-814F-C89EDB13E87E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40C0CE4E-4DE0-4871-9ACB-EA5166E2F9BC}" type="presOf" srcId="{08604291-FC8D-4658-8251-0A653691D921}" destId="{2A303521-C099-4118-9571-04996A191F6E}" srcOrd="1" destOrd="0" presId="urn:microsoft.com/office/officeart/2005/8/layout/process5"/>
    <dgm:cxn modelId="{7C645E6F-902A-4CAC-B789-BDC55F4C6AB4}" type="presOf" srcId="{FAA23C8D-1C70-4869-96E4-4B06EF357E83}" destId="{000AC539-771C-4615-A1E2-A7B6C2CD59BF}" srcOrd="0" destOrd="0" presId="urn:microsoft.com/office/officeart/2005/8/layout/process5"/>
    <dgm:cxn modelId="{E2C18A4C-8144-4A01-8902-B75742AB4F41}" type="presOf" srcId="{63BD23F1-448B-4E41-AA8E-1802E37E3AAD}" destId="{F5092F28-8DA2-4FAC-AF75-88F681B424B2}" srcOrd="0" destOrd="0" presId="urn:microsoft.com/office/officeart/2005/8/layout/process5"/>
    <dgm:cxn modelId="{ED28CF89-6F27-42E6-8087-BF2D95691752}" srcId="{8BAB9C17-322B-439A-925F-B085113C6CB2}" destId="{02B4327C-9813-4B3F-9C02-01C0B764F019}" srcOrd="0" destOrd="0" parTransId="{C16F1265-ACA4-48D3-8895-EC3B874A4321}" sibTransId="{C98B7032-7E59-4196-A662-FE4B3833152D}"/>
    <dgm:cxn modelId="{7CC3BF28-1E90-46D8-BD22-2806C6F94C83}" type="presOf" srcId="{63BD23F1-448B-4E41-AA8E-1802E37E3AAD}" destId="{ADDDBD68-E4BE-47CB-8FD9-2A4513C2A4EA}" srcOrd="1" destOrd="0" presId="urn:microsoft.com/office/officeart/2005/8/layout/process5"/>
    <dgm:cxn modelId="{42B852FA-DE55-4B30-BD09-9154236B4D32}" type="presOf" srcId="{F53B0168-DC03-4D12-9ADC-762BDB09D747}" destId="{29E8BD1C-BF08-4954-81E3-03A980E8B4B4}" srcOrd="0" destOrd="0" presId="urn:microsoft.com/office/officeart/2005/8/layout/process5"/>
    <dgm:cxn modelId="{AB003715-5247-49B0-B4BB-68B3EC00F023}" type="presOf" srcId="{4DB99C97-71F4-405C-AD22-DC7D059D5E04}" destId="{18273F80-A875-4D8D-8CD7-07DF4000BC1C}" srcOrd="0" destOrd="0" presId="urn:microsoft.com/office/officeart/2005/8/layout/process5"/>
    <dgm:cxn modelId="{FE543FCA-8C17-428C-AD92-40CF1D19EBC3}" type="presOf" srcId="{A2081220-BFF0-44B7-ADB5-E63A91D65C8A}" destId="{90190E08-9745-4BAF-A4C9-47E70F832C3B}" srcOrd="0" destOrd="0" presId="urn:microsoft.com/office/officeart/2005/8/layout/process5"/>
    <dgm:cxn modelId="{0F131F19-9F77-4931-B5E5-7BCEF4D689DB}" srcId="{8BAB9C17-322B-439A-925F-B085113C6CB2}" destId="{5ED12A39-3084-4F89-814F-C89EDB13E87E}" srcOrd="7" destOrd="0" parTransId="{07BFDF48-474A-4AB3-A5F2-C6E3C0510552}" sibTransId="{B512CDCF-195A-41C2-9ADC-839D960A00F5}"/>
    <dgm:cxn modelId="{BF4DEEFB-6E7C-42CC-AEDA-FD756CA7F874}" srcId="{8BAB9C17-322B-439A-925F-B085113C6CB2}" destId="{8803A7FD-34D7-4499-8775-1DAFE5192BAD}" srcOrd="6" destOrd="0" parTransId="{FC03EAAD-4927-4E3A-8456-D49B5A21F5D8}" sibTransId="{A2081220-BFF0-44B7-ADB5-E63A91D65C8A}"/>
    <dgm:cxn modelId="{A9512A1E-B9CA-4B81-95AC-725AE9B2C707}" type="presOf" srcId="{FA467C09-E3B3-4C8B-BD5A-60D296BEA4F4}" destId="{68210955-9CC3-4ED2-A165-53CB72590BA9}" srcOrd="0" destOrd="0" presId="urn:microsoft.com/office/officeart/2005/8/layout/process5"/>
    <dgm:cxn modelId="{20372A6D-EB3B-4938-9E91-434FDAC5A214}" srcId="{8BAB9C17-322B-439A-925F-B085113C6CB2}" destId="{AD65B4C0-B99B-4D36-BDB4-D8AFFC0A510B}" srcOrd="3" destOrd="0" parTransId="{CD26BE80-FB02-4D13-AED4-DF13CE816B54}" sibTransId="{55294425-BB1D-4C55-A062-27100BF6B275}"/>
    <dgm:cxn modelId="{09B25A5E-A76E-4B64-9AAB-DBAF64CA1783}" type="presOf" srcId="{02B4327C-9813-4B3F-9C02-01C0B764F019}" destId="{D4629E88-6189-4F2C-A58B-42A9CD7D3A24}" srcOrd="0" destOrd="0" presId="urn:microsoft.com/office/officeart/2005/8/layout/process5"/>
    <dgm:cxn modelId="{F75A3746-1BD9-40AF-A1AB-63FAF4FD0744}" type="presOf" srcId="{C98B7032-7E59-4196-A662-FE4B3833152D}" destId="{B837259C-BD72-45B8-8B0F-AF991FD97B2C}" srcOrd="0" destOrd="0" presId="urn:microsoft.com/office/officeart/2005/8/layout/process5"/>
    <dgm:cxn modelId="{2A90951E-6342-488A-9189-50AF325ECBE8}" type="presOf" srcId="{AD65B4C0-B99B-4D36-BDB4-D8AFFC0A510B}" destId="{4DBB3583-0CAB-419A-B537-18A4B98A3D48}" srcOrd="0" destOrd="0" presId="urn:microsoft.com/office/officeart/2005/8/layout/process5"/>
    <dgm:cxn modelId="{D023C0F0-4BF2-4ED1-97E1-7337DB48DECA}" type="presOf" srcId="{08604291-FC8D-4658-8251-0A653691D921}" destId="{0356C95E-617D-44CF-A4AB-F795230FD17F}" srcOrd="0" destOrd="0" presId="urn:microsoft.com/office/officeart/2005/8/layout/process5"/>
    <dgm:cxn modelId="{C8846706-7F03-4132-AF17-586D19B8EE1E}" type="presOf" srcId="{8803A7FD-34D7-4499-8775-1DAFE5192BAD}" destId="{18792556-FE09-4FB3-91A0-A7092CD5572A}" srcOrd="0" destOrd="0" presId="urn:microsoft.com/office/officeart/2005/8/layout/process5"/>
    <dgm:cxn modelId="{4CFD5C13-F629-4171-B786-F07924CDE306}" srcId="{8BAB9C17-322B-439A-925F-B085113C6CB2}" destId="{4DB99C97-71F4-405C-AD22-DC7D059D5E04}" srcOrd="1" destOrd="0" parTransId="{A73082A6-ECC6-4D44-BB09-DF9EFA724870}" sibTransId="{1897BFF0-9E00-4FD6-B0B8-5546F677670A}"/>
    <dgm:cxn modelId="{050E46FC-ACB0-4E9F-9363-83222BB4E505}" type="presOf" srcId="{4BF22FFC-2E0C-4202-BB41-6043EA6FAA99}" destId="{B246974A-BC3B-44B2-BE32-4A437721ABCA}" srcOrd="1" destOrd="0" presId="urn:microsoft.com/office/officeart/2005/8/layout/process5"/>
    <dgm:cxn modelId="{B05273E4-7F63-4890-B5B6-6B4C86232173}" type="presOf" srcId="{55294425-BB1D-4C55-A062-27100BF6B275}" destId="{8E26B87A-77D8-4D29-904D-08464D8673AE}" srcOrd="0" destOrd="0" presId="urn:microsoft.com/office/officeart/2005/8/layout/process5"/>
    <dgm:cxn modelId="{1605B895-C430-419F-9D3A-2C64B90C59E6}" type="presOf" srcId="{1897BFF0-9E00-4FD6-B0B8-5546F677670A}" destId="{D7981941-07B5-489D-9CC6-C067E37BE576}" srcOrd="1" destOrd="0" presId="urn:microsoft.com/office/officeart/2005/8/layout/process5"/>
    <dgm:cxn modelId="{58758202-50D8-4627-9B87-0BD452042404}" type="presOf" srcId="{1897BFF0-9E00-4FD6-B0B8-5546F677670A}" destId="{5D5DDFBE-C483-462C-99E8-31A33B925656}" srcOrd="0" destOrd="0" presId="urn:microsoft.com/office/officeart/2005/8/layout/process5"/>
    <dgm:cxn modelId="{0EEC8EFB-49EA-4A54-8060-D6BF8AFEFFA6}" srcId="{8BAB9C17-322B-439A-925F-B085113C6CB2}" destId="{F53B0168-DC03-4D12-9ADC-762BDB09D747}" srcOrd="5" destOrd="0" parTransId="{25BEDBBC-6BF7-4F51-8AAE-06A31FD5B3C8}" sibTransId="{08604291-FC8D-4658-8251-0A653691D921}"/>
    <dgm:cxn modelId="{DD1CF6EB-CABF-4352-BBC7-A141E004EBC4}" srcId="{8BAB9C17-322B-439A-925F-B085113C6CB2}" destId="{FAA23C8D-1C70-4869-96E4-4B06EF357E83}" srcOrd="4" destOrd="0" parTransId="{12A11BDC-6C72-44C0-A014-A93E4809E3E0}" sibTransId="{63BD23F1-448B-4E41-AA8E-1802E37E3AAD}"/>
    <dgm:cxn modelId="{972C30F3-E4DB-4E9B-BD06-9B5B322BAA19}" type="presOf" srcId="{5ED12A39-3084-4F89-814F-C89EDB13E87E}" destId="{B6F49445-1A38-446C-9210-6F3F8D02BC80}" srcOrd="0" destOrd="0" presId="urn:microsoft.com/office/officeart/2005/8/layout/process5"/>
    <dgm:cxn modelId="{E14CFEE1-71AC-42CB-9F82-D72201DEF641}" type="presOf" srcId="{A2081220-BFF0-44B7-ADB5-E63A91D65C8A}" destId="{F975342B-DABC-4154-8AE7-655649C84260}" srcOrd="1" destOrd="0" presId="urn:microsoft.com/office/officeart/2005/8/layout/process5"/>
    <dgm:cxn modelId="{8DDEE706-F863-440E-B106-04648855AAA1}" type="presOf" srcId="{C98B7032-7E59-4196-A662-FE4B3833152D}" destId="{25361B5A-8808-483F-B35F-DF37C7DAC5F3}" srcOrd="1" destOrd="0" presId="urn:microsoft.com/office/officeart/2005/8/layout/process5"/>
    <dgm:cxn modelId="{0D047B02-1C5D-42D4-9C7A-C3BE33BAB6AD}" type="presOf" srcId="{55294425-BB1D-4C55-A062-27100BF6B275}" destId="{0F43C504-6245-476D-911D-4C5AD0A65A47}" srcOrd="1" destOrd="0" presId="urn:microsoft.com/office/officeart/2005/8/layout/process5"/>
    <dgm:cxn modelId="{87F2A946-A6EF-4716-834A-95AE9015E369}" srcId="{8BAB9C17-322B-439A-925F-B085113C6CB2}" destId="{FA467C09-E3B3-4C8B-BD5A-60D296BEA4F4}" srcOrd="2" destOrd="0" parTransId="{62276B40-F84C-41DB-86BA-2299A68F0F7A}" sibTransId="{4BF22FFC-2E0C-4202-BB41-6043EA6FAA99}"/>
    <dgm:cxn modelId="{C866BF7B-B4BF-4233-B440-E79C38D3718C}" type="presOf" srcId="{8BAB9C17-322B-439A-925F-B085113C6CB2}" destId="{02FC804E-7B4B-4902-83D8-6DFE9E0BAEEE}" srcOrd="0" destOrd="0" presId="urn:microsoft.com/office/officeart/2005/8/layout/process5"/>
    <dgm:cxn modelId="{272DE6E2-0F08-480E-B839-1267EB6C89A7}" type="presOf" srcId="{4BF22FFC-2E0C-4202-BB41-6043EA6FAA99}" destId="{6C145E7D-E984-4DC5-9D92-18099AAC52E4}" srcOrd="0" destOrd="0" presId="urn:microsoft.com/office/officeart/2005/8/layout/process5"/>
    <dgm:cxn modelId="{97EE1FC0-2A0E-4A47-A1A7-6480E91B5580}" type="presParOf" srcId="{02FC804E-7B4B-4902-83D8-6DFE9E0BAEEE}" destId="{D4629E88-6189-4F2C-A58B-42A9CD7D3A24}" srcOrd="0" destOrd="0" presId="urn:microsoft.com/office/officeart/2005/8/layout/process5"/>
    <dgm:cxn modelId="{6F722D47-4FB5-4516-8844-F76665CD0CBF}" type="presParOf" srcId="{02FC804E-7B4B-4902-83D8-6DFE9E0BAEEE}" destId="{B837259C-BD72-45B8-8B0F-AF991FD97B2C}" srcOrd="1" destOrd="0" presId="urn:microsoft.com/office/officeart/2005/8/layout/process5"/>
    <dgm:cxn modelId="{4AB437B8-3BC6-4FA2-8855-6B18C23694F0}" type="presParOf" srcId="{B837259C-BD72-45B8-8B0F-AF991FD97B2C}" destId="{25361B5A-8808-483F-B35F-DF37C7DAC5F3}" srcOrd="0" destOrd="0" presId="urn:microsoft.com/office/officeart/2005/8/layout/process5"/>
    <dgm:cxn modelId="{464C093F-FB24-4E2D-AE75-EBA1D7F31E81}" type="presParOf" srcId="{02FC804E-7B4B-4902-83D8-6DFE9E0BAEEE}" destId="{18273F80-A875-4D8D-8CD7-07DF4000BC1C}" srcOrd="2" destOrd="0" presId="urn:microsoft.com/office/officeart/2005/8/layout/process5"/>
    <dgm:cxn modelId="{2EECCE37-3B0F-4AB0-AE6F-D84BCB37587D}" type="presParOf" srcId="{02FC804E-7B4B-4902-83D8-6DFE9E0BAEEE}" destId="{5D5DDFBE-C483-462C-99E8-31A33B925656}" srcOrd="3" destOrd="0" presId="urn:microsoft.com/office/officeart/2005/8/layout/process5"/>
    <dgm:cxn modelId="{C7BDBE83-F1B0-46F2-865B-19A6FA4937D2}" type="presParOf" srcId="{5D5DDFBE-C483-462C-99E8-31A33B925656}" destId="{D7981941-07B5-489D-9CC6-C067E37BE576}" srcOrd="0" destOrd="0" presId="urn:microsoft.com/office/officeart/2005/8/layout/process5"/>
    <dgm:cxn modelId="{6B859D80-5E89-4B80-A71C-D76A03E53EFE}" type="presParOf" srcId="{02FC804E-7B4B-4902-83D8-6DFE9E0BAEEE}" destId="{68210955-9CC3-4ED2-A165-53CB72590BA9}" srcOrd="4" destOrd="0" presId="urn:microsoft.com/office/officeart/2005/8/layout/process5"/>
    <dgm:cxn modelId="{ADAED0E1-9796-4913-8B37-F760CCAEA268}" type="presParOf" srcId="{02FC804E-7B4B-4902-83D8-6DFE9E0BAEEE}" destId="{6C145E7D-E984-4DC5-9D92-18099AAC52E4}" srcOrd="5" destOrd="0" presId="urn:microsoft.com/office/officeart/2005/8/layout/process5"/>
    <dgm:cxn modelId="{2597E8A0-14A8-4CE8-9BE0-08F1BA4A6D02}" type="presParOf" srcId="{6C145E7D-E984-4DC5-9D92-18099AAC52E4}" destId="{B246974A-BC3B-44B2-BE32-4A437721ABCA}" srcOrd="0" destOrd="0" presId="urn:microsoft.com/office/officeart/2005/8/layout/process5"/>
    <dgm:cxn modelId="{9243A520-007C-4764-9BD4-CA133382EC3C}" type="presParOf" srcId="{02FC804E-7B4B-4902-83D8-6DFE9E0BAEEE}" destId="{4DBB3583-0CAB-419A-B537-18A4B98A3D48}" srcOrd="6" destOrd="0" presId="urn:microsoft.com/office/officeart/2005/8/layout/process5"/>
    <dgm:cxn modelId="{FCAD098E-59A5-4EA5-87BE-15C03CA76970}" type="presParOf" srcId="{02FC804E-7B4B-4902-83D8-6DFE9E0BAEEE}" destId="{8E26B87A-77D8-4D29-904D-08464D8673AE}" srcOrd="7" destOrd="0" presId="urn:microsoft.com/office/officeart/2005/8/layout/process5"/>
    <dgm:cxn modelId="{4875B29E-78AF-4FB7-8BDA-FCD7EC5DDBCC}" type="presParOf" srcId="{8E26B87A-77D8-4D29-904D-08464D8673AE}" destId="{0F43C504-6245-476D-911D-4C5AD0A65A47}" srcOrd="0" destOrd="0" presId="urn:microsoft.com/office/officeart/2005/8/layout/process5"/>
    <dgm:cxn modelId="{43648976-2A98-40BD-807B-9442C45A2453}" type="presParOf" srcId="{02FC804E-7B4B-4902-83D8-6DFE9E0BAEEE}" destId="{000AC539-771C-4615-A1E2-A7B6C2CD59BF}" srcOrd="8" destOrd="0" presId="urn:microsoft.com/office/officeart/2005/8/layout/process5"/>
    <dgm:cxn modelId="{0F8D3BE7-EC62-4C89-BF7E-B685EB89ABDA}" type="presParOf" srcId="{02FC804E-7B4B-4902-83D8-6DFE9E0BAEEE}" destId="{F5092F28-8DA2-4FAC-AF75-88F681B424B2}" srcOrd="9" destOrd="0" presId="urn:microsoft.com/office/officeart/2005/8/layout/process5"/>
    <dgm:cxn modelId="{A0E24985-0FBD-405B-B312-32713E544F19}" type="presParOf" srcId="{F5092F28-8DA2-4FAC-AF75-88F681B424B2}" destId="{ADDDBD68-E4BE-47CB-8FD9-2A4513C2A4EA}" srcOrd="0" destOrd="0" presId="urn:microsoft.com/office/officeart/2005/8/layout/process5"/>
    <dgm:cxn modelId="{D87A4DAF-7249-45E2-9D4E-35304348E956}" type="presParOf" srcId="{02FC804E-7B4B-4902-83D8-6DFE9E0BAEEE}" destId="{29E8BD1C-BF08-4954-81E3-03A980E8B4B4}" srcOrd="10" destOrd="0" presId="urn:microsoft.com/office/officeart/2005/8/layout/process5"/>
    <dgm:cxn modelId="{61A6D50D-ABB5-4CE2-AB88-6F69205BCFF9}" type="presParOf" srcId="{02FC804E-7B4B-4902-83D8-6DFE9E0BAEEE}" destId="{0356C95E-617D-44CF-A4AB-F795230FD17F}" srcOrd="11" destOrd="0" presId="urn:microsoft.com/office/officeart/2005/8/layout/process5"/>
    <dgm:cxn modelId="{65D28F33-3D0D-4CC7-AEE2-C1A70F0DBB9D}" type="presParOf" srcId="{0356C95E-617D-44CF-A4AB-F795230FD17F}" destId="{2A303521-C099-4118-9571-04996A191F6E}" srcOrd="0" destOrd="0" presId="urn:microsoft.com/office/officeart/2005/8/layout/process5"/>
    <dgm:cxn modelId="{7A15FD7A-621F-47EE-B7F0-A441557F51F6}" type="presParOf" srcId="{02FC804E-7B4B-4902-83D8-6DFE9E0BAEEE}" destId="{18792556-FE09-4FB3-91A0-A7092CD5572A}" srcOrd="12" destOrd="0" presId="urn:microsoft.com/office/officeart/2005/8/layout/process5"/>
    <dgm:cxn modelId="{4CB010B1-2277-4564-BBFD-452130405CAE}" type="presParOf" srcId="{02FC804E-7B4B-4902-83D8-6DFE9E0BAEEE}" destId="{90190E08-9745-4BAF-A4C9-47E70F832C3B}" srcOrd="13" destOrd="0" presId="urn:microsoft.com/office/officeart/2005/8/layout/process5"/>
    <dgm:cxn modelId="{842292BF-95A5-413C-AC5C-F52B7AD591E8}" type="presParOf" srcId="{90190E08-9745-4BAF-A4C9-47E70F832C3B}" destId="{F975342B-DABC-4154-8AE7-655649C84260}" srcOrd="0" destOrd="0" presId="urn:microsoft.com/office/officeart/2005/8/layout/process5"/>
    <dgm:cxn modelId="{FED6DCF3-C6FC-4882-B46A-1D4FF690A32D}" type="presParOf" srcId="{02FC804E-7B4B-4902-83D8-6DFE9E0BAEEE}" destId="{B6F49445-1A38-446C-9210-6F3F8D02BC80}" srcOrd="14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FF19D39-D080-4871-8CA4-8F9EC56D59A3}" type="doc">
      <dgm:prSet loTypeId="urn:microsoft.com/office/officeart/2005/8/layout/hierarchy4" loCatId="hierarchy" qsTypeId="urn:microsoft.com/office/officeart/2005/8/quickstyle/simple4" qsCatId="simple" csTypeId="urn:microsoft.com/office/officeart/2005/8/colors/accent1_2#2" csCatId="accent1" phldr="1"/>
      <dgm:spPr/>
      <dgm:t>
        <a:bodyPr/>
        <a:lstStyle/>
        <a:p>
          <a:endParaRPr lang="pl-PL"/>
        </a:p>
      </dgm:t>
    </dgm:pt>
    <dgm:pt modelId="{E5B0D10E-FFBB-47EF-8505-309D18C82C61}">
      <dgm:prSet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pl-PL" sz="1400" b="1" dirty="0" smtClean="0"/>
            <a:t>Zasób kapitału</a:t>
          </a:r>
          <a:br>
            <a:rPr lang="pl-PL" sz="1400" b="1" dirty="0" smtClean="0"/>
          </a:br>
          <a:r>
            <a:rPr lang="pl-PL" sz="1400" b="1" dirty="0" smtClean="0"/>
            <a:t>Dostępna technologia</a:t>
          </a:r>
          <a:endParaRPr lang="pl-PL" sz="1400" b="1" dirty="0"/>
        </a:p>
      </dgm:t>
    </dgm:pt>
    <dgm:pt modelId="{5F4D23C0-AB8E-4AD9-93C9-735706DA6E06}" type="parTrans" cxnId="{FB31A168-6A7F-4F05-BB47-5983BC3F43A8}">
      <dgm:prSet/>
      <dgm:spPr/>
      <dgm:t>
        <a:bodyPr/>
        <a:lstStyle/>
        <a:p>
          <a:endParaRPr lang="pl-PL"/>
        </a:p>
      </dgm:t>
    </dgm:pt>
    <dgm:pt modelId="{AF423340-7F40-4F2D-9468-FD8BD9993D9A}" type="sibTrans" cxnId="{FB31A168-6A7F-4F05-BB47-5983BC3F43A8}">
      <dgm:prSet/>
      <dgm:spPr/>
      <dgm:t>
        <a:bodyPr/>
        <a:lstStyle/>
        <a:p>
          <a:endParaRPr lang="pl-PL"/>
        </a:p>
      </dgm:t>
    </dgm:pt>
    <dgm:pt modelId="{AD339BA3-1893-49AD-8710-CAFA5CBE3F1E}" type="pres">
      <dgm:prSet presAssocID="{EFF19D39-D080-4871-8CA4-8F9EC56D59A3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l-PL"/>
        </a:p>
      </dgm:t>
    </dgm:pt>
    <dgm:pt modelId="{D95E299F-5E05-4F8F-BDF2-DA2261C34799}" type="pres">
      <dgm:prSet presAssocID="{E5B0D10E-FFBB-47EF-8505-309D18C82C61}" presName="vertOne" presStyleCnt="0"/>
      <dgm:spPr/>
    </dgm:pt>
    <dgm:pt modelId="{2EEA135B-BB17-40AA-80F6-91B09DBBDD74}" type="pres">
      <dgm:prSet presAssocID="{E5B0D10E-FFBB-47EF-8505-309D18C82C61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198A4D8D-1D99-4E0D-BEBA-074ED801A18A}" type="pres">
      <dgm:prSet presAssocID="{E5B0D10E-FFBB-47EF-8505-309D18C82C61}" presName="horzOne" presStyleCnt="0"/>
      <dgm:spPr/>
    </dgm:pt>
  </dgm:ptLst>
  <dgm:cxnLst>
    <dgm:cxn modelId="{FB31A168-6A7F-4F05-BB47-5983BC3F43A8}" srcId="{EFF19D39-D080-4871-8CA4-8F9EC56D59A3}" destId="{E5B0D10E-FFBB-47EF-8505-309D18C82C61}" srcOrd="0" destOrd="0" parTransId="{5F4D23C0-AB8E-4AD9-93C9-735706DA6E06}" sibTransId="{AF423340-7F40-4F2D-9468-FD8BD9993D9A}"/>
    <dgm:cxn modelId="{E9CF99ED-D9FC-4C0C-8F74-9DCE0764613E}" type="presOf" srcId="{EFF19D39-D080-4871-8CA4-8F9EC56D59A3}" destId="{AD339BA3-1893-49AD-8710-CAFA5CBE3F1E}" srcOrd="0" destOrd="0" presId="urn:microsoft.com/office/officeart/2005/8/layout/hierarchy4"/>
    <dgm:cxn modelId="{B8F07696-B9A5-417C-9F65-ED8E47A7D5A6}" type="presOf" srcId="{E5B0D10E-FFBB-47EF-8505-309D18C82C61}" destId="{2EEA135B-BB17-40AA-80F6-91B09DBBDD74}" srcOrd="0" destOrd="0" presId="urn:microsoft.com/office/officeart/2005/8/layout/hierarchy4"/>
    <dgm:cxn modelId="{A603E6AB-8D77-4883-A35B-F4A58C46251E}" type="presParOf" srcId="{AD339BA3-1893-49AD-8710-CAFA5CBE3F1E}" destId="{D95E299F-5E05-4F8F-BDF2-DA2261C34799}" srcOrd="0" destOrd="0" presId="urn:microsoft.com/office/officeart/2005/8/layout/hierarchy4"/>
    <dgm:cxn modelId="{130E6C46-4057-4BC7-80EE-81C54CF8C293}" type="presParOf" srcId="{D95E299F-5E05-4F8F-BDF2-DA2261C34799}" destId="{2EEA135B-BB17-40AA-80F6-91B09DBBDD74}" srcOrd="0" destOrd="0" presId="urn:microsoft.com/office/officeart/2005/8/layout/hierarchy4"/>
    <dgm:cxn modelId="{C65612C3-DE74-4320-BE82-99159DD0FAA9}" type="presParOf" srcId="{D95E299F-5E05-4F8F-BDF2-DA2261C34799}" destId="{198A4D8D-1D99-4E0D-BEBA-074ED801A18A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8F9838C-AF2D-48D2-AA58-245002F71101}" type="doc">
      <dgm:prSet loTypeId="urn:microsoft.com/office/officeart/2005/8/layout/hierarchy4" loCatId="relationship" qsTypeId="urn:microsoft.com/office/officeart/2005/8/quickstyle/simple4" qsCatId="simple" csTypeId="urn:microsoft.com/office/officeart/2005/8/colors/accent1_2#3" csCatId="accent1" phldr="1"/>
      <dgm:spPr/>
      <dgm:t>
        <a:bodyPr/>
        <a:lstStyle/>
        <a:p>
          <a:endParaRPr lang="pl-PL"/>
        </a:p>
      </dgm:t>
    </dgm:pt>
    <dgm:pt modelId="{80936854-9262-4D30-B13D-60C738730EE8}">
      <dgm:prSet phldrT="[Tekst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l-PL" sz="2800" dirty="0" smtClean="0"/>
            <a:t>Wzrost gospodarczy</a:t>
          </a:r>
          <a:endParaRPr lang="pl-PL" sz="2800" dirty="0"/>
        </a:p>
      </dgm:t>
    </dgm:pt>
    <dgm:pt modelId="{1F957907-33C1-4616-89B2-329ECEF000CB}" type="parTrans" cxnId="{992012E8-0BE9-4104-906C-33417403B7F1}">
      <dgm:prSet/>
      <dgm:spPr/>
      <dgm:t>
        <a:bodyPr/>
        <a:lstStyle/>
        <a:p>
          <a:endParaRPr lang="pl-PL"/>
        </a:p>
      </dgm:t>
    </dgm:pt>
    <dgm:pt modelId="{3B623E01-45B6-4574-82CB-52A9DD96B4CA}" type="sibTrans" cxnId="{992012E8-0BE9-4104-906C-33417403B7F1}">
      <dgm:prSet/>
      <dgm:spPr/>
      <dgm:t>
        <a:bodyPr/>
        <a:lstStyle/>
        <a:p>
          <a:endParaRPr lang="pl-PL"/>
        </a:p>
      </dgm:t>
    </dgm:pt>
    <dgm:pt modelId="{D9A518F5-A088-4EF5-8D15-6222D2FA6D05}">
      <dgm:prSet phldrT="[Tekst]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l-PL" b="1" dirty="0" smtClean="0"/>
            <a:t>Kapitał</a:t>
          </a:r>
          <a:endParaRPr lang="pl-PL" b="1" dirty="0"/>
        </a:p>
      </dgm:t>
    </dgm:pt>
    <dgm:pt modelId="{60A0BADE-4733-45E9-A200-EC6DA74C0F57}" type="parTrans" cxnId="{020BBE12-F927-4F4F-9F30-C74BD447B1FB}">
      <dgm:prSet/>
      <dgm:spPr/>
      <dgm:t>
        <a:bodyPr/>
        <a:lstStyle/>
        <a:p>
          <a:endParaRPr lang="pl-PL"/>
        </a:p>
      </dgm:t>
    </dgm:pt>
    <dgm:pt modelId="{93447FD0-7266-4E54-9B9C-D5AEC28BE350}" type="sibTrans" cxnId="{020BBE12-F927-4F4F-9F30-C74BD447B1FB}">
      <dgm:prSet/>
      <dgm:spPr/>
      <dgm:t>
        <a:bodyPr/>
        <a:lstStyle/>
        <a:p>
          <a:endParaRPr lang="pl-PL"/>
        </a:p>
      </dgm:t>
    </dgm:pt>
    <dgm:pt modelId="{EF35FA8E-4055-470B-9513-A41578865E34}">
      <dgm:prSet phldrT="[Tekst]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l-PL" b="1" dirty="0" smtClean="0"/>
            <a:t>Praca</a:t>
          </a:r>
          <a:endParaRPr lang="pl-PL" b="1" dirty="0"/>
        </a:p>
      </dgm:t>
    </dgm:pt>
    <dgm:pt modelId="{26D4476E-C929-48CC-8FB8-933A58D2CABE}" type="parTrans" cxnId="{A03F5876-C7A0-4BA1-AE52-26F6EF567A29}">
      <dgm:prSet/>
      <dgm:spPr/>
      <dgm:t>
        <a:bodyPr/>
        <a:lstStyle/>
        <a:p>
          <a:endParaRPr lang="pl-PL"/>
        </a:p>
      </dgm:t>
    </dgm:pt>
    <dgm:pt modelId="{5C91E13E-BF62-4BBE-9837-46F3410B9E13}" type="sibTrans" cxnId="{A03F5876-C7A0-4BA1-AE52-26F6EF567A29}">
      <dgm:prSet/>
      <dgm:spPr/>
      <dgm:t>
        <a:bodyPr/>
        <a:lstStyle/>
        <a:p>
          <a:endParaRPr lang="pl-PL"/>
        </a:p>
      </dgm:t>
    </dgm:pt>
    <dgm:pt modelId="{8FB8EC36-E1A3-4286-9661-DADD292EA163}">
      <dgm:prSet phldrT="[Tekst]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l-PL" b="1" dirty="0" smtClean="0"/>
            <a:t>Łączna wydajność czynników produkcji (TFP)</a:t>
          </a:r>
          <a:endParaRPr lang="pl-PL" b="1" dirty="0"/>
        </a:p>
      </dgm:t>
    </dgm:pt>
    <dgm:pt modelId="{720409E9-BA0C-4818-99F9-AA66280505CB}" type="parTrans" cxnId="{CB2CD8F0-D914-4195-B670-9D787AF541E4}">
      <dgm:prSet/>
      <dgm:spPr/>
      <dgm:t>
        <a:bodyPr/>
        <a:lstStyle/>
        <a:p>
          <a:endParaRPr lang="pl-PL"/>
        </a:p>
      </dgm:t>
    </dgm:pt>
    <dgm:pt modelId="{4AA227EB-54A4-4173-A8EF-F1F6DBCB6097}" type="sibTrans" cxnId="{CB2CD8F0-D914-4195-B670-9D787AF541E4}">
      <dgm:prSet/>
      <dgm:spPr/>
      <dgm:t>
        <a:bodyPr/>
        <a:lstStyle/>
        <a:p>
          <a:endParaRPr lang="pl-PL"/>
        </a:p>
      </dgm:t>
    </dgm:pt>
    <dgm:pt modelId="{B477FA72-4331-4737-A0CC-936FCA1E61F7}" type="pres">
      <dgm:prSet presAssocID="{D8F9838C-AF2D-48D2-AA58-245002F71101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l-PL"/>
        </a:p>
      </dgm:t>
    </dgm:pt>
    <dgm:pt modelId="{66EC2510-510E-4E27-9103-80B8E52A6550}" type="pres">
      <dgm:prSet presAssocID="{80936854-9262-4D30-B13D-60C738730EE8}" presName="vertOne" presStyleCnt="0"/>
      <dgm:spPr/>
    </dgm:pt>
    <dgm:pt modelId="{168D120F-4B20-4432-B765-3A49C0D48D11}" type="pres">
      <dgm:prSet presAssocID="{80936854-9262-4D30-B13D-60C738730EE8}" presName="txOne" presStyleLbl="node0" presStyleIdx="0" presStyleCnt="1" custLinFactY="-341450" custLinFactNeighborX="53390" custLinFactNeighborY="-400000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2623A162-971C-477F-A079-F30F24A01E1D}" type="pres">
      <dgm:prSet presAssocID="{80936854-9262-4D30-B13D-60C738730EE8}" presName="parTransOne" presStyleCnt="0"/>
      <dgm:spPr/>
    </dgm:pt>
    <dgm:pt modelId="{15B364DB-F248-42AC-988B-07C87F42F497}" type="pres">
      <dgm:prSet presAssocID="{80936854-9262-4D30-B13D-60C738730EE8}" presName="horzOne" presStyleCnt="0"/>
      <dgm:spPr/>
    </dgm:pt>
    <dgm:pt modelId="{A8814E9A-4E8B-45B1-9F2D-1C1B97480979}" type="pres">
      <dgm:prSet presAssocID="{D9A518F5-A088-4EF5-8D15-6222D2FA6D05}" presName="vertTwo" presStyleCnt="0"/>
      <dgm:spPr/>
    </dgm:pt>
    <dgm:pt modelId="{042951A5-F612-4031-8D5A-BD40918BC98B}" type="pres">
      <dgm:prSet presAssocID="{D9A518F5-A088-4EF5-8D15-6222D2FA6D05}" presName="txTwo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15450D36-7464-4D69-85E1-E28A801BB008}" type="pres">
      <dgm:prSet presAssocID="{D9A518F5-A088-4EF5-8D15-6222D2FA6D05}" presName="horzTwo" presStyleCnt="0"/>
      <dgm:spPr/>
    </dgm:pt>
    <dgm:pt modelId="{28A1098A-74B7-49A3-90F2-3D092034483C}" type="pres">
      <dgm:prSet presAssocID="{93447FD0-7266-4E54-9B9C-D5AEC28BE350}" presName="sibSpaceTwo" presStyleCnt="0"/>
      <dgm:spPr/>
    </dgm:pt>
    <dgm:pt modelId="{0854CBA1-71A1-4E0D-BFA9-B9171BF3D472}" type="pres">
      <dgm:prSet presAssocID="{EF35FA8E-4055-470B-9513-A41578865E34}" presName="vertTwo" presStyleCnt="0"/>
      <dgm:spPr/>
    </dgm:pt>
    <dgm:pt modelId="{3D9F951D-6C31-44B2-8F04-DFFA7E5DDE2A}" type="pres">
      <dgm:prSet presAssocID="{EF35FA8E-4055-470B-9513-A41578865E34}" presName="txTwo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9A1C864D-A72F-4558-B059-D4B35783CEE4}" type="pres">
      <dgm:prSet presAssocID="{EF35FA8E-4055-470B-9513-A41578865E34}" presName="horzTwo" presStyleCnt="0"/>
      <dgm:spPr/>
    </dgm:pt>
    <dgm:pt modelId="{938ED2C1-294B-4A15-BE67-299A6363BAA2}" type="pres">
      <dgm:prSet presAssocID="{5C91E13E-BF62-4BBE-9837-46F3410B9E13}" presName="sibSpaceTwo" presStyleCnt="0"/>
      <dgm:spPr/>
    </dgm:pt>
    <dgm:pt modelId="{6B1C8E8C-4079-4CDA-9CBB-3509A34C5AC0}" type="pres">
      <dgm:prSet presAssocID="{8FB8EC36-E1A3-4286-9661-DADD292EA163}" presName="vertTwo" presStyleCnt="0"/>
      <dgm:spPr/>
    </dgm:pt>
    <dgm:pt modelId="{E7EB17C3-07DC-4119-B515-F5F162074A47}" type="pres">
      <dgm:prSet presAssocID="{8FB8EC36-E1A3-4286-9661-DADD292EA163}" presName="txTwo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26447D8D-CB09-48D7-8CAC-81D4EE8DD0A7}" type="pres">
      <dgm:prSet presAssocID="{8FB8EC36-E1A3-4286-9661-DADD292EA163}" presName="horzTwo" presStyleCnt="0"/>
      <dgm:spPr/>
    </dgm:pt>
  </dgm:ptLst>
  <dgm:cxnLst>
    <dgm:cxn modelId="{CB2CD8F0-D914-4195-B670-9D787AF541E4}" srcId="{80936854-9262-4D30-B13D-60C738730EE8}" destId="{8FB8EC36-E1A3-4286-9661-DADD292EA163}" srcOrd="2" destOrd="0" parTransId="{720409E9-BA0C-4818-99F9-AA66280505CB}" sibTransId="{4AA227EB-54A4-4173-A8EF-F1F6DBCB6097}"/>
    <dgm:cxn modelId="{020BBE12-F927-4F4F-9F30-C74BD447B1FB}" srcId="{80936854-9262-4D30-B13D-60C738730EE8}" destId="{D9A518F5-A088-4EF5-8D15-6222D2FA6D05}" srcOrd="0" destOrd="0" parTransId="{60A0BADE-4733-45E9-A200-EC6DA74C0F57}" sibTransId="{93447FD0-7266-4E54-9B9C-D5AEC28BE350}"/>
    <dgm:cxn modelId="{A03F5876-C7A0-4BA1-AE52-26F6EF567A29}" srcId="{80936854-9262-4D30-B13D-60C738730EE8}" destId="{EF35FA8E-4055-470B-9513-A41578865E34}" srcOrd="1" destOrd="0" parTransId="{26D4476E-C929-48CC-8FB8-933A58D2CABE}" sibTransId="{5C91E13E-BF62-4BBE-9837-46F3410B9E13}"/>
    <dgm:cxn modelId="{ACC0336B-3A1E-41DF-B7A4-5C2AE17AA857}" type="presOf" srcId="{EF35FA8E-4055-470B-9513-A41578865E34}" destId="{3D9F951D-6C31-44B2-8F04-DFFA7E5DDE2A}" srcOrd="0" destOrd="0" presId="urn:microsoft.com/office/officeart/2005/8/layout/hierarchy4"/>
    <dgm:cxn modelId="{12ED0507-C0F5-45DE-96D5-4821E8FAACDA}" type="presOf" srcId="{80936854-9262-4D30-B13D-60C738730EE8}" destId="{168D120F-4B20-4432-B765-3A49C0D48D11}" srcOrd="0" destOrd="0" presId="urn:microsoft.com/office/officeart/2005/8/layout/hierarchy4"/>
    <dgm:cxn modelId="{47CA5162-0402-4C23-A77F-611DEA8C2C9A}" type="presOf" srcId="{8FB8EC36-E1A3-4286-9661-DADD292EA163}" destId="{E7EB17C3-07DC-4119-B515-F5F162074A47}" srcOrd="0" destOrd="0" presId="urn:microsoft.com/office/officeart/2005/8/layout/hierarchy4"/>
    <dgm:cxn modelId="{AA21710E-298C-4E3E-A65F-C93006D6E84E}" type="presOf" srcId="{D8F9838C-AF2D-48D2-AA58-245002F71101}" destId="{B477FA72-4331-4737-A0CC-936FCA1E61F7}" srcOrd="0" destOrd="0" presId="urn:microsoft.com/office/officeart/2005/8/layout/hierarchy4"/>
    <dgm:cxn modelId="{992012E8-0BE9-4104-906C-33417403B7F1}" srcId="{D8F9838C-AF2D-48D2-AA58-245002F71101}" destId="{80936854-9262-4D30-B13D-60C738730EE8}" srcOrd="0" destOrd="0" parTransId="{1F957907-33C1-4616-89B2-329ECEF000CB}" sibTransId="{3B623E01-45B6-4574-82CB-52A9DD96B4CA}"/>
    <dgm:cxn modelId="{CB92D945-8162-4E67-A057-08A25B0FE0A7}" type="presOf" srcId="{D9A518F5-A088-4EF5-8D15-6222D2FA6D05}" destId="{042951A5-F612-4031-8D5A-BD40918BC98B}" srcOrd="0" destOrd="0" presId="urn:microsoft.com/office/officeart/2005/8/layout/hierarchy4"/>
    <dgm:cxn modelId="{FCB8B21E-B3A8-45DD-9AE8-3637E9F64B58}" type="presParOf" srcId="{B477FA72-4331-4737-A0CC-936FCA1E61F7}" destId="{66EC2510-510E-4E27-9103-80B8E52A6550}" srcOrd="0" destOrd="0" presId="urn:microsoft.com/office/officeart/2005/8/layout/hierarchy4"/>
    <dgm:cxn modelId="{21826793-1F95-490C-A5F4-6B44356DE43E}" type="presParOf" srcId="{66EC2510-510E-4E27-9103-80B8E52A6550}" destId="{168D120F-4B20-4432-B765-3A49C0D48D11}" srcOrd="0" destOrd="0" presId="urn:microsoft.com/office/officeart/2005/8/layout/hierarchy4"/>
    <dgm:cxn modelId="{674C092E-F138-42B1-9324-A169CF52963E}" type="presParOf" srcId="{66EC2510-510E-4E27-9103-80B8E52A6550}" destId="{2623A162-971C-477F-A079-F30F24A01E1D}" srcOrd="1" destOrd="0" presId="urn:microsoft.com/office/officeart/2005/8/layout/hierarchy4"/>
    <dgm:cxn modelId="{5D9D4175-7D1F-4276-81F9-16D4B3859F18}" type="presParOf" srcId="{66EC2510-510E-4E27-9103-80B8E52A6550}" destId="{15B364DB-F248-42AC-988B-07C87F42F497}" srcOrd="2" destOrd="0" presId="urn:microsoft.com/office/officeart/2005/8/layout/hierarchy4"/>
    <dgm:cxn modelId="{8ACF5F5C-B24D-4EA1-B10C-7CB2A53DCFB3}" type="presParOf" srcId="{15B364DB-F248-42AC-988B-07C87F42F497}" destId="{A8814E9A-4E8B-45B1-9F2D-1C1B97480979}" srcOrd="0" destOrd="0" presId="urn:microsoft.com/office/officeart/2005/8/layout/hierarchy4"/>
    <dgm:cxn modelId="{65F039A3-56AC-4D9F-9796-43CF5D0DC02B}" type="presParOf" srcId="{A8814E9A-4E8B-45B1-9F2D-1C1B97480979}" destId="{042951A5-F612-4031-8D5A-BD40918BC98B}" srcOrd="0" destOrd="0" presId="urn:microsoft.com/office/officeart/2005/8/layout/hierarchy4"/>
    <dgm:cxn modelId="{4ABAACA7-9080-429C-93BC-D2B070C9E59B}" type="presParOf" srcId="{A8814E9A-4E8B-45B1-9F2D-1C1B97480979}" destId="{15450D36-7464-4D69-85E1-E28A801BB008}" srcOrd="1" destOrd="0" presId="urn:microsoft.com/office/officeart/2005/8/layout/hierarchy4"/>
    <dgm:cxn modelId="{6A19A7B0-6D18-44B7-973D-C22E6AF22F5E}" type="presParOf" srcId="{15B364DB-F248-42AC-988B-07C87F42F497}" destId="{28A1098A-74B7-49A3-90F2-3D092034483C}" srcOrd="1" destOrd="0" presId="urn:microsoft.com/office/officeart/2005/8/layout/hierarchy4"/>
    <dgm:cxn modelId="{A167D896-251F-48F2-86D0-54CCC670C9A8}" type="presParOf" srcId="{15B364DB-F248-42AC-988B-07C87F42F497}" destId="{0854CBA1-71A1-4E0D-BFA9-B9171BF3D472}" srcOrd="2" destOrd="0" presId="urn:microsoft.com/office/officeart/2005/8/layout/hierarchy4"/>
    <dgm:cxn modelId="{9855D3A4-B321-4539-A237-E4C5A16E027E}" type="presParOf" srcId="{0854CBA1-71A1-4E0D-BFA9-B9171BF3D472}" destId="{3D9F951D-6C31-44B2-8F04-DFFA7E5DDE2A}" srcOrd="0" destOrd="0" presId="urn:microsoft.com/office/officeart/2005/8/layout/hierarchy4"/>
    <dgm:cxn modelId="{3C394C3B-5251-4526-8662-5BB0FA1F2353}" type="presParOf" srcId="{0854CBA1-71A1-4E0D-BFA9-B9171BF3D472}" destId="{9A1C864D-A72F-4558-B059-D4B35783CEE4}" srcOrd="1" destOrd="0" presId="urn:microsoft.com/office/officeart/2005/8/layout/hierarchy4"/>
    <dgm:cxn modelId="{57F278C1-F2F0-4C4A-AE0B-30E87C598F7C}" type="presParOf" srcId="{15B364DB-F248-42AC-988B-07C87F42F497}" destId="{938ED2C1-294B-4A15-BE67-299A6363BAA2}" srcOrd="3" destOrd="0" presId="urn:microsoft.com/office/officeart/2005/8/layout/hierarchy4"/>
    <dgm:cxn modelId="{7EA83E02-B3E1-433F-9531-8A50112AA817}" type="presParOf" srcId="{15B364DB-F248-42AC-988B-07C87F42F497}" destId="{6B1C8E8C-4079-4CDA-9CBB-3509A34C5AC0}" srcOrd="4" destOrd="0" presId="urn:microsoft.com/office/officeart/2005/8/layout/hierarchy4"/>
    <dgm:cxn modelId="{71E4FF4A-861B-41B8-ABBB-8265B34C65A6}" type="presParOf" srcId="{6B1C8E8C-4079-4CDA-9CBB-3509A34C5AC0}" destId="{E7EB17C3-07DC-4119-B515-F5F162074A47}" srcOrd="0" destOrd="0" presId="urn:microsoft.com/office/officeart/2005/8/layout/hierarchy4"/>
    <dgm:cxn modelId="{50A8BCE4-AA46-49D5-907C-F5A54401EB10}" type="presParOf" srcId="{6B1C8E8C-4079-4CDA-9CBB-3509A34C5AC0}" destId="{26447D8D-CB09-48D7-8CAC-81D4EE8DD0A7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FF19D39-D080-4871-8CA4-8F9EC56D59A3}" type="doc">
      <dgm:prSet loTypeId="urn:microsoft.com/office/officeart/2005/8/layout/hierarchy4" loCatId="hierarchy" qsTypeId="urn:microsoft.com/office/officeart/2005/8/quickstyle/simple4" qsCatId="simple" csTypeId="urn:microsoft.com/office/officeart/2005/8/colors/accent1_2#4" csCatId="accent1" phldr="1"/>
      <dgm:spPr/>
      <dgm:t>
        <a:bodyPr/>
        <a:lstStyle/>
        <a:p>
          <a:endParaRPr lang="pl-PL"/>
        </a:p>
      </dgm:t>
    </dgm:pt>
    <dgm:pt modelId="{E5B0D10E-FFBB-47EF-8505-309D18C82C61}">
      <dgm:prSet custT="1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pl-PL" sz="1400" b="1" dirty="0" smtClean="0"/>
            <a:t>Aktywność zawodowa</a:t>
          </a:r>
          <a:endParaRPr lang="pl-PL" sz="1400" b="1" dirty="0"/>
        </a:p>
      </dgm:t>
    </dgm:pt>
    <dgm:pt modelId="{5F4D23C0-AB8E-4AD9-93C9-735706DA6E06}" type="parTrans" cxnId="{FB31A168-6A7F-4F05-BB47-5983BC3F43A8}">
      <dgm:prSet/>
      <dgm:spPr/>
      <dgm:t>
        <a:bodyPr/>
        <a:lstStyle/>
        <a:p>
          <a:endParaRPr lang="pl-PL" b="1"/>
        </a:p>
      </dgm:t>
    </dgm:pt>
    <dgm:pt modelId="{AF423340-7F40-4F2D-9468-FD8BD9993D9A}" type="sibTrans" cxnId="{FB31A168-6A7F-4F05-BB47-5983BC3F43A8}">
      <dgm:prSet/>
      <dgm:spPr/>
      <dgm:t>
        <a:bodyPr/>
        <a:lstStyle/>
        <a:p>
          <a:endParaRPr lang="pl-PL" b="1"/>
        </a:p>
      </dgm:t>
    </dgm:pt>
    <dgm:pt modelId="{AD339BA3-1893-49AD-8710-CAFA5CBE3F1E}" type="pres">
      <dgm:prSet presAssocID="{EFF19D39-D080-4871-8CA4-8F9EC56D59A3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l-PL"/>
        </a:p>
      </dgm:t>
    </dgm:pt>
    <dgm:pt modelId="{D95E299F-5E05-4F8F-BDF2-DA2261C34799}" type="pres">
      <dgm:prSet presAssocID="{E5B0D10E-FFBB-47EF-8505-309D18C82C61}" presName="vertOne" presStyleCnt="0"/>
      <dgm:spPr/>
    </dgm:pt>
    <dgm:pt modelId="{2EEA135B-BB17-40AA-80F6-91B09DBBDD74}" type="pres">
      <dgm:prSet presAssocID="{E5B0D10E-FFBB-47EF-8505-309D18C82C61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198A4D8D-1D99-4E0D-BEBA-074ED801A18A}" type="pres">
      <dgm:prSet presAssocID="{E5B0D10E-FFBB-47EF-8505-309D18C82C61}" presName="horzOne" presStyleCnt="0"/>
      <dgm:spPr/>
    </dgm:pt>
  </dgm:ptLst>
  <dgm:cxnLst>
    <dgm:cxn modelId="{3BE45140-98FA-476F-AA92-F0CD951637CA}" type="presOf" srcId="{E5B0D10E-FFBB-47EF-8505-309D18C82C61}" destId="{2EEA135B-BB17-40AA-80F6-91B09DBBDD74}" srcOrd="0" destOrd="0" presId="urn:microsoft.com/office/officeart/2005/8/layout/hierarchy4"/>
    <dgm:cxn modelId="{DF6C00F2-CE7C-4BB5-B26C-D65A581D7287}" type="presOf" srcId="{EFF19D39-D080-4871-8CA4-8F9EC56D59A3}" destId="{AD339BA3-1893-49AD-8710-CAFA5CBE3F1E}" srcOrd="0" destOrd="0" presId="urn:microsoft.com/office/officeart/2005/8/layout/hierarchy4"/>
    <dgm:cxn modelId="{FB31A168-6A7F-4F05-BB47-5983BC3F43A8}" srcId="{EFF19D39-D080-4871-8CA4-8F9EC56D59A3}" destId="{E5B0D10E-FFBB-47EF-8505-309D18C82C61}" srcOrd="0" destOrd="0" parTransId="{5F4D23C0-AB8E-4AD9-93C9-735706DA6E06}" sibTransId="{AF423340-7F40-4F2D-9468-FD8BD9993D9A}"/>
    <dgm:cxn modelId="{228043C5-8E62-4FF6-8D23-5532B1D4A3D1}" type="presParOf" srcId="{AD339BA3-1893-49AD-8710-CAFA5CBE3F1E}" destId="{D95E299F-5E05-4F8F-BDF2-DA2261C34799}" srcOrd="0" destOrd="0" presId="urn:microsoft.com/office/officeart/2005/8/layout/hierarchy4"/>
    <dgm:cxn modelId="{537A42DF-D246-4B19-A39A-527F8F2DA66E}" type="presParOf" srcId="{D95E299F-5E05-4F8F-BDF2-DA2261C34799}" destId="{2EEA135B-BB17-40AA-80F6-91B09DBBDD74}" srcOrd="0" destOrd="0" presId="urn:microsoft.com/office/officeart/2005/8/layout/hierarchy4"/>
    <dgm:cxn modelId="{65593B3F-ECD5-4601-AE25-EBECEE7A0968}" type="presParOf" srcId="{D95E299F-5E05-4F8F-BDF2-DA2261C34799}" destId="{198A4D8D-1D99-4E0D-BEBA-074ED801A18A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FF19D39-D080-4871-8CA4-8F9EC56D59A3}" type="doc">
      <dgm:prSet loTypeId="urn:microsoft.com/office/officeart/2005/8/layout/hierarchy4" loCatId="hierarchy" qsTypeId="urn:microsoft.com/office/officeart/2005/8/quickstyle/simple4" qsCatId="simple" csTypeId="urn:microsoft.com/office/officeart/2005/8/colors/accent1_2#5" csCatId="accent1" phldr="1"/>
      <dgm:spPr/>
      <dgm:t>
        <a:bodyPr/>
        <a:lstStyle/>
        <a:p>
          <a:endParaRPr lang="pl-PL"/>
        </a:p>
      </dgm:t>
    </dgm:pt>
    <dgm:pt modelId="{E5B0D10E-FFBB-47EF-8505-309D18C82C61}">
      <dgm:prSet custT="1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pl-PL" sz="1400" b="1" dirty="0" smtClean="0"/>
            <a:t>Jakość kapitału ludzkiego i umiejętności</a:t>
          </a:r>
          <a:endParaRPr lang="pl-PL" sz="1400" b="1" dirty="0"/>
        </a:p>
      </dgm:t>
    </dgm:pt>
    <dgm:pt modelId="{5F4D23C0-AB8E-4AD9-93C9-735706DA6E06}" type="parTrans" cxnId="{FB31A168-6A7F-4F05-BB47-5983BC3F43A8}">
      <dgm:prSet/>
      <dgm:spPr/>
      <dgm:t>
        <a:bodyPr/>
        <a:lstStyle/>
        <a:p>
          <a:endParaRPr lang="pl-PL"/>
        </a:p>
      </dgm:t>
    </dgm:pt>
    <dgm:pt modelId="{AF423340-7F40-4F2D-9468-FD8BD9993D9A}" type="sibTrans" cxnId="{FB31A168-6A7F-4F05-BB47-5983BC3F43A8}">
      <dgm:prSet/>
      <dgm:spPr/>
      <dgm:t>
        <a:bodyPr/>
        <a:lstStyle/>
        <a:p>
          <a:endParaRPr lang="pl-PL"/>
        </a:p>
      </dgm:t>
    </dgm:pt>
    <dgm:pt modelId="{AD339BA3-1893-49AD-8710-CAFA5CBE3F1E}" type="pres">
      <dgm:prSet presAssocID="{EFF19D39-D080-4871-8CA4-8F9EC56D59A3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l-PL"/>
        </a:p>
      </dgm:t>
    </dgm:pt>
    <dgm:pt modelId="{D95E299F-5E05-4F8F-BDF2-DA2261C34799}" type="pres">
      <dgm:prSet presAssocID="{E5B0D10E-FFBB-47EF-8505-309D18C82C61}" presName="vertOne" presStyleCnt="0"/>
      <dgm:spPr/>
    </dgm:pt>
    <dgm:pt modelId="{2EEA135B-BB17-40AA-80F6-91B09DBBDD74}" type="pres">
      <dgm:prSet presAssocID="{E5B0D10E-FFBB-47EF-8505-309D18C82C61}" presName="txOne" presStyleLbl="node0" presStyleIdx="0" presStyleCnt="1" custLinFactNeighborX="4000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198A4D8D-1D99-4E0D-BEBA-074ED801A18A}" type="pres">
      <dgm:prSet presAssocID="{E5B0D10E-FFBB-47EF-8505-309D18C82C61}" presName="horzOne" presStyleCnt="0"/>
      <dgm:spPr/>
    </dgm:pt>
  </dgm:ptLst>
  <dgm:cxnLst>
    <dgm:cxn modelId="{CC73821A-4C69-48CD-8FC0-A4B3A79945BA}" type="presOf" srcId="{EFF19D39-D080-4871-8CA4-8F9EC56D59A3}" destId="{AD339BA3-1893-49AD-8710-CAFA5CBE3F1E}" srcOrd="0" destOrd="0" presId="urn:microsoft.com/office/officeart/2005/8/layout/hierarchy4"/>
    <dgm:cxn modelId="{FB31A168-6A7F-4F05-BB47-5983BC3F43A8}" srcId="{EFF19D39-D080-4871-8CA4-8F9EC56D59A3}" destId="{E5B0D10E-FFBB-47EF-8505-309D18C82C61}" srcOrd="0" destOrd="0" parTransId="{5F4D23C0-AB8E-4AD9-93C9-735706DA6E06}" sibTransId="{AF423340-7F40-4F2D-9468-FD8BD9993D9A}"/>
    <dgm:cxn modelId="{AB8402DD-8349-4593-98F7-DC4C29DD6ABD}" type="presOf" srcId="{E5B0D10E-FFBB-47EF-8505-309D18C82C61}" destId="{2EEA135B-BB17-40AA-80F6-91B09DBBDD74}" srcOrd="0" destOrd="0" presId="urn:microsoft.com/office/officeart/2005/8/layout/hierarchy4"/>
    <dgm:cxn modelId="{8EC34172-93D7-49FD-8BD7-48D33A9A91FB}" type="presParOf" srcId="{AD339BA3-1893-49AD-8710-CAFA5CBE3F1E}" destId="{D95E299F-5E05-4F8F-BDF2-DA2261C34799}" srcOrd="0" destOrd="0" presId="urn:microsoft.com/office/officeart/2005/8/layout/hierarchy4"/>
    <dgm:cxn modelId="{C9F5A8F8-CEBC-4DE6-AE7B-C11579EECB66}" type="presParOf" srcId="{D95E299F-5E05-4F8F-BDF2-DA2261C34799}" destId="{2EEA135B-BB17-40AA-80F6-91B09DBBDD74}" srcOrd="0" destOrd="0" presId="urn:microsoft.com/office/officeart/2005/8/layout/hierarchy4"/>
    <dgm:cxn modelId="{0A8FB2B7-0A59-4F26-8F23-31EDDCEA8E78}" type="presParOf" srcId="{D95E299F-5E05-4F8F-BDF2-DA2261C34799}" destId="{198A4D8D-1D99-4E0D-BEBA-074ED801A18A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xmlns="" relId="rId2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FF19D39-D080-4871-8CA4-8F9EC56D59A3}" type="doc">
      <dgm:prSet loTypeId="urn:microsoft.com/office/officeart/2005/8/layout/hierarchy4" loCatId="hierarchy" qsTypeId="urn:microsoft.com/office/officeart/2005/8/quickstyle/simple4" qsCatId="simple" csTypeId="urn:microsoft.com/office/officeart/2005/8/colors/accent1_2#6" csCatId="accent1" phldr="1"/>
      <dgm:spPr/>
      <dgm:t>
        <a:bodyPr/>
        <a:lstStyle/>
        <a:p>
          <a:endParaRPr lang="pl-PL"/>
        </a:p>
      </dgm:t>
    </dgm:pt>
    <dgm:pt modelId="{E5B0D10E-FFBB-47EF-8505-309D18C82C61}">
      <dgm:prSet custT="1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pl-PL" sz="1400" b="1" dirty="0" smtClean="0"/>
            <a:t>Innowacja</a:t>
          </a:r>
        </a:p>
        <a:p>
          <a:pPr rtl="0"/>
          <a:r>
            <a:rPr lang="pl-PL" sz="1400" b="1" dirty="0" smtClean="0"/>
            <a:t>Absorbcja technologii</a:t>
          </a:r>
        </a:p>
        <a:p>
          <a:pPr rtl="0"/>
          <a:r>
            <a:rPr lang="pl-PL" sz="1400" b="1" dirty="0" smtClean="0"/>
            <a:t>Innowacje poza technologią</a:t>
          </a:r>
          <a:endParaRPr lang="pl-PL" sz="1400" b="1" dirty="0"/>
        </a:p>
      </dgm:t>
    </dgm:pt>
    <dgm:pt modelId="{5F4D23C0-AB8E-4AD9-93C9-735706DA6E06}" type="parTrans" cxnId="{FB31A168-6A7F-4F05-BB47-5983BC3F43A8}">
      <dgm:prSet/>
      <dgm:spPr/>
      <dgm:t>
        <a:bodyPr/>
        <a:lstStyle/>
        <a:p>
          <a:endParaRPr lang="pl-PL" b="1"/>
        </a:p>
      </dgm:t>
    </dgm:pt>
    <dgm:pt modelId="{AF423340-7F40-4F2D-9468-FD8BD9993D9A}" type="sibTrans" cxnId="{FB31A168-6A7F-4F05-BB47-5983BC3F43A8}">
      <dgm:prSet/>
      <dgm:spPr/>
      <dgm:t>
        <a:bodyPr/>
        <a:lstStyle/>
        <a:p>
          <a:endParaRPr lang="pl-PL" b="1"/>
        </a:p>
      </dgm:t>
    </dgm:pt>
    <dgm:pt modelId="{AD339BA3-1893-49AD-8710-CAFA5CBE3F1E}" type="pres">
      <dgm:prSet presAssocID="{EFF19D39-D080-4871-8CA4-8F9EC56D59A3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l-PL"/>
        </a:p>
      </dgm:t>
    </dgm:pt>
    <dgm:pt modelId="{D95E299F-5E05-4F8F-BDF2-DA2261C34799}" type="pres">
      <dgm:prSet presAssocID="{E5B0D10E-FFBB-47EF-8505-309D18C82C61}" presName="vertOne" presStyleCnt="0"/>
      <dgm:spPr/>
    </dgm:pt>
    <dgm:pt modelId="{2EEA135B-BB17-40AA-80F6-91B09DBBDD74}" type="pres">
      <dgm:prSet presAssocID="{E5B0D10E-FFBB-47EF-8505-309D18C82C61}" presName="txOne" presStyleLbl="node0" presStyleIdx="0" presStyleCnt="1" custLinFactNeighborX="-49" custLinFactNeighborY="6667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198A4D8D-1D99-4E0D-BEBA-074ED801A18A}" type="pres">
      <dgm:prSet presAssocID="{E5B0D10E-FFBB-47EF-8505-309D18C82C61}" presName="horzOne" presStyleCnt="0"/>
      <dgm:spPr/>
    </dgm:pt>
  </dgm:ptLst>
  <dgm:cxnLst>
    <dgm:cxn modelId="{7FA2E83F-FADB-4786-8A48-4E263F6B18F4}" type="presOf" srcId="{E5B0D10E-FFBB-47EF-8505-309D18C82C61}" destId="{2EEA135B-BB17-40AA-80F6-91B09DBBDD74}" srcOrd="0" destOrd="0" presId="urn:microsoft.com/office/officeart/2005/8/layout/hierarchy4"/>
    <dgm:cxn modelId="{5DD944DF-D0BC-46A5-9B7E-CC6E72BD6E8C}" type="presOf" srcId="{EFF19D39-D080-4871-8CA4-8F9EC56D59A3}" destId="{AD339BA3-1893-49AD-8710-CAFA5CBE3F1E}" srcOrd="0" destOrd="0" presId="urn:microsoft.com/office/officeart/2005/8/layout/hierarchy4"/>
    <dgm:cxn modelId="{FB31A168-6A7F-4F05-BB47-5983BC3F43A8}" srcId="{EFF19D39-D080-4871-8CA4-8F9EC56D59A3}" destId="{E5B0D10E-FFBB-47EF-8505-309D18C82C61}" srcOrd="0" destOrd="0" parTransId="{5F4D23C0-AB8E-4AD9-93C9-735706DA6E06}" sibTransId="{AF423340-7F40-4F2D-9468-FD8BD9993D9A}"/>
    <dgm:cxn modelId="{33445622-71ED-4C58-B956-DC6E61066353}" type="presParOf" srcId="{AD339BA3-1893-49AD-8710-CAFA5CBE3F1E}" destId="{D95E299F-5E05-4F8F-BDF2-DA2261C34799}" srcOrd="0" destOrd="0" presId="urn:microsoft.com/office/officeart/2005/8/layout/hierarchy4"/>
    <dgm:cxn modelId="{EACF8B63-36E6-4061-A018-3A35930D3FD1}" type="presParOf" srcId="{D95E299F-5E05-4F8F-BDF2-DA2261C34799}" destId="{2EEA135B-BB17-40AA-80F6-91B09DBBDD74}" srcOrd="0" destOrd="0" presId="urn:microsoft.com/office/officeart/2005/8/layout/hierarchy4"/>
    <dgm:cxn modelId="{C5CA3663-1C68-402A-8047-67B2D66EA452}" type="presParOf" srcId="{D95E299F-5E05-4F8F-BDF2-DA2261C34799}" destId="{198A4D8D-1D99-4E0D-BEBA-074ED801A18A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xmlns="" relId="rId2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FF19D39-D080-4871-8CA4-8F9EC56D59A3}" type="doc">
      <dgm:prSet loTypeId="urn:microsoft.com/office/officeart/2005/8/layout/hierarchy4" loCatId="hierarchy" qsTypeId="urn:microsoft.com/office/officeart/2005/8/quickstyle/simple4" qsCatId="simple" csTypeId="urn:microsoft.com/office/officeart/2005/8/colors/accent1_2#7" csCatId="accent1" phldr="1"/>
      <dgm:spPr/>
      <dgm:t>
        <a:bodyPr/>
        <a:lstStyle/>
        <a:p>
          <a:endParaRPr lang="pl-PL"/>
        </a:p>
      </dgm:t>
    </dgm:pt>
    <dgm:pt modelId="{E5B0D10E-FFBB-47EF-8505-309D18C82C61}">
      <dgm:prSet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pl-PL" sz="1400" b="1" dirty="0" smtClean="0"/>
            <a:t>Stabilność makroekonomiczna</a:t>
          </a:r>
        </a:p>
        <a:p>
          <a:pPr rtl="0"/>
          <a:r>
            <a:rPr lang="pl-PL" sz="1400" b="1" dirty="0" smtClean="0"/>
            <a:t>Otwartość handlowa i FDI</a:t>
          </a:r>
        </a:p>
        <a:p>
          <a:pPr rtl="0"/>
          <a:r>
            <a:rPr lang="pl-PL" sz="1400" b="1" dirty="0" smtClean="0"/>
            <a:t>Polityki zwiększające konkurencyjność</a:t>
          </a:r>
        </a:p>
        <a:p>
          <a:pPr rtl="0"/>
          <a:r>
            <a:rPr lang="pl-PL" sz="1400" b="1" dirty="0" smtClean="0"/>
            <a:t>Sprawne państwo </a:t>
          </a:r>
        </a:p>
        <a:p>
          <a:pPr rtl="0"/>
          <a:r>
            <a:rPr lang="pl-PL" sz="1400" b="1" dirty="0" smtClean="0"/>
            <a:t>Przedsiębiorczość</a:t>
          </a:r>
        </a:p>
        <a:p>
          <a:pPr rtl="0"/>
          <a:r>
            <a:rPr lang="pl-PL" sz="1400" b="1" dirty="0" smtClean="0"/>
            <a:t>Jakość otoczenia biznesowego</a:t>
          </a:r>
        </a:p>
      </dgm:t>
    </dgm:pt>
    <dgm:pt modelId="{5F4D23C0-AB8E-4AD9-93C9-735706DA6E06}" type="parTrans" cxnId="{FB31A168-6A7F-4F05-BB47-5983BC3F43A8}">
      <dgm:prSet/>
      <dgm:spPr/>
      <dgm:t>
        <a:bodyPr/>
        <a:lstStyle/>
        <a:p>
          <a:endParaRPr lang="pl-PL"/>
        </a:p>
      </dgm:t>
    </dgm:pt>
    <dgm:pt modelId="{AF423340-7F40-4F2D-9468-FD8BD9993D9A}" type="sibTrans" cxnId="{FB31A168-6A7F-4F05-BB47-5983BC3F43A8}">
      <dgm:prSet/>
      <dgm:spPr/>
      <dgm:t>
        <a:bodyPr/>
        <a:lstStyle/>
        <a:p>
          <a:endParaRPr lang="pl-PL"/>
        </a:p>
      </dgm:t>
    </dgm:pt>
    <dgm:pt modelId="{AD339BA3-1893-49AD-8710-CAFA5CBE3F1E}" type="pres">
      <dgm:prSet presAssocID="{EFF19D39-D080-4871-8CA4-8F9EC56D59A3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l-PL"/>
        </a:p>
      </dgm:t>
    </dgm:pt>
    <dgm:pt modelId="{D95E299F-5E05-4F8F-BDF2-DA2261C34799}" type="pres">
      <dgm:prSet presAssocID="{E5B0D10E-FFBB-47EF-8505-309D18C82C61}" presName="vertOne" presStyleCnt="0"/>
      <dgm:spPr/>
    </dgm:pt>
    <dgm:pt modelId="{2EEA135B-BB17-40AA-80F6-91B09DBBDD74}" type="pres">
      <dgm:prSet presAssocID="{E5B0D10E-FFBB-47EF-8505-309D18C82C61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198A4D8D-1D99-4E0D-BEBA-074ED801A18A}" type="pres">
      <dgm:prSet presAssocID="{E5B0D10E-FFBB-47EF-8505-309D18C82C61}" presName="horzOne" presStyleCnt="0"/>
      <dgm:spPr/>
    </dgm:pt>
  </dgm:ptLst>
  <dgm:cxnLst>
    <dgm:cxn modelId="{7EA32614-F18D-4C8A-B3C1-A004549816C0}" type="presOf" srcId="{E5B0D10E-FFBB-47EF-8505-309D18C82C61}" destId="{2EEA135B-BB17-40AA-80F6-91B09DBBDD74}" srcOrd="0" destOrd="0" presId="urn:microsoft.com/office/officeart/2005/8/layout/hierarchy4"/>
    <dgm:cxn modelId="{FB31A168-6A7F-4F05-BB47-5983BC3F43A8}" srcId="{EFF19D39-D080-4871-8CA4-8F9EC56D59A3}" destId="{E5B0D10E-FFBB-47EF-8505-309D18C82C61}" srcOrd="0" destOrd="0" parTransId="{5F4D23C0-AB8E-4AD9-93C9-735706DA6E06}" sibTransId="{AF423340-7F40-4F2D-9468-FD8BD9993D9A}"/>
    <dgm:cxn modelId="{B415A0AD-5911-498C-923F-E316E2000674}" type="presOf" srcId="{EFF19D39-D080-4871-8CA4-8F9EC56D59A3}" destId="{AD339BA3-1893-49AD-8710-CAFA5CBE3F1E}" srcOrd="0" destOrd="0" presId="urn:microsoft.com/office/officeart/2005/8/layout/hierarchy4"/>
    <dgm:cxn modelId="{A320F1EA-40CD-4EB7-9288-637E102EEFDB}" type="presParOf" srcId="{AD339BA3-1893-49AD-8710-CAFA5CBE3F1E}" destId="{D95E299F-5E05-4F8F-BDF2-DA2261C34799}" srcOrd="0" destOrd="0" presId="urn:microsoft.com/office/officeart/2005/8/layout/hierarchy4"/>
    <dgm:cxn modelId="{EDB8CE11-B749-49D6-AD61-FC3B38F15E76}" type="presParOf" srcId="{D95E299F-5E05-4F8F-BDF2-DA2261C34799}" destId="{2EEA135B-BB17-40AA-80F6-91B09DBBDD74}" srcOrd="0" destOrd="0" presId="urn:microsoft.com/office/officeart/2005/8/layout/hierarchy4"/>
    <dgm:cxn modelId="{68FF3DE9-728B-41B9-AAF6-76F933B31A9D}" type="presParOf" srcId="{D95E299F-5E05-4F8F-BDF2-DA2261C34799}" destId="{198A4D8D-1D99-4E0D-BEBA-074ED801A18A}" srcOrd="1" destOrd="0" presId="urn:microsoft.com/office/officeart/2005/8/layout/hierarchy4"/>
  </dgm:cxnLst>
  <dgm:bg>
    <a:noFill/>
  </dgm:bg>
  <dgm:whole/>
  <dgm:extLst>
    <a:ext uri="http://schemas.microsoft.com/office/drawing/2008/diagram">
      <dsp:dataModelExt xmlns:dsp="http://schemas.microsoft.com/office/drawing/2008/diagram" xmlns="" relId="rId3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FF19D39-D080-4871-8CA4-8F9EC56D59A3}" type="doc">
      <dgm:prSet loTypeId="urn:microsoft.com/office/officeart/2005/8/layout/hierarchy4" loCatId="hierarchy" qsTypeId="urn:microsoft.com/office/officeart/2005/8/quickstyle/simple4" qsCatId="simple" csTypeId="urn:microsoft.com/office/officeart/2005/8/colors/accent1_2#8" csCatId="accent1" phldr="1"/>
      <dgm:spPr/>
      <dgm:t>
        <a:bodyPr/>
        <a:lstStyle/>
        <a:p>
          <a:endParaRPr lang="pl-PL"/>
        </a:p>
      </dgm:t>
    </dgm:pt>
    <dgm:pt modelId="{E5B0D10E-FFBB-47EF-8505-309D18C82C61}">
      <dgm:prSet cust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 vert="vert"/>
        <a:lstStyle/>
        <a:p>
          <a:pPr rtl="0"/>
          <a:r>
            <a:rPr lang="pl-PL" sz="1800" b="1" dirty="0" smtClean="0"/>
            <a:t>Źródła wzrostu </a:t>
          </a:r>
          <a:endParaRPr lang="pl-PL" sz="1800" b="1" dirty="0"/>
        </a:p>
      </dgm:t>
    </dgm:pt>
    <dgm:pt modelId="{5F4D23C0-AB8E-4AD9-93C9-735706DA6E06}" type="parTrans" cxnId="{FB31A168-6A7F-4F05-BB47-5983BC3F43A8}">
      <dgm:prSet/>
      <dgm:spPr/>
      <dgm:t>
        <a:bodyPr/>
        <a:lstStyle/>
        <a:p>
          <a:endParaRPr lang="pl-PL" b="1"/>
        </a:p>
      </dgm:t>
    </dgm:pt>
    <dgm:pt modelId="{AF423340-7F40-4F2D-9468-FD8BD9993D9A}" type="sibTrans" cxnId="{FB31A168-6A7F-4F05-BB47-5983BC3F43A8}">
      <dgm:prSet/>
      <dgm:spPr/>
      <dgm:t>
        <a:bodyPr/>
        <a:lstStyle/>
        <a:p>
          <a:endParaRPr lang="pl-PL" b="1"/>
        </a:p>
      </dgm:t>
    </dgm:pt>
    <dgm:pt modelId="{AD339BA3-1893-49AD-8710-CAFA5CBE3F1E}" type="pres">
      <dgm:prSet presAssocID="{EFF19D39-D080-4871-8CA4-8F9EC56D59A3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l-PL"/>
        </a:p>
      </dgm:t>
    </dgm:pt>
    <dgm:pt modelId="{D95E299F-5E05-4F8F-BDF2-DA2261C34799}" type="pres">
      <dgm:prSet presAssocID="{E5B0D10E-FFBB-47EF-8505-309D18C82C61}" presName="vertOne" presStyleCnt="0"/>
      <dgm:spPr/>
    </dgm:pt>
    <dgm:pt modelId="{2EEA135B-BB17-40AA-80F6-91B09DBBDD74}" type="pres">
      <dgm:prSet presAssocID="{E5B0D10E-FFBB-47EF-8505-309D18C82C61}" presName="txOne" presStyleLbl="node0" presStyleIdx="0" presStyleCnt="1" custLinFactNeighborY="-7143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198A4D8D-1D99-4E0D-BEBA-074ED801A18A}" type="pres">
      <dgm:prSet presAssocID="{E5B0D10E-FFBB-47EF-8505-309D18C82C61}" presName="horzOne" presStyleCnt="0"/>
      <dgm:spPr/>
    </dgm:pt>
  </dgm:ptLst>
  <dgm:cxnLst>
    <dgm:cxn modelId="{FB31A168-6A7F-4F05-BB47-5983BC3F43A8}" srcId="{EFF19D39-D080-4871-8CA4-8F9EC56D59A3}" destId="{E5B0D10E-FFBB-47EF-8505-309D18C82C61}" srcOrd="0" destOrd="0" parTransId="{5F4D23C0-AB8E-4AD9-93C9-735706DA6E06}" sibTransId="{AF423340-7F40-4F2D-9468-FD8BD9993D9A}"/>
    <dgm:cxn modelId="{A9A98F2F-3B17-431D-87C2-0AC7D0F30878}" type="presOf" srcId="{E5B0D10E-FFBB-47EF-8505-309D18C82C61}" destId="{2EEA135B-BB17-40AA-80F6-91B09DBBDD74}" srcOrd="0" destOrd="0" presId="urn:microsoft.com/office/officeart/2005/8/layout/hierarchy4"/>
    <dgm:cxn modelId="{60B69CA8-FA78-4BAE-AFB1-DB206A4D291F}" type="presOf" srcId="{EFF19D39-D080-4871-8CA4-8F9EC56D59A3}" destId="{AD339BA3-1893-49AD-8710-CAFA5CBE3F1E}" srcOrd="0" destOrd="0" presId="urn:microsoft.com/office/officeart/2005/8/layout/hierarchy4"/>
    <dgm:cxn modelId="{DE1DD830-F383-4508-BD0C-ECB6EBAB88A6}" type="presParOf" srcId="{AD339BA3-1893-49AD-8710-CAFA5CBE3F1E}" destId="{D95E299F-5E05-4F8F-BDF2-DA2261C34799}" srcOrd="0" destOrd="0" presId="urn:microsoft.com/office/officeart/2005/8/layout/hierarchy4"/>
    <dgm:cxn modelId="{CF57749C-C936-4614-8887-FF30A7D47F92}" type="presParOf" srcId="{D95E299F-5E05-4F8F-BDF2-DA2261C34799}" destId="{2EEA135B-BB17-40AA-80F6-91B09DBBDD74}" srcOrd="0" destOrd="0" presId="urn:microsoft.com/office/officeart/2005/8/layout/hierarchy4"/>
    <dgm:cxn modelId="{8B803CBB-D10F-4884-A997-6EADC278C7BA}" type="presParOf" srcId="{D95E299F-5E05-4F8F-BDF2-DA2261C34799}" destId="{198A4D8D-1D99-4E0D-BEBA-074ED801A18A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xmlns="" relId="rId3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FF19D39-D080-4871-8CA4-8F9EC56D59A3}" type="doc">
      <dgm:prSet loTypeId="urn:microsoft.com/office/officeart/2005/8/layout/hierarchy4" loCatId="hierarchy" qsTypeId="urn:microsoft.com/office/officeart/2005/8/quickstyle/simple4" qsCatId="simple" csTypeId="urn:microsoft.com/office/officeart/2005/8/colors/accent1_2#9" csCatId="accent1" phldr="1"/>
      <dgm:spPr/>
      <dgm:t>
        <a:bodyPr/>
        <a:lstStyle/>
        <a:p>
          <a:endParaRPr lang="pl-PL"/>
        </a:p>
      </dgm:t>
    </dgm:pt>
    <dgm:pt modelId="{E5B0D10E-FFBB-47EF-8505-309D18C82C61}">
      <dgm:prSet cust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 vert="vert"/>
        <a:lstStyle/>
        <a:p>
          <a:pPr rtl="0"/>
          <a:r>
            <a:rPr lang="pl-PL" sz="1800" b="1" dirty="0" smtClean="0"/>
            <a:t>Drivery wzrostu</a:t>
          </a:r>
          <a:endParaRPr lang="pl-PL" sz="1800" b="1" dirty="0"/>
        </a:p>
      </dgm:t>
    </dgm:pt>
    <dgm:pt modelId="{5F4D23C0-AB8E-4AD9-93C9-735706DA6E06}" type="parTrans" cxnId="{FB31A168-6A7F-4F05-BB47-5983BC3F43A8}">
      <dgm:prSet/>
      <dgm:spPr/>
      <dgm:t>
        <a:bodyPr/>
        <a:lstStyle/>
        <a:p>
          <a:endParaRPr lang="pl-PL" b="1"/>
        </a:p>
      </dgm:t>
    </dgm:pt>
    <dgm:pt modelId="{AF423340-7F40-4F2D-9468-FD8BD9993D9A}" type="sibTrans" cxnId="{FB31A168-6A7F-4F05-BB47-5983BC3F43A8}">
      <dgm:prSet/>
      <dgm:spPr/>
      <dgm:t>
        <a:bodyPr/>
        <a:lstStyle/>
        <a:p>
          <a:endParaRPr lang="pl-PL" b="1"/>
        </a:p>
      </dgm:t>
    </dgm:pt>
    <dgm:pt modelId="{AD339BA3-1893-49AD-8710-CAFA5CBE3F1E}" type="pres">
      <dgm:prSet presAssocID="{EFF19D39-D080-4871-8CA4-8F9EC56D59A3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l-PL"/>
        </a:p>
      </dgm:t>
    </dgm:pt>
    <dgm:pt modelId="{D95E299F-5E05-4F8F-BDF2-DA2261C34799}" type="pres">
      <dgm:prSet presAssocID="{E5B0D10E-FFBB-47EF-8505-309D18C82C61}" presName="vertOne" presStyleCnt="0"/>
      <dgm:spPr/>
    </dgm:pt>
    <dgm:pt modelId="{2EEA135B-BB17-40AA-80F6-91B09DBBDD74}" type="pres">
      <dgm:prSet presAssocID="{E5B0D10E-FFBB-47EF-8505-309D18C82C61}" presName="txOne" presStyleLbl="node0" presStyleIdx="0" presStyleCnt="1" custLinFactNeighborY="-7143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198A4D8D-1D99-4E0D-BEBA-074ED801A18A}" type="pres">
      <dgm:prSet presAssocID="{E5B0D10E-FFBB-47EF-8505-309D18C82C61}" presName="horzOne" presStyleCnt="0"/>
      <dgm:spPr/>
    </dgm:pt>
  </dgm:ptLst>
  <dgm:cxnLst>
    <dgm:cxn modelId="{2DCE3DE8-9125-4EF4-8208-24196A7E67C6}" type="presOf" srcId="{E5B0D10E-FFBB-47EF-8505-309D18C82C61}" destId="{2EEA135B-BB17-40AA-80F6-91B09DBBDD74}" srcOrd="0" destOrd="0" presId="urn:microsoft.com/office/officeart/2005/8/layout/hierarchy4"/>
    <dgm:cxn modelId="{B4F59184-35B6-47F7-AB6E-72930BB6C9D0}" type="presOf" srcId="{EFF19D39-D080-4871-8CA4-8F9EC56D59A3}" destId="{AD339BA3-1893-49AD-8710-CAFA5CBE3F1E}" srcOrd="0" destOrd="0" presId="urn:microsoft.com/office/officeart/2005/8/layout/hierarchy4"/>
    <dgm:cxn modelId="{FB31A168-6A7F-4F05-BB47-5983BC3F43A8}" srcId="{EFF19D39-D080-4871-8CA4-8F9EC56D59A3}" destId="{E5B0D10E-FFBB-47EF-8505-309D18C82C61}" srcOrd="0" destOrd="0" parTransId="{5F4D23C0-AB8E-4AD9-93C9-735706DA6E06}" sibTransId="{AF423340-7F40-4F2D-9468-FD8BD9993D9A}"/>
    <dgm:cxn modelId="{D6941D83-536A-4D39-93C6-2FA1B7BA45DC}" type="presParOf" srcId="{AD339BA3-1893-49AD-8710-CAFA5CBE3F1E}" destId="{D95E299F-5E05-4F8F-BDF2-DA2261C34799}" srcOrd="0" destOrd="0" presId="urn:microsoft.com/office/officeart/2005/8/layout/hierarchy4"/>
    <dgm:cxn modelId="{9792828F-6B14-4680-B646-47FDF4993B64}" type="presParOf" srcId="{D95E299F-5E05-4F8F-BDF2-DA2261C34799}" destId="{2EEA135B-BB17-40AA-80F6-91B09DBBDD74}" srcOrd="0" destOrd="0" presId="urn:microsoft.com/office/officeart/2005/8/layout/hierarchy4"/>
    <dgm:cxn modelId="{F30720BE-76CF-43F0-9679-98C59FEA0B6B}" type="presParOf" srcId="{D95E299F-5E05-4F8F-BDF2-DA2261C34799}" destId="{198A4D8D-1D99-4E0D-BEBA-074ED801A18A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xmlns="" relId="rId4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1928F3A-0FC9-4473-85BB-8FECCDCD0082}" type="datetimeFigureOut">
              <a:rPr lang="pl-PL"/>
              <a:pPr>
                <a:defRPr/>
              </a:pPr>
              <a:t>2011-03-31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  <a:endParaRPr lang="pl-PL" noProof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811F885-4853-45A8-A637-15CD28024DA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6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A295956-979E-4591-B3FD-0AFF610DAF6E}" type="slidenum">
              <a:rPr lang="pl-PL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pl-PL"/>
          </a:p>
        </p:txBody>
      </p:sp>
      <p:sp>
        <p:nvSpPr>
          <p:cNvPr id="79875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037013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6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BCB063-C26F-420C-9149-069DAADEABCF}" type="slidenum">
              <a:rPr lang="pl-PL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pl-PL"/>
          </a:p>
        </p:txBody>
      </p:sp>
      <p:sp>
        <p:nvSpPr>
          <p:cNvPr id="81923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037013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14227175" y="-11796713"/>
            <a:ext cx="16654463" cy="12490451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l-PL" smtClean="0"/>
              <a:t>Nasz kraj potrzebuje jasnego określenia własnego modelu rozwoju – projektu cywilizacyjnego adekwatnego do wyzwań przyszłości. Decyzje, które teraz podejmujemy, a także działania których zaniechamy zaważą na miejscu, w którym znajdziemy się za pięć, dziesięć i dwadzieścia lat. Dlatego, jeśli chcemy zmierzyć się z wyzwaniami stojącymi przed Polską w najbliższych dwóch dekadach, już teraz - w roku 2009 - musimy zdefiniować dylematy, które są silnie zakorzenione w obecnej rzeczywistości społeczno-gospodarczej i będą określały nasze szanse i zagrożenia rozwojowe w następnym dwudziestoleciu. Musimy także osiągnąć consensus w zakresie podstawowych kierunków zmian prawnych, instytucjonalnych i organizacyjnych jakich powinniśmy dokonać by Polska w tej perspektywie stała się krajem rozwiniętym. Jeśli tego nie uczynimy grozi nam popadnięcie w dryf rozwojowy i niewykorzystanie otwierających się przed nami szans na modernizację, a tym samym utrata naszego potencjału. </a:t>
            </a:r>
          </a:p>
          <a:p>
            <a:pPr eaLnBrk="1" hangingPunct="1">
              <a:spcBef>
                <a:spcPct val="0"/>
              </a:spcBef>
            </a:pPr>
            <a:endParaRPr lang="pl-PL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6E5E85-ACDD-458D-B2F4-B3B028DC004F}" type="datetime1">
              <a:rPr lang="pl-PL"/>
              <a:pPr>
                <a:defRPr/>
              </a:pPr>
              <a:t>2011-03-31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A57A38-6425-45EA-9F06-EEAD0769845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4359CF-8E3D-4F19-9044-FECDEA63AB37}" type="datetime1">
              <a:rPr lang="pl-PL"/>
              <a:pPr>
                <a:defRPr/>
              </a:pPr>
              <a:t>2011-03-31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986F2D-B33B-4FF5-9608-81EF1AFB21C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0348E0-06E8-44FB-A9D8-7F1DAC299EEE}" type="datetime1">
              <a:rPr lang="pl-PL"/>
              <a:pPr>
                <a:defRPr/>
              </a:pPr>
              <a:t>2011-03-31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4C2256-AEE1-4232-9DE6-1A12C6A671B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2130425"/>
            <a:ext cx="6264696" cy="1470025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3886200"/>
            <a:ext cx="633670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574EF6-767A-42DD-9E88-81A7F89A3BB2}" type="datetime1">
              <a:rPr lang="pl-PL"/>
              <a:pPr>
                <a:defRPr/>
              </a:pPr>
              <a:t>2011-03-31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5F6F9D-3237-4352-B592-3FD6864F3F7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A2578D-599C-4B39-BBD5-6DCA92DB3C7A}" type="datetime1">
              <a:rPr lang="pl-PL"/>
              <a:pPr>
                <a:defRPr/>
              </a:pPr>
              <a:t>2011-03-31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52938D-6CA6-4B97-A66F-4D911493498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7A1141-6E78-464B-AE21-127B482EBBC8}" type="datetime1">
              <a:rPr lang="pl-PL"/>
              <a:pPr>
                <a:defRPr/>
              </a:pPr>
              <a:t>2011-03-31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634946-FEB7-4D35-BB92-9F537B1C134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F6EF72-D174-445E-9E55-4CCF431769FC}" type="datetime1">
              <a:rPr lang="pl-PL"/>
              <a:pPr>
                <a:defRPr/>
              </a:pPr>
              <a:t>2011-03-31</a:t>
            </a:fld>
            <a:endParaRPr lang="pl-P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5F6EF9-AB2F-48F7-8CF0-D036DBEBC81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595F3E-2568-4848-B354-BF5352C7D6CA}" type="datetime1">
              <a:rPr lang="pl-PL"/>
              <a:pPr>
                <a:defRPr/>
              </a:pPr>
              <a:t>2011-03-31</a:t>
            </a:fld>
            <a:endParaRPr lang="pl-PL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6A7B1-557D-43A2-A8AF-814DDFEBC57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CDD2B7-BD90-4DA7-8535-361111939208}" type="datetime1">
              <a:rPr lang="pl-PL"/>
              <a:pPr>
                <a:defRPr/>
              </a:pPr>
              <a:t>2011-03-31</a:t>
            </a:fld>
            <a:endParaRPr lang="pl-P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B56A71-7F71-4686-BFFD-F435635E0B7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6EBBB9-237B-426E-8FF9-8E1D7EE13CD7}" type="datetime1">
              <a:rPr lang="pl-PL"/>
              <a:pPr>
                <a:defRPr/>
              </a:pPr>
              <a:t>2011-03-31</a:t>
            </a:fld>
            <a:endParaRPr lang="pl-PL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BC0B4C-4409-4A23-86A3-EF02C00A003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8AA1E9-6B23-4B0A-8969-3D94A29B705C}" type="datetime1">
              <a:rPr lang="pl-PL"/>
              <a:pPr>
                <a:defRPr/>
              </a:pPr>
              <a:t>2011-03-31</a:t>
            </a:fld>
            <a:endParaRPr lang="pl-P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2722E8-7E6A-4AF7-8D07-1594B02385A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504F65-553C-496A-B369-1E259B848C06}" type="datetime1">
              <a:rPr lang="pl-PL"/>
              <a:pPr>
                <a:defRPr/>
              </a:pPr>
              <a:t>2011-03-31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078CC1-3688-4CC5-B165-D012C6C0718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767FC-2908-465C-A4CA-311E30317CA0}" type="datetime1">
              <a:rPr lang="pl-PL"/>
              <a:pPr>
                <a:defRPr/>
              </a:pPr>
              <a:t>2011-03-31</a:t>
            </a:fld>
            <a:endParaRPr lang="pl-P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D899E2-5330-4A91-97E9-C31D7409761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C10343-992D-42D5-9A5B-721CAA9500ED}" type="datetime1">
              <a:rPr lang="pl-PL"/>
              <a:pPr>
                <a:defRPr/>
              </a:pPr>
              <a:t>2011-03-31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4A4BD0-C090-4D0E-9418-2286762F3E4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DAF782-E08F-4DAD-B05D-4C4C8B1AF536}" type="datetime1">
              <a:rPr lang="pl-PL"/>
              <a:pPr>
                <a:defRPr/>
              </a:pPr>
              <a:t>2011-03-31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7E8ECF-9D1E-4CC0-B1B2-50FE369602E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2130425"/>
            <a:ext cx="6264696" cy="1470025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3886200"/>
            <a:ext cx="633670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0B9127-50A1-469C-94B0-04D742CAAA58}" type="datetime1">
              <a:rPr lang="pl-PL"/>
              <a:pPr>
                <a:defRPr/>
              </a:pPr>
              <a:t>2011-03-31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A64FC8-6C5F-477E-A8CC-502845DCD85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7BE349-13B3-4567-B461-7B8117F0333F}" type="datetime1">
              <a:rPr lang="pl-PL"/>
              <a:pPr>
                <a:defRPr/>
              </a:pPr>
              <a:t>2011-03-31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AC9CB5-AAF2-4FAA-A5C2-C26B7691A54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BC62FD-91FA-497F-8EA2-F85878610515}" type="datetime1">
              <a:rPr lang="pl-PL"/>
              <a:pPr>
                <a:defRPr/>
              </a:pPr>
              <a:t>2011-03-31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B965BE-9689-413B-8F59-B1DECE84053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130D9A-D003-4390-8BEE-5D36CA5C1265}" type="datetime1">
              <a:rPr lang="pl-PL"/>
              <a:pPr>
                <a:defRPr/>
              </a:pPr>
              <a:t>2011-03-31</a:t>
            </a:fld>
            <a:endParaRPr lang="pl-P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222517-F6CE-447F-9807-D211894E764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00C88F-AF23-4E12-B56E-A56AB51CA52B}" type="datetime1">
              <a:rPr lang="pl-PL"/>
              <a:pPr>
                <a:defRPr/>
              </a:pPr>
              <a:t>2011-03-31</a:t>
            </a:fld>
            <a:endParaRPr lang="pl-PL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1C95F1-B91E-4AC5-A515-D002C3C2AC0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59A047-2D28-4363-971B-07CF9D0FDDD8}" type="datetime1">
              <a:rPr lang="pl-PL"/>
              <a:pPr>
                <a:defRPr/>
              </a:pPr>
              <a:t>2011-03-31</a:t>
            </a:fld>
            <a:endParaRPr lang="pl-P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AE24D0-1936-4E9D-898E-9EDE8A4A787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E7670-762D-4DDB-8FD3-F48FEB9E066D}" type="datetime1">
              <a:rPr lang="pl-PL"/>
              <a:pPr>
                <a:defRPr/>
              </a:pPr>
              <a:t>2011-03-31</a:t>
            </a:fld>
            <a:endParaRPr lang="pl-PL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8119A-0E8F-4C32-A894-8F9B70BA0C5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3214D7-9F5B-433A-8170-802B6AF557F6}" type="datetime1">
              <a:rPr lang="pl-PL"/>
              <a:pPr>
                <a:defRPr/>
              </a:pPr>
              <a:t>2011-03-31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00B2F-2A85-40E6-A040-7277A41AE6A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F5D9CF-47CD-4FFC-9478-CC9E007E2745}" type="datetime1">
              <a:rPr lang="pl-PL"/>
              <a:pPr>
                <a:defRPr/>
              </a:pPr>
              <a:t>2011-03-31</a:t>
            </a:fld>
            <a:endParaRPr lang="pl-P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0EB508-30C5-46BF-B67D-810E56FDB92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6DAA61-582E-4019-B44E-F505403C9479}" type="datetime1">
              <a:rPr lang="pl-PL"/>
              <a:pPr>
                <a:defRPr/>
              </a:pPr>
              <a:t>2011-03-31</a:t>
            </a:fld>
            <a:endParaRPr lang="pl-P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5E3BD7-6718-4849-B7AA-78C555D20AD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076991-75B6-440A-A586-370EFE06B13E}" type="datetime1">
              <a:rPr lang="pl-PL"/>
              <a:pPr>
                <a:defRPr/>
              </a:pPr>
              <a:t>2011-03-31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1D7857-17FB-4DEB-9502-B13E11CB719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26B26-D918-41C1-8140-2A216D0FB35D}" type="datetime1">
              <a:rPr lang="pl-PL"/>
              <a:pPr>
                <a:defRPr/>
              </a:pPr>
              <a:t>2011-03-31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E58DB0-AA8C-44D4-B06A-6829C23ECB8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2130425"/>
            <a:ext cx="6264696" cy="1470025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3886200"/>
            <a:ext cx="633670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9F78A4-6EF5-4542-AFF6-BD35E405F080}" type="datetime1">
              <a:rPr lang="pl-PL"/>
              <a:pPr>
                <a:defRPr/>
              </a:pPr>
              <a:t>2011-03-31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D412FE-BBE2-46F6-9418-2BE4EC7ABBF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8A24BD-0803-4BBF-BC89-12877D834214}" type="datetime1">
              <a:rPr lang="pl-PL"/>
              <a:pPr>
                <a:defRPr/>
              </a:pPr>
              <a:t>2011-03-31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846446-D129-4353-8912-C769831126E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35484A-CBB0-4CA4-BFF6-CCA76A8525BC}" type="datetime1">
              <a:rPr lang="pl-PL"/>
              <a:pPr>
                <a:defRPr/>
              </a:pPr>
              <a:t>2011-03-31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E0609C-A066-4C4B-B11D-B8C5F64A8FD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6D544B-9E88-4EAA-8499-F38061AD75C7}" type="datetime1">
              <a:rPr lang="pl-PL"/>
              <a:pPr>
                <a:defRPr/>
              </a:pPr>
              <a:t>2011-03-31</a:t>
            </a:fld>
            <a:endParaRPr lang="pl-P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0B3982-8E8F-4870-A2AF-7B961EA6139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47948C-D911-4E29-A720-5152710C5F52}" type="datetime1">
              <a:rPr lang="pl-PL"/>
              <a:pPr>
                <a:defRPr/>
              </a:pPr>
              <a:t>2011-03-31</a:t>
            </a:fld>
            <a:endParaRPr lang="pl-PL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259F74-BFD1-4AE8-B6C5-394D8B8DCF6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AC702-F644-4E6C-B096-C306C4F09108}" type="datetime1">
              <a:rPr lang="pl-PL"/>
              <a:pPr>
                <a:defRPr/>
              </a:pPr>
              <a:t>2011-03-31</a:t>
            </a:fld>
            <a:endParaRPr lang="pl-P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458342-2AEB-4ECD-B300-BB8742A9446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66BD56-4126-4ED5-8EE9-5284378E2282}" type="datetime1">
              <a:rPr lang="pl-PL"/>
              <a:pPr>
                <a:defRPr/>
              </a:pPr>
              <a:t>2011-03-31</a:t>
            </a:fld>
            <a:endParaRPr lang="pl-P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98DF55-0A4E-449D-8D76-23C36F96B52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9DFEE9-FC71-4249-9F36-124F0F90B393}" type="datetime1">
              <a:rPr lang="pl-PL"/>
              <a:pPr>
                <a:defRPr/>
              </a:pPr>
              <a:t>2011-03-31</a:t>
            </a:fld>
            <a:endParaRPr lang="pl-PL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33EF6C-FA07-4B13-A376-541F7E3AB52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344D34-C9A3-49E0-A215-67661EC65681}" type="datetime1">
              <a:rPr lang="pl-PL"/>
              <a:pPr>
                <a:defRPr/>
              </a:pPr>
              <a:t>2011-03-31</a:t>
            </a:fld>
            <a:endParaRPr lang="pl-P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FDE8D6-FD1C-476E-9DFD-0B912FC973D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41A58-5D07-4E8C-B8C7-5E1C25D992EB}" type="datetime1">
              <a:rPr lang="pl-PL"/>
              <a:pPr>
                <a:defRPr/>
              </a:pPr>
              <a:t>2011-03-31</a:t>
            </a:fld>
            <a:endParaRPr lang="pl-P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C60262-7764-4031-84C5-79A904B9726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865537-CE42-4E70-9E64-C1C13C75186C}" type="datetime1">
              <a:rPr lang="pl-PL"/>
              <a:pPr>
                <a:defRPr/>
              </a:pPr>
              <a:t>2011-03-31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AD6D6-B28F-45A4-ABB2-AB42936D967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37AFF3-0BA8-43E8-9EF8-3F7C260A1E3C}" type="datetime1">
              <a:rPr lang="pl-PL"/>
              <a:pPr>
                <a:defRPr/>
              </a:pPr>
              <a:t>2011-03-31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4CC3B-D862-4143-8F54-B9462C94425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CC9F04-DBF0-402F-BC70-AB27EC07A8F6}" type="datetime1">
              <a:rPr lang="pl-PL"/>
              <a:pPr>
                <a:defRPr/>
              </a:pPr>
              <a:t>2011-03-31</a:t>
            </a:fld>
            <a:endParaRPr lang="pl-PL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21D759-193F-484C-ABB6-ED7689D15BE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CD9D15-CC90-4905-BDA6-AFF3C2DA70B7}" type="datetime1">
              <a:rPr lang="pl-PL"/>
              <a:pPr>
                <a:defRPr/>
              </a:pPr>
              <a:t>2011-03-31</a:t>
            </a:fld>
            <a:endParaRPr lang="pl-P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0C735C-42E6-4251-9407-ABCCBC00902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3BACE9-0E68-4B4C-B88E-A8966E1C5C34}" type="datetime1">
              <a:rPr lang="pl-PL"/>
              <a:pPr>
                <a:defRPr/>
              </a:pPr>
              <a:t>2011-03-31</a:t>
            </a:fld>
            <a:endParaRPr lang="pl-PL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501105-13B1-497E-8321-EE790C52A00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9F8C1-9B8F-4710-8FE3-17C170081558}" type="datetime1">
              <a:rPr lang="pl-PL"/>
              <a:pPr>
                <a:defRPr/>
              </a:pPr>
              <a:t>2011-03-31</a:t>
            </a:fld>
            <a:endParaRPr lang="pl-P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DA7149-2765-4FF4-804C-F71104EFA0C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3BC860-F620-453B-B3A0-92A5C0638FF0}" type="datetime1">
              <a:rPr lang="pl-PL"/>
              <a:pPr>
                <a:defRPr/>
              </a:pPr>
              <a:t>2011-03-31</a:t>
            </a:fld>
            <a:endParaRPr lang="pl-P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BFAA9-AD6E-425C-B33C-35AD7AD213C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7938" y="-14288"/>
            <a:ext cx="7732712" cy="777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pl-PL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981075"/>
            <a:ext cx="8229600" cy="514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1A178A4-7766-4D85-9E0D-E5C58FF2E8E9}" type="datetime1">
              <a:rPr lang="pl-PL"/>
              <a:pPr>
                <a:defRPr/>
              </a:pPr>
              <a:t>2011-03-31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4A7F65F-AB9F-408D-A5C7-1951CFDEFB2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  <p:sp>
        <p:nvSpPr>
          <p:cNvPr id="7" name="Rectangle 3"/>
          <p:cNvSpPr>
            <a:spLocks noChangeArrowheads="1"/>
          </p:cNvSpPr>
          <p:nvPr userDrawn="1"/>
        </p:nvSpPr>
        <p:spPr bwMode="auto">
          <a:xfrm>
            <a:off x="0" y="-25400"/>
            <a:ext cx="7740650" cy="811213"/>
          </a:xfrm>
          <a:prstGeom prst="rect">
            <a:avLst/>
          </a:prstGeom>
          <a:solidFill>
            <a:srgbClr val="0066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pl-PL" dirty="0">
              <a:latin typeface="+mn-lt"/>
            </a:endParaRPr>
          </a:p>
        </p:txBody>
      </p:sp>
      <p:sp>
        <p:nvSpPr>
          <p:cNvPr id="8" name="AutoShape 7"/>
          <p:cNvSpPr>
            <a:spLocks noChangeArrowheads="1"/>
          </p:cNvSpPr>
          <p:nvPr userDrawn="1"/>
        </p:nvSpPr>
        <p:spPr bwMode="auto">
          <a:xfrm>
            <a:off x="7740650" y="-26988"/>
            <a:ext cx="898525" cy="812801"/>
          </a:xfrm>
          <a:prstGeom prst="roundRect">
            <a:avLst>
              <a:gd name="adj" fmla="val 134"/>
            </a:avLst>
          </a:prstGeom>
          <a:solidFill>
            <a:srgbClr val="004586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pl-PL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6" r:id="rId2"/>
    <p:sldLayoutId id="2147483825" r:id="rId3"/>
    <p:sldLayoutId id="2147483824" r:id="rId4"/>
    <p:sldLayoutId id="2147483823" r:id="rId5"/>
    <p:sldLayoutId id="2147483822" r:id="rId6"/>
    <p:sldLayoutId id="2147483821" r:id="rId7"/>
    <p:sldLayoutId id="2147483820" r:id="rId8"/>
    <p:sldLayoutId id="2147483819" r:id="rId9"/>
    <p:sldLayoutId id="2147483818" r:id="rId10"/>
    <p:sldLayoutId id="214748381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Placeholder 1"/>
          <p:cNvSpPr>
            <a:spLocks noGrp="1"/>
          </p:cNvSpPr>
          <p:nvPr>
            <p:ph type="title"/>
          </p:nvPr>
        </p:nvSpPr>
        <p:spPr bwMode="auto">
          <a:xfrm>
            <a:off x="468313" y="1677988"/>
            <a:ext cx="5410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pl-PL" smtClean="0"/>
          </a:p>
        </p:txBody>
      </p:sp>
      <p:sp>
        <p:nvSpPr>
          <p:cNvPr id="1331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3068638"/>
            <a:ext cx="5410200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BEBCBA3-249A-46EF-B3B1-AB399BF500B2}" type="datetime1">
              <a:rPr lang="pl-PL"/>
              <a:pPr>
                <a:defRPr/>
              </a:pPr>
              <a:t>2011-03-31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F402F60-4ACD-4233-9357-3372F160641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7092950" y="0"/>
            <a:ext cx="2051050" cy="4500563"/>
          </a:xfrm>
          <a:prstGeom prst="rect">
            <a:avLst/>
          </a:prstGeom>
          <a:solidFill>
            <a:srgbClr val="CC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pl-PL">
              <a:latin typeface="+mn-lt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 userDrawn="1"/>
        </p:nvSpPr>
        <p:spPr bwMode="auto">
          <a:xfrm>
            <a:off x="7092950" y="3932238"/>
            <a:ext cx="2035175" cy="371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 fontAlgn="auto">
              <a:spcBef>
                <a:spcPts val="1125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l-PL" b="1" dirty="0">
                <a:solidFill>
                  <a:srgbClr val="FFFFFF"/>
                </a:solidFill>
                <a:latin typeface="+mj-lt"/>
              </a:rPr>
              <a:t>Polska 2030</a:t>
            </a:r>
          </a:p>
        </p:txBody>
      </p:sp>
      <p:pic>
        <p:nvPicPr>
          <p:cNvPr id="13321" name="Picture 3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152400" y="92075"/>
            <a:ext cx="4895850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7" r:id="rId2"/>
    <p:sldLayoutId id="2147483836" r:id="rId3"/>
    <p:sldLayoutId id="2147483835" r:id="rId4"/>
    <p:sldLayoutId id="2147483834" r:id="rId5"/>
    <p:sldLayoutId id="2147483833" r:id="rId6"/>
    <p:sldLayoutId id="2147483832" r:id="rId7"/>
    <p:sldLayoutId id="2147483831" r:id="rId8"/>
    <p:sldLayoutId id="2147483830" r:id="rId9"/>
    <p:sldLayoutId id="2147483829" r:id="rId10"/>
    <p:sldLayoutId id="2147483828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Placeholder 1"/>
          <p:cNvSpPr>
            <a:spLocks noGrp="1"/>
          </p:cNvSpPr>
          <p:nvPr>
            <p:ph type="title"/>
          </p:nvPr>
        </p:nvSpPr>
        <p:spPr bwMode="auto">
          <a:xfrm>
            <a:off x="468313" y="1677988"/>
            <a:ext cx="5410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pl-PL" smtClean="0"/>
          </a:p>
        </p:txBody>
      </p:sp>
      <p:sp>
        <p:nvSpPr>
          <p:cNvPr id="2560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3068638"/>
            <a:ext cx="5410200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818BF8AB-94DC-4079-B85D-2F73DB76A29C}" type="datetime1">
              <a:rPr lang="pl-PL"/>
              <a:pPr>
                <a:defRPr/>
              </a:pPr>
              <a:t>2011-03-31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0AC4A9BB-3E18-46D8-91D9-5DF2DF5A0A6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7092950" y="0"/>
            <a:ext cx="2051050" cy="4500563"/>
          </a:xfrm>
          <a:prstGeom prst="rect">
            <a:avLst/>
          </a:prstGeom>
          <a:solidFill>
            <a:srgbClr val="CC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pl-PL">
              <a:solidFill>
                <a:prstClr val="black"/>
              </a:solidFill>
              <a:latin typeface="+mn-lt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 userDrawn="1"/>
        </p:nvSpPr>
        <p:spPr bwMode="auto">
          <a:xfrm>
            <a:off x="7092950" y="3932238"/>
            <a:ext cx="2035175" cy="371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 fontAlgn="auto">
              <a:spcBef>
                <a:spcPts val="1125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l-PL" b="1" dirty="0">
                <a:solidFill>
                  <a:srgbClr val="FFFFFF"/>
                </a:solidFill>
                <a:latin typeface="+mn-lt"/>
              </a:rPr>
              <a:t>Polska 2030</a:t>
            </a:r>
          </a:p>
        </p:txBody>
      </p:sp>
      <p:pic>
        <p:nvPicPr>
          <p:cNvPr id="25609" name="Picture 3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152400" y="92075"/>
            <a:ext cx="4895850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48" r:id="rId2"/>
    <p:sldLayoutId id="2147483847" r:id="rId3"/>
    <p:sldLayoutId id="2147483846" r:id="rId4"/>
    <p:sldLayoutId id="2147483845" r:id="rId5"/>
    <p:sldLayoutId id="2147483844" r:id="rId6"/>
    <p:sldLayoutId id="2147483843" r:id="rId7"/>
    <p:sldLayoutId id="2147483842" r:id="rId8"/>
    <p:sldLayoutId id="2147483841" r:id="rId9"/>
    <p:sldLayoutId id="2147483840" r:id="rId10"/>
    <p:sldLayoutId id="214748383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Placeholder 1"/>
          <p:cNvSpPr>
            <a:spLocks noGrp="1"/>
          </p:cNvSpPr>
          <p:nvPr>
            <p:ph type="title"/>
          </p:nvPr>
        </p:nvSpPr>
        <p:spPr bwMode="auto">
          <a:xfrm>
            <a:off x="468313" y="1677988"/>
            <a:ext cx="5410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pl-PL" smtClean="0"/>
          </a:p>
        </p:txBody>
      </p:sp>
      <p:sp>
        <p:nvSpPr>
          <p:cNvPr id="3789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3068638"/>
            <a:ext cx="5410200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75192BC8-87AB-41E9-A12A-019BF561D599}" type="datetime1">
              <a:rPr lang="pl-PL"/>
              <a:pPr>
                <a:defRPr/>
              </a:pPr>
              <a:t>2011-03-31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C262D092-9A2A-49D4-B1C1-6FA823548F2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7092950" y="0"/>
            <a:ext cx="2051050" cy="4500563"/>
          </a:xfrm>
          <a:prstGeom prst="rect">
            <a:avLst/>
          </a:prstGeom>
          <a:solidFill>
            <a:srgbClr val="CC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pl-PL">
              <a:solidFill>
                <a:prstClr val="black"/>
              </a:solidFill>
              <a:latin typeface="+mn-lt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 userDrawn="1"/>
        </p:nvSpPr>
        <p:spPr bwMode="auto">
          <a:xfrm>
            <a:off x="7092950" y="3932238"/>
            <a:ext cx="2035175" cy="371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 fontAlgn="auto">
              <a:spcBef>
                <a:spcPts val="1125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l-PL" b="1" dirty="0">
                <a:solidFill>
                  <a:srgbClr val="FFFFFF"/>
                </a:solidFill>
                <a:latin typeface="+mn-lt"/>
              </a:rPr>
              <a:t>Polska 2030</a:t>
            </a:r>
          </a:p>
        </p:txBody>
      </p:sp>
      <p:pic>
        <p:nvPicPr>
          <p:cNvPr id="37897" name="Picture 3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152400" y="92075"/>
            <a:ext cx="4895850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59" r:id="rId2"/>
    <p:sldLayoutId id="2147483858" r:id="rId3"/>
    <p:sldLayoutId id="2147483857" r:id="rId4"/>
    <p:sldLayoutId id="2147483856" r:id="rId5"/>
    <p:sldLayoutId id="2147483855" r:id="rId6"/>
    <p:sldLayoutId id="2147483854" r:id="rId7"/>
    <p:sldLayoutId id="2147483853" r:id="rId8"/>
    <p:sldLayoutId id="2147483852" r:id="rId9"/>
    <p:sldLayoutId id="2147483851" r:id="rId10"/>
    <p:sldLayoutId id="2147483850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diagramLayout" Target="../diagrams/layout4.xml"/><Relationship Id="rId18" Type="http://schemas.openxmlformats.org/officeDocument/2006/relationships/diagramLayout" Target="../diagrams/layout5.xml"/><Relationship Id="rId26" Type="http://schemas.microsoft.com/office/2007/relationships/diagramDrawing" Target="../diagrams/drawing6.xml"/><Relationship Id="rId39" Type="http://schemas.openxmlformats.org/officeDocument/2006/relationships/diagramQuickStyle" Target="../diagrams/quickStyle9.xml"/><Relationship Id="rId3" Type="http://schemas.openxmlformats.org/officeDocument/2006/relationships/diagramLayout" Target="../diagrams/layout2.xml"/><Relationship Id="rId21" Type="http://schemas.microsoft.com/office/2007/relationships/diagramDrawing" Target="../diagrams/drawing5.xml"/><Relationship Id="rId34" Type="http://schemas.openxmlformats.org/officeDocument/2006/relationships/diagramQuickStyle" Target="../diagrams/quickStyle8.xml"/><Relationship Id="rId7" Type="http://schemas.openxmlformats.org/officeDocument/2006/relationships/diagramData" Target="../diagrams/data3.xml"/><Relationship Id="rId12" Type="http://schemas.openxmlformats.org/officeDocument/2006/relationships/diagramData" Target="../diagrams/data4.xml"/><Relationship Id="rId17" Type="http://schemas.openxmlformats.org/officeDocument/2006/relationships/diagramData" Target="../diagrams/data5.xml"/><Relationship Id="rId25" Type="http://schemas.openxmlformats.org/officeDocument/2006/relationships/diagramColors" Target="../diagrams/colors6.xml"/><Relationship Id="rId33" Type="http://schemas.openxmlformats.org/officeDocument/2006/relationships/diagramLayout" Target="../diagrams/layout8.xml"/><Relationship Id="rId38" Type="http://schemas.openxmlformats.org/officeDocument/2006/relationships/diagramLayout" Target="../diagrams/layout9.xml"/><Relationship Id="rId2" Type="http://schemas.openxmlformats.org/officeDocument/2006/relationships/diagramData" Target="../diagrams/data2.xml"/><Relationship Id="rId16" Type="http://schemas.microsoft.com/office/2007/relationships/diagramDrawing" Target="../diagrams/drawing4.xml"/><Relationship Id="rId20" Type="http://schemas.openxmlformats.org/officeDocument/2006/relationships/diagramColors" Target="../diagrams/colors5.xml"/><Relationship Id="rId29" Type="http://schemas.openxmlformats.org/officeDocument/2006/relationships/diagramQuickStyle" Target="../diagrams/quickStyle7.xml"/><Relationship Id="rId41" Type="http://schemas.microsoft.com/office/2007/relationships/diagramDrawing" Target="../diagrams/drawing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24" Type="http://schemas.openxmlformats.org/officeDocument/2006/relationships/diagramQuickStyle" Target="../diagrams/quickStyle6.xml"/><Relationship Id="rId32" Type="http://schemas.openxmlformats.org/officeDocument/2006/relationships/diagramData" Target="../diagrams/data8.xml"/><Relationship Id="rId37" Type="http://schemas.openxmlformats.org/officeDocument/2006/relationships/diagramData" Target="../diagrams/data9.xml"/><Relationship Id="rId40" Type="http://schemas.openxmlformats.org/officeDocument/2006/relationships/diagramColors" Target="../diagrams/colors9.xml"/><Relationship Id="rId5" Type="http://schemas.openxmlformats.org/officeDocument/2006/relationships/diagramColors" Target="../diagrams/colors2.xml"/><Relationship Id="rId15" Type="http://schemas.openxmlformats.org/officeDocument/2006/relationships/diagramColors" Target="../diagrams/colors4.xml"/><Relationship Id="rId23" Type="http://schemas.openxmlformats.org/officeDocument/2006/relationships/diagramLayout" Target="../diagrams/layout6.xml"/><Relationship Id="rId28" Type="http://schemas.openxmlformats.org/officeDocument/2006/relationships/diagramLayout" Target="../diagrams/layout7.xml"/><Relationship Id="rId36" Type="http://schemas.microsoft.com/office/2007/relationships/diagramDrawing" Target="../diagrams/drawing8.xml"/><Relationship Id="rId10" Type="http://schemas.openxmlformats.org/officeDocument/2006/relationships/diagramColors" Target="../diagrams/colors3.xml"/><Relationship Id="rId19" Type="http://schemas.openxmlformats.org/officeDocument/2006/relationships/diagramQuickStyle" Target="../diagrams/quickStyle5.xml"/><Relationship Id="rId31" Type="http://schemas.microsoft.com/office/2007/relationships/diagramDrawing" Target="../diagrams/drawing7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Relationship Id="rId14" Type="http://schemas.openxmlformats.org/officeDocument/2006/relationships/diagramQuickStyle" Target="../diagrams/quickStyle4.xml"/><Relationship Id="rId22" Type="http://schemas.openxmlformats.org/officeDocument/2006/relationships/diagramData" Target="../diagrams/data6.xml"/><Relationship Id="rId27" Type="http://schemas.openxmlformats.org/officeDocument/2006/relationships/diagramData" Target="../diagrams/data7.xml"/><Relationship Id="rId30" Type="http://schemas.openxmlformats.org/officeDocument/2006/relationships/diagramColors" Target="../diagrams/colors7.xml"/><Relationship Id="rId35" Type="http://schemas.openxmlformats.org/officeDocument/2006/relationships/diagramColors" Target="../diagrams/colors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3.gif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kument_programu_Microsoft_Word311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3.bin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hyperlink" Target="http://www.creativeclass.com/creative_class/_wordpress/wp-content/uploads/2010/10/Women_GDP.jpg" TargetMode="Externa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4.xml"/><Relationship Id="rId3" Type="http://schemas.openxmlformats.org/officeDocument/2006/relationships/diagramLayout" Target="../diagrams/layout13.xml"/><Relationship Id="rId7" Type="http://schemas.openxmlformats.org/officeDocument/2006/relationships/diagramData" Target="../diagrams/data14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11" Type="http://schemas.microsoft.com/office/2007/relationships/diagramDrawing" Target="../diagrams/drawing14.xml"/><Relationship Id="rId5" Type="http://schemas.openxmlformats.org/officeDocument/2006/relationships/diagramColors" Target="../diagrams/colors13.xml"/><Relationship Id="rId10" Type="http://schemas.openxmlformats.org/officeDocument/2006/relationships/diagramColors" Target="../diagrams/colors14.xml"/><Relationship Id="rId4" Type="http://schemas.openxmlformats.org/officeDocument/2006/relationships/diagramQuickStyle" Target="../diagrams/quickStyle13.xml"/><Relationship Id="rId9" Type="http://schemas.openxmlformats.org/officeDocument/2006/relationships/diagramQuickStyle" Target="../diagrams/quickStyle14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11.gif"/><Relationship Id="rId4" Type="http://schemas.openxmlformats.org/officeDocument/2006/relationships/image" Target="../media/image10.gif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3"/>
          <p:cNvSpPr>
            <a:spLocks noGrp="1"/>
          </p:cNvSpPr>
          <p:nvPr>
            <p:ph type="ctrTitle"/>
          </p:nvPr>
        </p:nvSpPr>
        <p:spPr>
          <a:xfrm>
            <a:off x="539750" y="2130425"/>
            <a:ext cx="6264275" cy="1946275"/>
          </a:xfrm>
        </p:spPr>
        <p:txBody>
          <a:bodyPr/>
          <a:lstStyle/>
          <a:p>
            <a:pPr algn="l" eaLnBrk="1" hangingPunct="1"/>
            <a:r>
              <a:rPr lang="pl-PL" sz="2800" smtClean="0"/>
              <a:t/>
            </a:r>
            <a:br>
              <a:rPr lang="pl-PL" sz="2800" smtClean="0"/>
            </a:br>
            <a:r>
              <a:rPr lang="pl-PL" sz="2800" smtClean="0"/>
              <a:t>Polska 2030 – Trzecia fala nowoczesności</a:t>
            </a:r>
            <a:br>
              <a:rPr lang="pl-PL" sz="2800" smtClean="0"/>
            </a:br>
            <a:r>
              <a:rPr lang="pl-PL" sz="2800" smtClean="0"/>
              <a:t>Edukacja, nauka i rynek pracy</a:t>
            </a:r>
            <a:br>
              <a:rPr lang="pl-PL" sz="2800" smtClean="0"/>
            </a:br>
            <a:endParaRPr lang="pl-PL" sz="1800" smtClean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39750" y="4724400"/>
            <a:ext cx="6335713" cy="1752600"/>
          </a:xfrm>
        </p:spPr>
        <p:txBody>
          <a:bodyPr rtlCol="0">
            <a:normAutofit fontScale="92500" lnSpcReduction="10000"/>
          </a:bodyPr>
          <a:lstStyle/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dirty="0" smtClean="0"/>
              <a:t>Michał Boni, Szef Zespołu Doradców Strategicznych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l-PL" dirty="0" smtClean="0"/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dirty="0" smtClean="0"/>
              <a:t>28 marca 2011 r.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dirty="0" smtClean="0"/>
              <a:t>Zmiana struktury wydatków publicznych do 2030 roku</a:t>
            </a:r>
            <a:endParaRPr lang="pl-PL" dirty="0"/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</p:nvPr>
        </p:nvGraphicFramePr>
        <p:xfrm>
          <a:off x="539552" y="1051080"/>
          <a:ext cx="8352928" cy="5114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F9259D-F426-4522-B019-772C993FC975}" type="slidenum">
              <a:rPr lang="pl-PL"/>
              <a:pPr>
                <a:defRPr/>
              </a:pPr>
              <a:t>10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ytuł 4"/>
          <p:cNvSpPr>
            <a:spLocks noGrp="1"/>
          </p:cNvSpPr>
          <p:nvPr>
            <p:ph type="ctrTitle"/>
          </p:nvPr>
        </p:nvSpPr>
        <p:spPr>
          <a:xfrm>
            <a:off x="539750" y="2130425"/>
            <a:ext cx="6264275" cy="1470025"/>
          </a:xfrm>
        </p:spPr>
        <p:txBody>
          <a:bodyPr/>
          <a:lstStyle/>
          <a:p>
            <a:pPr eaLnBrk="1" hangingPunct="1"/>
            <a:r>
              <a:rPr lang="pl-PL" smtClean="0"/>
              <a:t>II. Czynniki rozwoju – zagrożenia i dylematy</a:t>
            </a:r>
          </a:p>
        </p:txBody>
      </p:sp>
      <p:sp>
        <p:nvSpPr>
          <p:cNvPr id="6" name="Podtytuł 5"/>
          <p:cNvSpPr>
            <a:spLocks noGrp="1"/>
          </p:cNvSpPr>
          <p:nvPr>
            <p:ph type="subTitle" idx="1"/>
          </p:nvPr>
        </p:nvSpPr>
        <p:spPr>
          <a:xfrm>
            <a:off x="539750" y="3886200"/>
            <a:ext cx="6335713" cy="1752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mtClean="0"/>
              <a:t>Czynniki rozwoju gospodarczego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965A36-EEE9-4592-A924-6A175D77F6CB}" type="slidenum">
              <a:rPr lang="pl-PL"/>
              <a:pPr>
                <a:defRPr/>
              </a:pPr>
              <a:t>12</a:t>
            </a:fld>
            <a:endParaRPr lang="pl-PL"/>
          </a:p>
        </p:txBody>
      </p:sp>
      <p:sp>
        <p:nvSpPr>
          <p:cNvPr id="62467" name="Prostokąt 4"/>
          <p:cNvSpPr>
            <a:spLocks noChangeArrowheads="1"/>
          </p:cNvSpPr>
          <p:nvPr/>
        </p:nvSpPr>
        <p:spPr bwMode="auto">
          <a:xfrm>
            <a:off x="395288" y="6308725"/>
            <a:ext cx="76327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l-PL" sz="1000">
              <a:latin typeface="Calibri" pitchFamily="34" charset="0"/>
            </a:endParaRPr>
          </a:p>
          <a:p>
            <a:r>
              <a:rPr lang="pl-PL" sz="1000">
                <a:latin typeface="Calibri" pitchFamily="34" charset="0"/>
              </a:rPr>
              <a:t> Źródło: World Bank, „Europe 2020 Poland </a:t>
            </a:r>
            <a:r>
              <a:rPr lang="en-US" sz="1000">
                <a:latin typeface="Calibri" pitchFamily="34" charset="0"/>
              </a:rPr>
              <a:t>Fueling Growth and Competitiveness in Poland</a:t>
            </a:r>
            <a:r>
              <a:rPr lang="pl-PL" sz="1000">
                <a:latin typeface="Calibri" pitchFamily="34" charset="0"/>
              </a:rPr>
              <a:t> </a:t>
            </a:r>
            <a:r>
              <a:rPr lang="en-US" sz="1000">
                <a:latin typeface="Calibri" pitchFamily="34" charset="0"/>
              </a:rPr>
              <a:t>Through Employment, Skills, and Innovation</a:t>
            </a:r>
            <a:r>
              <a:rPr lang="pl-PL" sz="1000">
                <a:latin typeface="Calibri" pitchFamily="34" charset="0"/>
              </a:rPr>
              <a:t>”, 2011.</a:t>
            </a:r>
            <a:r>
              <a:rPr lang="en-US" sz="1000">
                <a:latin typeface="Calibri" pitchFamily="34" charset="0"/>
              </a:rPr>
              <a:t> </a:t>
            </a:r>
            <a:endParaRPr lang="pl-PL" sz="1000">
              <a:latin typeface="Calibri" pitchFamily="34" charset="0"/>
            </a:endParaRPr>
          </a:p>
        </p:txBody>
      </p:sp>
      <p:graphicFrame>
        <p:nvGraphicFramePr>
          <p:cNvPr id="14" name="Diagram 13"/>
          <p:cNvGraphicFramePr/>
          <p:nvPr/>
        </p:nvGraphicFramePr>
        <p:xfrm>
          <a:off x="422707" y="2899787"/>
          <a:ext cx="1701021" cy="10332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 6"/>
          <p:cNvGraphicFramePr/>
          <p:nvPr/>
        </p:nvGraphicFramePr>
        <p:xfrm>
          <a:off x="395536" y="881670"/>
          <a:ext cx="7056784" cy="17884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7" name="Diagram 16"/>
          <p:cNvGraphicFramePr/>
          <p:nvPr/>
        </p:nvGraphicFramePr>
        <p:xfrm>
          <a:off x="2267744" y="2899787"/>
          <a:ext cx="1296143" cy="10332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18" name="Diagram 17"/>
          <p:cNvGraphicFramePr/>
          <p:nvPr/>
        </p:nvGraphicFramePr>
        <p:xfrm>
          <a:off x="3707904" y="2899787"/>
          <a:ext cx="1800200" cy="10332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aphicFrame>
        <p:nvGraphicFramePr>
          <p:cNvPr id="19" name="Diagram 18"/>
          <p:cNvGraphicFramePr/>
          <p:nvPr/>
        </p:nvGraphicFramePr>
        <p:xfrm>
          <a:off x="5652120" y="2924944"/>
          <a:ext cx="1800200" cy="1008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graphicFrame>
        <p:nvGraphicFramePr>
          <p:cNvPr id="21" name="Diagram 20"/>
          <p:cNvGraphicFramePr/>
          <p:nvPr/>
        </p:nvGraphicFramePr>
        <p:xfrm>
          <a:off x="467544" y="4221088"/>
          <a:ext cx="6984776" cy="180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7" r:lo="rId28" r:qs="rId29" r:cs="rId30"/>
          </a:graphicData>
        </a:graphic>
      </p:graphicFrame>
      <p:graphicFrame>
        <p:nvGraphicFramePr>
          <p:cNvPr id="22" name="Diagram 21"/>
          <p:cNvGraphicFramePr/>
          <p:nvPr/>
        </p:nvGraphicFramePr>
        <p:xfrm>
          <a:off x="7596336" y="908720"/>
          <a:ext cx="1008112" cy="3024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2" r:lo="rId33" r:qs="rId34" r:cs="rId35"/>
          </a:graphicData>
        </a:graphic>
      </p:graphicFrame>
      <p:graphicFrame>
        <p:nvGraphicFramePr>
          <p:cNvPr id="23" name="Diagram 22"/>
          <p:cNvGraphicFramePr/>
          <p:nvPr/>
        </p:nvGraphicFramePr>
        <p:xfrm>
          <a:off x="7596336" y="4221088"/>
          <a:ext cx="1008112" cy="1872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7" r:lo="rId38" r:qs="rId39" r:cs="rId4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mtClean="0"/>
              <a:t>Źródła wzrostu PKB Polski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374FA0-B8FA-4CBC-82A9-BD0EDB3B2E7B}" type="slidenum">
              <a:rPr lang="pl-PL"/>
              <a:pPr>
                <a:defRPr/>
              </a:pPr>
              <a:t>13</a:t>
            </a:fld>
            <a:endParaRPr lang="pl-PL"/>
          </a:p>
        </p:txBody>
      </p:sp>
      <p:pic>
        <p:nvPicPr>
          <p:cNvPr id="63491" name="Picture 2" descr="C:\Users\Arak\AppData\Local\Temp\enhtmlclip\ScreenClip(28).png"/>
          <p:cNvPicPr>
            <a:picLocks noChangeAspect="1" noChangeArrowheads="1"/>
          </p:cNvPicPr>
          <p:nvPr/>
        </p:nvPicPr>
        <p:blipFill>
          <a:blip r:embed="rId2"/>
          <a:srcRect b="16600"/>
          <a:stretch>
            <a:fillRect/>
          </a:stretch>
        </p:blipFill>
        <p:spPr bwMode="auto">
          <a:xfrm>
            <a:off x="-149225" y="779463"/>
            <a:ext cx="5008563" cy="263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2" name="Prostokąt 5"/>
          <p:cNvSpPr>
            <a:spLocks noChangeArrowheads="1"/>
          </p:cNvSpPr>
          <p:nvPr/>
        </p:nvSpPr>
        <p:spPr bwMode="auto">
          <a:xfrm>
            <a:off x="7092950" y="5445125"/>
            <a:ext cx="2303463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l-PL" sz="1000">
              <a:latin typeface="Calibri" pitchFamily="34" charset="0"/>
            </a:endParaRPr>
          </a:p>
          <a:p>
            <a:r>
              <a:rPr lang="pl-PL" sz="1000">
                <a:latin typeface="Calibri" pitchFamily="34" charset="0"/>
              </a:rPr>
              <a:t> Źródło: World Bank, „Europe 2020 Poland </a:t>
            </a:r>
            <a:r>
              <a:rPr lang="en-US" sz="1000">
                <a:latin typeface="Calibri" pitchFamily="34" charset="0"/>
              </a:rPr>
              <a:t>Fueling Growth and Competitiveness in Poland</a:t>
            </a:r>
            <a:r>
              <a:rPr lang="pl-PL" sz="1000">
                <a:latin typeface="Calibri" pitchFamily="34" charset="0"/>
              </a:rPr>
              <a:t> </a:t>
            </a:r>
            <a:r>
              <a:rPr lang="en-US" sz="1000">
                <a:latin typeface="Calibri" pitchFamily="34" charset="0"/>
              </a:rPr>
              <a:t>Through Employment, Skills, and Innovation</a:t>
            </a:r>
            <a:r>
              <a:rPr lang="pl-PL" sz="1000">
                <a:latin typeface="Calibri" pitchFamily="34" charset="0"/>
              </a:rPr>
              <a:t>”, 2011 i obliczenia własne na podst. danych MOP</a:t>
            </a:r>
          </a:p>
        </p:txBody>
      </p:sp>
      <p:pic>
        <p:nvPicPr>
          <p:cNvPr id="63493" name="Picture 2" descr="C:\Users\Arak\AppData\Local\Temp\enhtmlclip\ScreenClip(33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95838" y="828675"/>
            <a:ext cx="4356100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4" name="Picture 4" descr="C:\Users\Arak\AppData\Local\Temp\enhtmlclip\ScreenClip(34)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325" y="3357563"/>
            <a:ext cx="4799013" cy="299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4859338" y="4222750"/>
          <a:ext cx="4168775" cy="1006475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084350"/>
                <a:gridCol w="2084350"/>
              </a:tblGrid>
              <a:tr h="324181">
                <a:tc gridSpan="2">
                  <a:txBody>
                    <a:bodyPr/>
                    <a:lstStyle/>
                    <a:p>
                      <a:pPr algn="ctr"/>
                      <a:r>
                        <a:rPr lang="pl-PL" sz="1600" dirty="0" smtClean="0"/>
                        <a:t>Cel zatrudnieniowy (w</a:t>
                      </a:r>
                      <a:r>
                        <a:rPr lang="pl-PL" sz="1600" baseline="0" dirty="0" smtClean="0"/>
                        <a:t> wieku 20-65)</a:t>
                      </a:r>
                      <a:endParaRPr lang="pl-PL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</a:tr>
              <a:tr h="324181"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/>
                        <a:t>2020</a:t>
                      </a:r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/>
                        <a:t>70%</a:t>
                      </a:r>
                      <a:endParaRPr lang="pl-PL" sz="1600" dirty="0"/>
                    </a:p>
                  </a:txBody>
                  <a:tcPr/>
                </a:tc>
              </a:tr>
              <a:tr h="324181"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/>
                        <a:t>2030</a:t>
                      </a:r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/>
                        <a:t>75%</a:t>
                      </a:r>
                      <a:endParaRPr lang="pl-PL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Tabela 9"/>
          <p:cNvGraphicFramePr>
            <a:graphicFrameLocks noGrp="1"/>
          </p:cNvGraphicFramePr>
          <p:nvPr/>
        </p:nvGraphicFramePr>
        <p:xfrm>
          <a:off x="60325" y="6308725"/>
          <a:ext cx="4800600" cy="512763"/>
        </p:xfrm>
        <a:graphic>
          <a:graphicData uri="http://schemas.openxmlformats.org/drawingml/2006/table">
            <a:tbl>
              <a:tblPr firstRow="1" bandRow="1"/>
              <a:tblGrid>
                <a:gridCol w="857176"/>
                <a:gridCol w="558820"/>
                <a:gridCol w="864096"/>
                <a:gridCol w="432048"/>
                <a:gridCol w="504056"/>
                <a:gridCol w="432048"/>
                <a:gridCol w="648072"/>
                <a:gridCol w="504056"/>
              </a:tblGrid>
              <a:tr h="0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Aktywność zawodowa </a:t>
                      </a:r>
                      <a:r>
                        <a:rPr lang="pl-PL" sz="800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45-64 (2008)</a:t>
                      </a:r>
                      <a:endParaRPr lang="pl-PL" sz="10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65"/>
                        </a:lnSpc>
                        <a:spcAft>
                          <a:spcPts val="0"/>
                        </a:spcAft>
                      </a:pPr>
                      <a:r>
                        <a:rPr lang="pl-PL" sz="800" b="1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Niemcy</a:t>
                      </a:r>
                      <a:endParaRPr lang="pl-PL" sz="10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65"/>
                        </a:lnSpc>
                        <a:spcAft>
                          <a:spcPts val="0"/>
                        </a:spcAft>
                      </a:pPr>
                      <a:r>
                        <a:rPr lang="pl-PL" sz="800" b="1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Wielka Brytania</a:t>
                      </a:r>
                      <a:endParaRPr lang="pl-PL" sz="10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65"/>
                        </a:lnSpc>
                        <a:spcAft>
                          <a:spcPts val="0"/>
                        </a:spcAft>
                      </a:pPr>
                      <a:r>
                        <a:rPr lang="pl-PL" sz="800" b="1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Litwa</a:t>
                      </a:r>
                      <a:endParaRPr lang="pl-PL" sz="10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65"/>
                        </a:lnSpc>
                        <a:spcAft>
                          <a:spcPts val="0"/>
                        </a:spcAft>
                      </a:pPr>
                      <a:r>
                        <a:rPr lang="pl-PL" sz="800" b="1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Korea</a:t>
                      </a:r>
                      <a:endParaRPr lang="pl-PL" sz="10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65"/>
                        </a:lnSpc>
                        <a:spcAft>
                          <a:spcPts val="0"/>
                        </a:spcAft>
                      </a:pPr>
                      <a:r>
                        <a:rPr lang="pl-PL" sz="800" b="1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Chile</a:t>
                      </a:r>
                      <a:endParaRPr lang="pl-PL" sz="10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65"/>
                        </a:lnSpc>
                        <a:spcAft>
                          <a:spcPts val="0"/>
                        </a:spcAft>
                      </a:pPr>
                      <a:r>
                        <a:rPr lang="pl-PL" sz="800" b="1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Hiszpania</a:t>
                      </a:r>
                      <a:endParaRPr lang="pl-PL" sz="10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65"/>
                        </a:lnSpc>
                        <a:spcAft>
                          <a:spcPts val="0"/>
                        </a:spcAft>
                      </a:pPr>
                      <a:r>
                        <a:rPr lang="pl-PL" sz="800" b="1" kern="1200" dirty="0">
                          <a:solidFill>
                            <a:schemeClr val="accent2"/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Polska</a:t>
                      </a:r>
                      <a:endParaRPr lang="pl-PL" sz="1000" b="1" dirty="0">
                        <a:solidFill>
                          <a:schemeClr val="accent2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893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74,63%</a:t>
                      </a:r>
                      <a:endParaRPr lang="pl-PL" sz="10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72,96%</a:t>
                      </a:r>
                      <a:endParaRPr lang="pl-PL" sz="10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72,31%</a:t>
                      </a:r>
                      <a:endParaRPr lang="pl-PL" sz="10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71,84%</a:t>
                      </a:r>
                      <a:endParaRPr lang="pl-PL" sz="10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67,25%</a:t>
                      </a:r>
                      <a:endParaRPr lang="pl-PL" sz="10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65,41%</a:t>
                      </a:r>
                      <a:endParaRPr lang="pl-PL" sz="10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 b="1" kern="1200" dirty="0">
                          <a:solidFill>
                            <a:schemeClr val="accent2"/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57,06%</a:t>
                      </a:r>
                      <a:endParaRPr lang="pl-PL" sz="1000" b="1" dirty="0">
                        <a:solidFill>
                          <a:schemeClr val="accent2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mtClean="0"/>
              <a:t>Zwiększenie liczby zatrudnionych na skutek podniesienia wieku emerytalnego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ABC626-934C-4A31-A489-2180AB7C802E}" type="slidenum">
              <a:rPr lang="pl-PL"/>
              <a:pPr>
                <a:defRPr/>
              </a:pPr>
              <a:t>14</a:t>
            </a:fld>
            <a:endParaRPr lang="pl-PL"/>
          </a:p>
        </p:txBody>
      </p:sp>
      <p:pic>
        <p:nvPicPr>
          <p:cNvPr id="64515" name="Symbol zastępczy zawartości 4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00113" y="1412875"/>
            <a:ext cx="7202487" cy="4413250"/>
          </a:xfrm>
        </p:spPr>
      </p:pic>
      <p:sp>
        <p:nvSpPr>
          <p:cNvPr id="64516" name="Prostokąt 5"/>
          <p:cNvSpPr>
            <a:spLocks noChangeArrowheads="1"/>
          </p:cNvSpPr>
          <p:nvPr/>
        </p:nvSpPr>
        <p:spPr bwMode="auto">
          <a:xfrm>
            <a:off x="1116013" y="6340475"/>
            <a:ext cx="38671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000">
                <a:latin typeface="Calibri" pitchFamily="34" charset="0"/>
              </a:rPr>
              <a:t>Źródło: Obliczenia DAS KPRM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mtClean="0"/>
              <a:t>Polska w rankingach konkurencyjności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C13DEB-6A08-480B-9A6E-7B9C56A74C42}" type="slidenum">
              <a:rPr lang="pl-PL"/>
              <a:pPr>
                <a:defRPr/>
              </a:pPr>
              <a:t>15</a:t>
            </a:fld>
            <a:endParaRPr lang="pl-PL" dirty="0"/>
          </a:p>
        </p:txBody>
      </p:sp>
      <p:pic>
        <p:nvPicPr>
          <p:cNvPr id="65539" name="Picture 2" descr="C:\Users\Arak\AppData\Local\Temp\EvernoteCopyBuffer\0296d977-ca60-4747-9c14-0de687937e9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8300" y="1327150"/>
            <a:ext cx="8812213" cy="555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40" name="pole tekstowe 6"/>
          <p:cNvSpPr txBox="1">
            <a:spLocks noChangeArrowheads="1"/>
          </p:cNvSpPr>
          <p:nvPr/>
        </p:nvSpPr>
        <p:spPr bwMode="auto">
          <a:xfrm>
            <a:off x="0" y="6608763"/>
            <a:ext cx="45005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200">
                <a:solidFill>
                  <a:schemeClr val="tx2"/>
                </a:solidFill>
                <a:latin typeface="Calibri" pitchFamily="34" charset="0"/>
              </a:rPr>
              <a:t>Źródło: WEF Global Competitiveness Report 2010-2011. </a:t>
            </a:r>
          </a:p>
        </p:txBody>
      </p:sp>
      <p:sp>
        <p:nvSpPr>
          <p:cNvPr id="6" name="Tytuł 1"/>
          <p:cNvSpPr txBox="1">
            <a:spLocks/>
          </p:cNvSpPr>
          <p:nvPr/>
        </p:nvSpPr>
        <p:spPr bwMode="auto">
          <a:xfrm>
            <a:off x="107950" y="841375"/>
            <a:ext cx="7920038" cy="500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pl-PL" kern="0" dirty="0">
                <a:latin typeface="Calibri" pitchFamily="34" charset="0"/>
                <a:ea typeface="+mj-ea"/>
                <a:cs typeface="+mj-cs"/>
              </a:rPr>
              <a:t>W przeciągu 2 lat awansowaliśmy z miejsca 53 do 39 </a:t>
            </a:r>
          </a:p>
        </p:txBody>
      </p:sp>
      <p:sp>
        <p:nvSpPr>
          <p:cNvPr id="10" name="Plus 9"/>
          <p:cNvSpPr/>
          <p:nvPr/>
        </p:nvSpPr>
        <p:spPr bwMode="auto">
          <a:xfrm>
            <a:off x="244475" y="2997200"/>
            <a:ext cx="152400" cy="144463"/>
          </a:xfrm>
          <a:prstGeom prst="mathPlus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49263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pl-PL">
              <a:solidFill>
                <a:schemeClr val="bg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6" name="Plus 15"/>
          <p:cNvSpPr/>
          <p:nvPr/>
        </p:nvSpPr>
        <p:spPr bwMode="auto">
          <a:xfrm>
            <a:off x="244475" y="3213100"/>
            <a:ext cx="153988" cy="144463"/>
          </a:xfrm>
          <a:prstGeom prst="mathPlus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49263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pl-PL">
              <a:solidFill>
                <a:schemeClr val="bg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7" name="Plus 16"/>
          <p:cNvSpPr/>
          <p:nvPr/>
        </p:nvSpPr>
        <p:spPr bwMode="auto">
          <a:xfrm>
            <a:off x="244475" y="4195763"/>
            <a:ext cx="153988" cy="144462"/>
          </a:xfrm>
          <a:prstGeom prst="mathPlus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49263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pl-PL">
              <a:solidFill>
                <a:schemeClr val="bg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8" name="Plus 17"/>
          <p:cNvSpPr/>
          <p:nvPr/>
        </p:nvSpPr>
        <p:spPr bwMode="auto">
          <a:xfrm>
            <a:off x="244475" y="3429000"/>
            <a:ext cx="152400" cy="144463"/>
          </a:xfrm>
          <a:prstGeom prst="mathPlus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49263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pl-PL">
              <a:solidFill>
                <a:schemeClr val="bg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9" name="Plus 18"/>
          <p:cNvSpPr/>
          <p:nvPr/>
        </p:nvSpPr>
        <p:spPr bwMode="auto">
          <a:xfrm>
            <a:off x="239713" y="4437063"/>
            <a:ext cx="152400" cy="144462"/>
          </a:xfrm>
          <a:prstGeom prst="mathPlus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49263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pl-PL">
              <a:solidFill>
                <a:schemeClr val="bg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" name="Plus 19"/>
          <p:cNvSpPr/>
          <p:nvPr/>
        </p:nvSpPr>
        <p:spPr bwMode="auto">
          <a:xfrm>
            <a:off x="242888" y="4652963"/>
            <a:ext cx="152400" cy="144462"/>
          </a:xfrm>
          <a:prstGeom prst="mathPlus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49263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pl-PL">
              <a:solidFill>
                <a:schemeClr val="bg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1" name="Plus 20"/>
          <p:cNvSpPr/>
          <p:nvPr/>
        </p:nvSpPr>
        <p:spPr bwMode="auto">
          <a:xfrm>
            <a:off x="244475" y="4846638"/>
            <a:ext cx="152400" cy="144462"/>
          </a:xfrm>
          <a:prstGeom prst="mathPlus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49263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pl-PL">
              <a:solidFill>
                <a:schemeClr val="bg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mtClean="0"/>
              <a:t>Zagrożenia dla polskiego rozwoju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70000" lnSpcReduction="20000"/>
          </a:bodyPr>
          <a:lstStyle/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b="1" dirty="0">
                <a:solidFill>
                  <a:schemeClr val="accent1"/>
                </a:solidFill>
              </a:rPr>
              <a:t>Pokryzysowe bariery rozwoju generowane </a:t>
            </a:r>
            <a:r>
              <a:rPr lang="pl-PL" dirty="0"/>
              <a:t>przez problem wysokiego zadłużenia i deficytu, czyli niestabilność finansów publicznych w długiej perspektywie, co może być pogłębiane  globalnymi napięciami walutowymi i powstaniem nowych barier </a:t>
            </a:r>
            <a:br>
              <a:rPr lang="pl-PL" dirty="0"/>
            </a:br>
            <a:r>
              <a:rPr lang="pl-PL" dirty="0"/>
              <a:t>w światowym handlu  -  przez brak jasnej polityki oszczędności </a:t>
            </a:r>
            <a:br>
              <a:rPr lang="pl-PL" dirty="0"/>
            </a:br>
            <a:r>
              <a:rPr lang="pl-PL" dirty="0"/>
              <a:t>i rozwoju (poprzez rozumną alokację zasobów w kierunkach najbardziej prorozwojowych),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b="1" dirty="0">
                <a:solidFill>
                  <a:schemeClr val="accent1"/>
                </a:solidFill>
              </a:rPr>
              <a:t>Dryf rozwojowy</a:t>
            </a:r>
            <a:r>
              <a:rPr lang="pl-PL" dirty="0">
                <a:solidFill>
                  <a:schemeClr val="accent1"/>
                </a:solidFill>
              </a:rPr>
              <a:t> </a:t>
            </a:r>
            <a:r>
              <a:rPr lang="pl-PL" dirty="0"/>
              <a:t>opisany już w raporcie „POLSKA 2030”, który polegać miałby na „uśrednieniu” tempa wzrostu, nie rozwiązaniu problemów demograficznych oraz braku stymulacji dla wzrostu zatrudnienia, czyli  obniżeniu w efekcie poziomu ambicji i aspiracji  –   poprzez politykę nie stawiającą trudnych wyzwań, skupioną </a:t>
            </a:r>
            <a:br>
              <a:rPr lang="pl-PL" dirty="0"/>
            </a:br>
            <a:r>
              <a:rPr lang="pl-PL" dirty="0"/>
              <a:t>na doraźnych  celach i prymacie spokoju społecznego nad twórczym konfliktem w sprawach, gdzie bez konfliktu nie można się </a:t>
            </a:r>
            <a:r>
              <a:rPr lang="pl-PL" dirty="0" smtClean="0"/>
              <a:t>obejść</a:t>
            </a:r>
            <a:r>
              <a:rPr lang="pl-PL" dirty="0"/>
              <a:t>,</a:t>
            </a:r>
            <a:endParaRPr lang="pl-PL" b="1" dirty="0" smtClean="0">
              <a:solidFill>
                <a:schemeClr val="accent1"/>
              </a:solidFill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b="1" dirty="0" smtClean="0">
                <a:solidFill>
                  <a:schemeClr val="accent1"/>
                </a:solidFill>
              </a:rPr>
              <a:t>Peryferyzacja Polski w </a:t>
            </a:r>
            <a:r>
              <a:rPr lang="pl-PL" dirty="0" smtClean="0"/>
              <a:t>globalnym </a:t>
            </a:r>
            <a:r>
              <a:rPr lang="pl-PL" dirty="0"/>
              <a:t>układzie sił </a:t>
            </a:r>
            <a:r>
              <a:rPr lang="pl-PL" dirty="0" smtClean="0"/>
              <a:t>–  </a:t>
            </a:r>
            <a:r>
              <a:rPr lang="pl-PL" dirty="0"/>
              <a:t>przez brak podjęcia wyzwań  </a:t>
            </a:r>
            <a:r>
              <a:rPr lang="pl-PL" dirty="0" smtClean="0"/>
              <a:t>i </a:t>
            </a:r>
            <a:r>
              <a:rPr lang="pl-PL" dirty="0"/>
              <a:t>zaniechania </a:t>
            </a:r>
            <a:r>
              <a:rPr lang="pl-PL" dirty="0" smtClean="0"/>
              <a:t>modernizacyjne</a:t>
            </a:r>
            <a:r>
              <a:rPr lang="pl-PL" dirty="0"/>
              <a:t> </a:t>
            </a:r>
            <a:r>
              <a:rPr lang="pl-PL" dirty="0" smtClean="0"/>
              <a:t>oraz wzrost sił rozwojowych krajów „wschodzących” w tym E7 (BRIC + Indonezja, Meksyk, Turcja).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87DA8E-3D00-456B-8EE4-54AA7532C2E4}" type="slidenum">
              <a:rPr lang="pl-PL"/>
              <a:pPr>
                <a:defRPr/>
              </a:pPr>
              <a:t>16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mtClean="0"/>
              <a:t>Dylematy rozwojowe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55000" lnSpcReduction="20000"/>
          </a:bodyPr>
          <a:lstStyle/>
          <a:p>
            <a:pPr algn="just" eaLnBrk="1" fontAlgn="auto" hangingPunct="1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pl-PL" b="1" dirty="0">
                <a:solidFill>
                  <a:schemeClr val="accent1"/>
                </a:solidFill>
              </a:rPr>
              <a:t>Jak wyjść ze spowolnienia, budując nowe przewagi konkurencyjne, oparte o kapitał intelektualny, wiedzę, impet </a:t>
            </a:r>
            <a:r>
              <a:rPr lang="pl-PL" b="1" dirty="0" err="1">
                <a:solidFill>
                  <a:schemeClr val="accent1"/>
                </a:solidFill>
              </a:rPr>
              <a:t>cyfryzacyjny</a:t>
            </a:r>
            <a:r>
              <a:rPr lang="pl-PL" b="1" dirty="0">
                <a:solidFill>
                  <a:schemeClr val="accent1"/>
                </a:solidFill>
              </a:rPr>
              <a:t>, rozbudzony potencjał kreatywności, siłę młodej generacji ?</a:t>
            </a:r>
          </a:p>
          <a:p>
            <a:pPr algn="just" eaLnBrk="1" fontAlgn="auto" hangingPunct="1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pl-PL" dirty="0"/>
              <a:t>Jak odrobić zaległości rozwojowe (dystans infrastrukturalny: transport, energetyka, wymiar digitalny) w tym samym czasie, co tworzenie nowych przewag konkurencyjnych i w jak najszybszym tempie (rola środków UE jako generatora kapitału na inwestycje w tym zakresie) ?</a:t>
            </a:r>
          </a:p>
          <a:p>
            <a:pPr algn="just" eaLnBrk="1" fontAlgn="auto" hangingPunct="1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pl-PL" b="1" dirty="0">
                <a:solidFill>
                  <a:schemeClr val="accent1"/>
                </a:solidFill>
              </a:rPr>
              <a:t>Jak zaktywizować zawodowo rezerwy zasobów pracy (więcej pracujących, więcej podatków z ich pracy oraz samodzielności  gospodarstw domowych  – większa równowaga w finansach publicznych</a:t>
            </a:r>
            <a:r>
              <a:rPr lang="pl-PL" b="1" dirty="0" smtClean="0">
                <a:solidFill>
                  <a:schemeClr val="accent1"/>
                </a:solidFill>
              </a:rPr>
              <a:t>)?</a:t>
            </a:r>
            <a:endParaRPr lang="pl-PL" b="1" dirty="0">
              <a:solidFill>
                <a:schemeClr val="accent1"/>
              </a:solidFill>
            </a:endParaRPr>
          </a:p>
          <a:p>
            <a:pPr algn="just" eaLnBrk="1" fontAlgn="auto" hangingPunct="1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pl-PL" dirty="0"/>
              <a:t>Jak podjąć długoterminowy wysiłek w celu wyrównywania szans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i </a:t>
            </a:r>
            <a:r>
              <a:rPr lang="pl-PL" dirty="0"/>
              <a:t>równoważenia rozwoju  w wymiarze terytorialnym ?</a:t>
            </a:r>
          </a:p>
          <a:p>
            <a:pPr algn="just" eaLnBrk="1" fontAlgn="auto" hangingPunct="1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pl-PL" b="1" dirty="0">
                <a:solidFill>
                  <a:schemeClr val="accent1"/>
                </a:solidFill>
              </a:rPr>
              <a:t>Jak harmonizować perspektywę rozwoju (niezbędne nakłady) </a:t>
            </a:r>
            <a:r>
              <a:rPr lang="pl-PL" b="1" dirty="0" smtClean="0">
                <a:solidFill>
                  <a:schemeClr val="accent1"/>
                </a:solidFill>
              </a:rPr>
              <a:t/>
            </a:r>
            <a:br>
              <a:rPr lang="pl-PL" b="1" dirty="0" smtClean="0">
                <a:solidFill>
                  <a:schemeClr val="accent1"/>
                </a:solidFill>
              </a:rPr>
            </a:br>
            <a:r>
              <a:rPr lang="pl-PL" b="1" dirty="0" smtClean="0">
                <a:solidFill>
                  <a:schemeClr val="accent1"/>
                </a:solidFill>
              </a:rPr>
              <a:t>i </a:t>
            </a:r>
            <a:r>
              <a:rPr lang="pl-PL" b="1" dirty="0">
                <a:solidFill>
                  <a:schemeClr val="accent1"/>
                </a:solidFill>
              </a:rPr>
              <a:t>perspektywę stabilności finansowej (oszczędności, redukcje nakładów, ujednolicenie stawek podatkowych) ?</a:t>
            </a:r>
          </a:p>
          <a:p>
            <a:pPr algn="just" eaLnBrk="1" fontAlgn="auto" hangingPunct="1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pl-PL" dirty="0"/>
              <a:t>W jakiej perspektywie czasowej tego dokonywać: 2010 – 2015 jako kluczowy okres dla zbudowania fundamentów przyszłego, </a:t>
            </a:r>
            <a:r>
              <a:rPr lang="pl-PL" dirty="0" err="1"/>
              <a:t>potransformacyjnego</a:t>
            </a:r>
            <a:r>
              <a:rPr lang="pl-PL" dirty="0"/>
              <a:t>, modernizacyjnego rozwoju Polski</a:t>
            </a:r>
            <a:r>
              <a:rPr lang="pl-PL" dirty="0" smtClean="0"/>
              <a:t>?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E13B9F-B9AF-4662-B9FC-19815B648107}" type="slidenum">
              <a:rPr lang="pl-PL"/>
              <a:pPr>
                <a:defRPr/>
              </a:pPr>
              <a:t>17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dirty="0" smtClean="0"/>
              <a:t>Nowe przewagi konkurencyjne Polski i warunki </a:t>
            </a:r>
            <a:br>
              <a:rPr lang="pl-PL" dirty="0" smtClean="0"/>
            </a:br>
            <a:r>
              <a:rPr lang="pl-PL" dirty="0" smtClean="0"/>
              <a:t>dla wzrostu innowacyjności</a:t>
            </a:r>
            <a:endParaRPr lang="pl-PL" dirty="0"/>
          </a:p>
        </p:txBody>
      </p:sp>
      <p:sp>
        <p:nvSpPr>
          <p:cNvPr id="68610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l-PL" smtClean="0"/>
              <a:t>Liderzy rozwoju: młodzież i kobiety,</a:t>
            </a:r>
          </a:p>
          <a:p>
            <a:pPr eaLnBrk="1" hangingPunct="1"/>
            <a:r>
              <a:rPr lang="pl-PL" smtClean="0"/>
              <a:t>Solidarność pokoleń – „srebrna gospodarka” i wymiana elit (pokolenie 2.0 u władzy),</a:t>
            </a:r>
          </a:p>
          <a:p>
            <a:pPr eaLnBrk="1" hangingPunct="1"/>
            <a:r>
              <a:rPr lang="pl-PL" smtClean="0"/>
              <a:t>Wzrost jakości kapitału ludzkiego i wysokie zatrudnienie, </a:t>
            </a:r>
          </a:p>
          <a:p>
            <a:pPr eaLnBrk="1" hangingPunct="1"/>
            <a:r>
              <a:rPr lang="pl-PL" smtClean="0"/>
              <a:t>Jakościowy „boom” edukacyjny,</a:t>
            </a:r>
          </a:p>
          <a:p>
            <a:pPr eaLnBrk="1" hangingPunct="1"/>
            <a:r>
              <a:rPr lang="pl-PL" smtClean="0"/>
              <a:t>Impet cyfryzacyjny,</a:t>
            </a:r>
          </a:p>
          <a:p>
            <a:pPr eaLnBrk="1" hangingPunct="1"/>
            <a:r>
              <a:rPr lang="pl-PL" smtClean="0"/>
              <a:t>Gospodarka oparta na wiedzy i kreatywności.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7431B2-D96A-4F52-BB41-CE46B1FA9159}" type="slidenum">
              <a:rPr lang="pl-PL"/>
              <a:pPr>
                <a:defRPr/>
              </a:pPr>
              <a:t>18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ytuł 5"/>
          <p:cNvSpPr>
            <a:spLocks noGrp="1"/>
          </p:cNvSpPr>
          <p:nvPr>
            <p:ph type="ctrTitle"/>
          </p:nvPr>
        </p:nvSpPr>
        <p:spPr>
          <a:xfrm>
            <a:off x="539750" y="2130425"/>
            <a:ext cx="6264275" cy="1470025"/>
          </a:xfrm>
        </p:spPr>
        <p:txBody>
          <a:bodyPr/>
          <a:lstStyle/>
          <a:p>
            <a:pPr algn="l" eaLnBrk="1" hangingPunct="1"/>
            <a:r>
              <a:rPr lang="pl-PL" smtClean="0"/>
              <a:t>III. Przedsiębiorczość, innowacyjność i kreatywność</a:t>
            </a:r>
          </a:p>
        </p:txBody>
      </p:sp>
      <p:sp>
        <p:nvSpPr>
          <p:cNvPr id="7" name="Podtytuł 6"/>
          <p:cNvSpPr>
            <a:spLocks noGrp="1"/>
          </p:cNvSpPr>
          <p:nvPr>
            <p:ph type="subTitle" idx="1"/>
          </p:nvPr>
        </p:nvSpPr>
        <p:spPr>
          <a:xfrm>
            <a:off x="539750" y="3886200"/>
            <a:ext cx="6335713" cy="1752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ytuł 4"/>
          <p:cNvSpPr>
            <a:spLocks noGrp="1"/>
          </p:cNvSpPr>
          <p:nvPr>
            <p:ph type="ctrTitle"/>
          </p:nvPr>
        </p:nvSpPr>
        <p:spPr>
          <a:xfrm>
            <a:off x="539750" y="2130425"/>
            <a:ext cx="6264275" cy="1470025"/>
          </a:xfrm>
        </p:spPr>
        <p:txBody>
          <a:bodyPr/>
          <a:lstStyle/>
          <a:p>
            <a:pPr algn="l" eaLnBrk="1" hangingPunct="1"/>
            <a:r>
              <a:rPr lang="pl-PL" smtClean="0"/>
              <a:t>I. Cele i kontekst </a:t>
            </a:r>
          </a:p>
        </p:txBody>
      </p:sp>
      <p:sp>
        <p:nvSpPr>
          <p:cNvPr id="6" name="Podtytuł 5"/>
          <p:cNvSpPr>
            <a:spLocks noGrp="1"/>
          </p:cNvSpPr>
          <p:nvPr>
            <p:ph type="subTitle" idx="1"/>
          </p:nvPr>
        </p:nvSpPr>
        <p:spPr>
          <a:xfrm>
            <a:off x="539750" y="3886200"/>
            <a:ext cx="6335713" cy="1752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mtClean="0"/>
              <a:t>Przedsiębiorczość w Polsce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2423D5-AA93-4F68-8286-2449C22A9671}" type="slidenum">
              <a:rPr lang="pl-PL"/>
              <a:pPr>
                <a:defRPr/>
              </a:pPr>
              <a:t>20</a:t>
            </a:fld>
            <a:endParaRPr lang="pl-PL"/>
          </a:p>
        </p:txBody>
      </p:sp>
      <p:graphicFrame>
        <p:nvGraphicFramePr>
          <p:cNvPr id="7" name="Wykres 6"/>
          <p:cNvGraphicFramePr>
            <a:graphicFrameLocks/>
          </p:cNvGraphicFramePr>
          <p:nvPr/>
        </p:nvGraphicFramePr>
        <p:xfrm>
          <a:off x="3851921" y="1223875"/>
          <a:ext cx="5112568" cy="51032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0660" name="Prostokąt 9"/>
          <p:cNvSpPr>
            <a:spLocks noChangeArrowheads="1"/>
          </p:cNvSpPr>
          <p:nvPr/>
        </p:nvSpPr>
        <p:spPr bwMode="auto">
          <a:xfrm>
            <a:off x="4067175" y="889000"/>
            <a:ext cx="49688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400">
                <a:latin typeface="Calibri" pitchFamily="34" charset="0"/>
              </a:rPr>
              <a:t>Liczba aktywnych przedsiębiorstw w Polsce w latach 2003 - 2008</a:t>
            </a:r>
          </a:p>
        </p:txBody>
      </p:sp>
      <p:sp>
        <p:nvSpPr>
          <p:cNvPr id="6" name="Symbol zastępczy zawartości 2"/>
          <p:cNvSpPr>
            <a:spLocks noGrp="1"/>
          </p:cNvSpPr>
          <p:nvPr>
            <p:ph idx="1"/>
          </p:nvPr>
        </p:nvSpPr>
        <p:spPr>
          <a:xfrm>
            <a:off x="107950" y="792163"/>
            <a:ext cx="4032250" cy="594995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sz="1600" dirty="0" smtClean="0"/>
              <a:t>Sektor MSP wytwarza 46,9% PKB Polski,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sz="1600" dirty="0" smtClean="0"/>
              <a:t>Analizując </a:t>
            </a:r>
            <a:r>
              <a:rPr lang="pl-PL" sz="1600" dirty="0"/>
              <a:t>strukturę PKB wytwarzanego przez sektor przedsiębiorstw, wyraźnie rysuje się dominacja firm mikro; w 2008 roku wytwarzały one 42% PKB. Przedsiębiorstwa małe (bez mikro), średniej wielkości i duże wytwarzały odpowiednio: 10%, 14% i 34% </a:t>
            </a:r>
            <a:r>
              <a:rPr lang="pl-PL" sz="1600" dirty="0" smtClean="0"/>
              <a:t>PKB,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sz="1600" dirty="0" smtClean="0"/>
              <a:t>Problem </a:t>
            </a:r>
            <a:r>
              <a:rPr lang="pl-PL" sz="1600" dirty="0"/>
              <a:t>– wkład w PKB mają te przedsiębiorstwa, które nie inwestują w innowacje – inwestycje przeprowadzają duże firmy (61% spośród dużych firm, 33% spośród firm średnich i tylko 15% spośród firm małych</a:t>
            </a:r>
            <a:r>
              <a:rPr lang="pl-PL" sz="1600" dirty="0" smtClean="0"/>
              <a:t>),</a:t>
            </a:r>
          </a:p>
          <a:p>
            <a:pPr marL="285750" indent="-28575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sz="1600" dirty="0"/>
              <a:t>W 2008 r. funkcjonowało 1 862 462 przedsiębiorstw aktywnych, z czego 1 787 909 stanowiły mikroprzedsiębiorstwa, 54 974 – przedsiębiorstwa małe, 16 327 – średnie oraz 3 252 – duże. W efekcie liczba MSP wyniosła 1 859 210,</a:t>
            </a:r>
          </a:p>
          <a:p>
            <a:pPr marL="285750" indent="-28575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sz="1600" dirty="0"/>
              <a:t>Problemem jest to, że większość przedsiębiorstw mikro zatrudnia </a:t>
            </a:r>
            <a:br>
              <a:rPr lang="pl-PL" sz="1600" dirty="0"/>
            </a:br>
            <a:r>
              <a:rPr lang="pl-PL" sz="1600" dirty="0" smtClean="0"/>
              <a:t>2-3 </a:t>
            </a:r>
            <a:r>
              <a:rPr lang="pl-PL" sz="1600" dirty="0"/>
              <a:t>osoby.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pl-PL" sz="16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pl-PL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4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mtClean="0"/>
              <a:t>Działalność innowacyjna polskich przedsiębiorstw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D33896-B06A-4440-966A-860DFDACF148}" type="slidenum">
              <a:rPr lang="pl-PL"/>
              <a:pPr>
                <a:defRPr/>
              </a:pPr>
              <a:t>21</a:t>
            </a:fld>
            <a:endParaRPr lang="pl-PL"/>
          </a:p>
        </p:txBody>
      </p:sp>
      <p:graphicFrame>
        <p:nvGraphicFramePr>
          <p:cNvPr id="71683" name="Symbol zastępczy zawartości 3"/>
          <p:cNvGraphicFramePr>
            <a:graphicFrameLocks/>
          </p:cNvGraphicFramePr>
          <p:nvPr/>
        </p:nvGraphicFramePr>
        <p:xfrm>
          <a:off x="406400" y="1217613"/>
          <a:ext cx="8331200" cy="5214937"/>
        </p:xfrm>
        <a:graphic>
          <a:graphicData uri="http://schemas.openxmlformats.org/presentationml/2006/ole">
            <p:oleObj spid="_x0000_s71683" r:id="rId3" imgW="8327858" imgH="5212532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mtClean="0"/>
              <a:t>Jaki jest poziom innowacyjności w Polsce?</a:t>
            </a:r>
          </a:p>
        </p:txBody>
      </p:sp>
      <p:sp>
        <p:nvSpPr>
          <p:cNvPr id="72706" name="Symbol zastępczy zawartości 2"/>
          <p:cNvSpPr>
            <a:spLocks noGrp="1"/>
          </p:cNvSpPr>
          <p:nvPr>
            <p:ph idx="1"/>
          </p:nvPr>
        </p:nvSpPr>
        <p:spPr>
          <a:xfrm>
            <a:off x="-541338" y="1268413"/>
            <a:ext cx="6918326" cy="820737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pl-PL" sz="1800" smtClean="0"/>
              <a:t>Innowacyjność państw europejskich mierzona zagregowanym wskaźnikiem innowacyjności*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1BD4E6-C21E-463C-8D34-8171DBEF8886}" type="slidenum">
              <a:rPr lang="pl-PL"/>
              <a:pPr>
                <a:defRPr/>
              </a:pPr>
              <a:t>22</a:t>
            </a:fld>
            <a:endParaRPr lang="pl-PL"/>
          </a:p>
        </p:txBody>
      </p:sp>
      <p:pic>
        <p:nvPicPr>
          <p:cNvPr id="72708" name="Picture 2" descr="C:\Users\Arak\AppData\Local\Temp\enhtmlclip\ScreenClip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13" y="1989138"/>
            <a:ext cx="6340475" cy="315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09" name="Symbol zastępczy zawartości 2"/>
          <p:cNvSpPr txBox="1">
            <a:spLocks/>
          </p:cNvSpPr>
          <p:nvPr/>
        </p:nvSpPr>
        <p:spPr bwMode="auto">
          <a:xfrm>
            <a:off x="539750" y="5416550"/>
            <a:ext cx="8229600" cy="82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pl-PL" sz="1000">
                <a:latin typeface="Calibri" pitchFamily="34" charset="0"/>
              </a:rPr>
              <a:t>* </a:t>
            </a:r>
            <a:r>
              <a:rPr lang="en-US" sz="1000">
                <a:latin typeface="Calibri" pitchFamily="34" charset="0"/>
              </a:rPr>
              <a:t>Average performance is measured using a composite indicator building on data for 24 indicators going</a:t>
            </a:r>
            <a:r>
              <a:rPr lang="pl-PL" sz="1000">
                <a:latin typeface="Calibri" pitchFamily="34" charset="0"/>
              </a:rPr>
              <a:t> </a:t>
            </a:r>
            <a:r>
              <a:rPr lang="en-US" sz="1000">
                <a:latin typeface="Calibri" pitchFamily="34" charset="0"/>
              </a:rPr>
              <a:t>from a  lowest possible performance of 0 to a maximum possible performance of 1. Average performance in 2010 reflects performance in 2008/2009 due to a lag in data availability.</a:t>
            </a:r>
            <a:r>
              <a:rPr lang="pl-PL" sz="1000">
                <a:latin typeface="Calibri" pitchFamily="34" charset="0"/>
              </a:rPr>
              <a:t> </a:t>
            </a:r>
            <a:r>
              <a:rPr lang="en-US" sz="1000">
                <a:latin typeface="Calibri" pitchFamily="34" charset="0"/>
              </a:rPr>
              <a:t>The performance of Innovation leaders is 20% or more above that of the EU27; of Innovation followers it is less than 20% above but more than 10% below that of the EU27; of Moderate innovators it is less than 10% </a:t>
            </a:r>
            <a:r>
              <a:rPr lang="pl-PL" sz="1000">
                <a:latin typeface="Calibri" pitchFamily="34" charset="0"/>
              </a:rPr>
              <a:t> </a:t>
            </a:r>
            <a:r>
              <a:rPr lang="en-US" sz="1000">
                <a:latin typeface="Calibri" pitchFamily="34" charset="0"/>
              </a:rPr>
              <a:t>below but more than 50% below that of the EU27; and for Modest innovators it is below 50% that of the EU27.</a:t>
            </a:r>
            <a:endParaRPr lang="pl-PL" sz="1000">
              <a:latin typeface="Calibri" pitchFamily="34" charset="0"/>
            </a:endParaRPr>
          </a:p>
        </p:txBody>
      </p:sp>
      <p:sp>
        <p:nvSpPr>
          <p:cNvPr id="72710" name="Symbol zastępczy zawartości 2"/>
          <p:cNvSpPr txBox="1">
            <a:spLocks/>
          </p:cNvSpPr>
          <p:nvPr/>
        </p:nvSpPr>
        <p:spPr bwMode="auto">
          <a:xfrm>
            <a:off x="9525" y="6448425"/>
            <a:ext cx="822960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pl-PL" sz="1000">
                <a:latin typeface="Calibri" pitchFamily="34" charset="0"/>
              </a:rPr>
              <a:t>Źródło:</a:t>
            </a:r>
            <a:r>
              <a:rPr lang="en-US" sz="1000">
                <a:latin typeface="Calibri" pitchFamily="34" charset="0"/>
              </a:rPr>
              <a:t>I</a:t>
            </a:r>
            <a:r>
              <a:rPr lang="pl-PL" sz="1000">
                <a:latin typeface="Calibri" pitchFamily="34" charset="0"/>
              </a:rPr>
              <a:t>nnovation </a:t>
            </a:r>
            <a:r>
              <a:rPr lang="en-US" sz="1000">
                <a:latin typeface="Calibri" pitchFamily="34" charset="0"/>
              </a:rPr>
              <a:t>U</a:t>
            </a:r>
            <a:r>
              <a:rPr lang="pl-PL" sz="1000">
                <a:latin typeface="Calibri" pitchFamily="34" charset="0"/>
              </a:rPr>
              <a:t>nion</a:t>
            </a:r>
            <a:r>
              <a:rPr lang="en-US" sz="1000">
                <a:latin typeface="Calibri" pitchFamily="34" charset="0"/>
              </a:rPr>
              <a:t> S</a:t>
            </a:r>
            <a:r>
              <a:rPr lang="pl-PL" sz="1000">
                <a:latin typeface="Calibri" pitchFamily="34" charset="0"/>
              </a:rPr>
              <a:t>coreboard</a:t>
            </a:r>
            <a:r>
              <a:rPr lang="en-US" sz="1000">
                <a:latin typeface="Calibri" pitchFamily="34" charset="0"/>
              </a:rPr>
              <a:t> 2010The Innovation Union's performance scoreboard for Research and Innovation</a:t>
            </a:r>
            <a:r>
              <a:rPr lang="pl-PL" sz="1000">
                <a:latin typeface="Calibri" pitchFamily="34" charset="0"/>
              </a:rPr>
              <a:t> </a:t>
            </a:r>
            <a:r>
              <a:rPr lang="en-US" sz="1000">
                <a:latin typeface="Calibri" pitchFamily="34" charset="0"/>
              </a:rPr>
              <a:t>1 February 2011</a:t>
            </a:r>
            <a:endParaRPr lang="pl-PL" sz="1000">
              <a:latin typeface="Calibri" pitchFamily="34" charset="0"/>
            </a:endParaRPr>
          </a:p>
        </p:txBody>
      </p:sp>
      <p:cxnSp>
        <p:nvCxnSpPr>
          <p:cNvPr id="8" name="Łącznik prosty ze strzałką 7"/>
          <p:cNvCxnSpPr/>
          <p:nvPr/>
        </p:nvCxnSpPr>
        <p:spPr>
          <a:xfrm>
            <a:off x="1619250" y="2630488"/>
            <a:ext cx="0" cy="93503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Symbol zastępczy zawartości 2"/>
          <p:cNvSpPr txBox="1">
            <a:spLocks/>
          </p:cNvSpPr>
          <p:nvPr/>
        </p:nvSpPr>
        <p:spPr>
          <a:xfrm>
            <a:off x="6376988" y="1484313"/>
            <a:ext cx="2767012" cy="3838575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sz="1800" dirty="0" smtClean="0"/>
              <a:t>Polska znajduje się w grupie „</a:t>
            </a:r>
            <a:r>
              <a:rPr lang="pl-PL" sz="1800" dirty="0" err="1" smtClean="0"/>
              <a:t>moderate</a:t>
            </a:r>
            <a:r>
              <a:rPr lang="pl-PL" sz="1800" dirty="0" smtClean="0"/>
              <a:t> </a:t>
            </a:r>
            <a:r>
              <a:rPr lang="pl-PL" sz="1800" dirty="0" err="1" smtClean="0"/>
              <a:t>innovators</a:t>
            </a:r>
            <a:r>
              <a:rPr lang="pl-PL" sz="1800" dirty="0" smtClean="0"/>
              <a:t>”, czyli wśród krajów, których wartości wskaźników znajdują się poniżej średniej UE.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pl-PL" sz="1800" dirty="0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sz="1800" dirty="0" smtClean="0"/>
              <a:t>Liderzy mają kila cech wspólnych: wysoką jakość prowadzonych prac badawczych (B+R), dobre wartości określające aktywność przedsiębiorstw w zakresie innowacyjności, dużą liczbę uzyskiwanych patentów i sukcesy w komercjalizacji nauki</a:t>
            </a:r>
            <a:endParaRPr lang="pl-PL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dirty="0" smtClean="0"/>
              <a:t>Wymiary innowacyjności – czy mamy się na czym oprzeć?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E08D30-9EAA-45C3-B422-A0CBE8B2869F}" type="slidenum">
              <a:rPr lang="pl-PL"/>
              <a:pPr>
                <a:defRPr/>
              </a:pPr>
              <a:t>23</a:t>
            </a:fld>
            <a:endParaRPr lang="pl-PL"/>
          </a:p>
        </p:txBody>
      </p:sp>
      <p:pic>
        <p:nvPicPr>
          <p:cNvPr id="73731" name="Picture 2" descr="C:\Users\Arak\AppData\Local\Temp\enhtmlclip\ScreenClip(1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95825" y="908050"/>
            <a:ext cx="3908425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2" name="Symbol zastępczy zawartości 2"/>
          <p:cNvSpPr txBox="1">
            <a:spLocks/>
          </p:cNvSpPr>
          <p:nvPr/>
        </p:nvSpPr>
        <p:spPr bwMode="auto">
          <a:xfrm>
            <a:off x="9525" y="6448425"/>
            <a:ext cx="822960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pl-PL" sz="1000">
                <a:latin typeface="Calibri" pitchFamily="34" charset="0"/>
              </a:rPr>
              <a:t>Źródło:</a:t>
            </a:r>
            <a:r>
              <a:rPr lang="en-US" sz="1000">
                <a:latin typeface="Calibri" pitchFamily="34" charset="0"/>
              </a:rPr>
              <a:t>I</a:t>
            </a:r>
            <a:r>
              <a:rPr lang="pl-PL" sz="1000">
                <a:latin typeface="Calibri" pitchFamily="34" charset="0"/>
              </a:rPr>
              <a:t>nnovation </a:t>
            </a:r>
            <a:r>
              <a:rPr lang="en-US" sz="1000">
                <a:latin typeface="Calibri" pitchFamily="34" charset="0"/>
              </a:rPr>
              <a:t>U</a:t>
            </a:r>
            <a:r>
              <a:rPr lang="pl-PL" sz="1000">
                <a:latin typeface="Calibri" pitchFamily="34" charset="0"/>
              </a:rPr>
              <a:t>nion</a:t>
            </a:r>
            <a:r>
              <a:rPr lang="en-US" sz="1000">
                <a:latin typeface="Calibri" pitchFamily="34" charset="0"/>
              </a:rPr>
              <a:t> S</a:t>
            </a:r>
            <a:r>
              <a:rPr lang="pl-PL" sz="1000">
                <a:latin typeface="Calibri" pitchFamily="34" charset="0"/>
              </a:rPr>
              <a:t>coreboard</a:t>
            </a:r>
            <a:r>
              <a:rPr lang="en-US" sz="1000">
                <a:latin typeface="Calibri" pitchFamily="34" charset="0"/>
              </a:rPr>
              <a:t> 2010The Innovation Union's performance scoreboard for Research and Innovation</a:t>
            </a:r>
            <a:r>
              <a:rPr lang="pl-PL" sz="1000">
                <a:latin typeface="Calibri" pitchFamily="34" charset="0"/>
              </a:rPr>
              <a:t> </a:t>
            </a:r>
            <a:r>
              <a:rPr lang="en-US" sz="1000">
                <a:latin typeface="Calibri" pitchFamily="34" charset="0"/>
              </a:rPr>
              <a:t>1 February 2011</a:t>
            </a:r>
            <a:endParaRPr lang="pl-PL" sz="1000">
              <a:latin typeface="Calibri" pitchFamily="34" charset="0"/>
            </a:endParaRPr>
          </a:p>
        </p:txBody>
      </p:sp>
      <p:sp>
        <p:nvSpPr>
          <p:cNvPr id="12" name="Prostokąt zaokrąglony 11"/>
          <p:cNvSpPr/>
          <p:nvPr/>
        </p:nvSpPr>
        <p:spPr>
          <a:xfrm>
            <a:off x="6853238" y="1052513"/>
            <a:ext cx="179387" cy="504825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pic>
        <p:nvPicPr>
          <p:cNvPr id="73734" name="Picture 2" descr="C:\Users\Arak\AppData\Local\Temp\enhtmlclip\ScreenClip(2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95825" y="3659188"/>
            <a:ext cx="3954463" cy="279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Prostokąt zaokrąglony 13"/>
          <p:cNvSpPr/>
          <p:nvPr/>
        </p:nvSpPr>
        <p:spPr>
          <a:xfrm>
            <a:off x="5435600" y="1844675"/>
            <a:ext cx="180975" cy="504825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5" name="Prostokąt zaokrąglony 14"/>
          <p:cNvSpPr/>
          <p:nvPr/>
        </p:nvSpPr>
        <p:spPr>
          <a:xfrm>
            <a:off x="5940425" y="2492375"/>
            <a:ext cx="179388" cy="504825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6" name="Prostokąt zaokrąglony 15"/>
          <p:cNvSpPr/>
          <p:nvPr/>
        </p:nvSpPr>
        <p:spPr>
          <a:xfrm>
            <a:off x="6480175" y="3213100"/>
            <a:ext cx="169863" cy="431800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7" name="Prostokąt zaokrąglony 16"/>
          <p:cNvSpPr/>
          <p:nvPr/>
        </p:nvSpPr>
        <p:spPr>
          <a:xfrm>
            <a:off x="5338763" y="3933825"/>
            <a:ext cx="169862" cy="358775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8" name="Prostokąt zaokrąglony 17"/>
          <p:cNvSpPr/>
          <p:nvPr/>
        </p:nvSpPr>
        <p:spPr>
          <a:xfrm>
            <a:off x="5842000" y="4652963"/>
            <a:ext cx="169863" cy="360362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9" name="Prostokąt zaokrąglony 18"/>
          <p:cNvSpPr/>
          <p:nvPr/>
        </p:nvSpPr>
        <p:spPr>
          <a:xfrm>
            <a:off x="5049838" y="5373688"/>
            <a:ext cx="169862" cy="358775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20" name="Prostokąt zaokrąglony 19"/>
          <p:cNvSpPr/>
          <p:nvPr/>
        </p:nvSpPr>
        <p:spPr>
          <a:xfrm>
            <a:off x="5338763" y="6092825"/>
            <a:ext cx="169862" cy="360363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73742" name="Symbol zastępczy zawartości 20"/>
          <p:cNvSpPr>
            <a:spLocks noGrp="1"/>
          </p:cNvSpPr>
          <p:nvPr>
            <p:ph idx="1"/>
          </p:nvPr>
        </p:nvSpPr>
        <p:spPr>
          <a:xfrm>
            <a:off x="323850" y="981075"/>
            <a:ext cx="4105275" cy="5041900"/>
          </a:xfrm>
        </p:spPr>
        <p:txBody>
          <a:bodyPr>
            <a:spAutoFit/>
          </a:bodyPr>
          <a:lstStyle/>
          <a:p>
            <a:pPr eaLnBrk="1" hangingPunct="1"/>
            <a:r>
              <a:rPr lang="pl-PL" sz="2400" smtClean="0"/>
              <a:t>Z European Innovation Scoreboard 2010  wynika, że w wielu kategoriach oceny Polska wypada źle. </a:t>
            </a:r>
          </a:p>
          <a:p>
            <a:pPr eaLnBrk="1" hangingPunct="1"/>
            <a:r>
              <a:rPr lang="pl-PL" sz="2400" smtClean="0"/>
              <a:t>Ale w obszarze zasobów ludzkich wskaźniki wskazują na przewagę.  </a:t>
            </a:r>
          </a:p>
          <a:p>
            <a:pPr eaLnBrk="1" hangingPunct="1"/>
            <a:r>
              <a:rPr lang="pl-PL" sz="2400" smtClean="0"/>
              <a:t>Nie umiemy przekładać innowacji na efekty ekonomiczne bo brakuje nam innowatorów oraz relacji między sferą gospodarki oraz sferą nauki.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mtClean="0"/>
              <a:t>Wykorzystanie nowych technologii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-11113" y="6356350"/>
            <a:ext cx="2133601" cy="365125"/>
          </a:xfrm>
        </p:spPr>
        <p:txBody>
          <a:bodyPr/>
          <a:lstStyle/>
          <a:p>
            <a:pPr algn="l">
              <a:defRPr/>
            </a:pPr>
            <a:fld id="{66414E8F-EEAA-41F3-BACD-F3186D20A0D6}" type="slidenum">
              <a:rPr lang="pl-PL"/>
              <a:pPr algn="l">
                <a:defRPr/>
              </a:pPr>
              <a:t>24</a:t>
            </a:fld>
            <a:endParaRPr lang="pl-PL" dirty="0"/>
          </a:p>
        </p:txBody>
      </p:sp>
      <p:pic>
        <p:nvPicPr>
          <p:cNvPr id="74755" name="Picture 2" descr="C:\Users\Arak\AppData\Local\Temp\EvernoteCopyBuffer\837a1866-38ed-4b22-b9dd-58b3274331d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88" y="1412875"/>
            <a:ext cx="3355976" cy="482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756" name="pole tekstowe 5"/>
          <p:cNvSpPr txBox="1">
            <a:spLocks noChangeArrowheads="1"/>
          </p:cNvSpPr>
          <p:nvPr/>
        </p:nvSpPr>
        <p:spPr bwMode="auto">
          <a:xfrm>
            <a:off x="34925" y="836613"/>
            <a:ext cx="40687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400">
                <a:latin typeface="Calibri" pitchFamily="34" charset="0"/>
              </a:rPr>
              <a:t>Szerokopasmowy dostęp do Internetu </a:t>
            </a:r>
            <a:br>
              <a:rPr lang="pl-PL" sz="1400">
                <a:latin typeface="Calibri" pitchFamily="34" charset="0"/>
              </a:rPr>
            </a:br>
            <a:r>
              <a:rPr lang="pl-PL" sz="1400">
                <a:latin typeface="Calibri" pitchFamily="34" charset="0"/>
              </a:rPr>
              <a:t>w krajach europejskich w 2008 r. </a:t>
            </a:r>
          </a:p>
        </p:txBody>
      </p:sp>
      <p:sp>
        <p:nvSpPr>
          <p:cNvPr id="74757" name="pole tekstowe 6"/>
          <p:cNvSpPr txBox="1">
            <a:spLocks noChangeArrowheads="1"/>
          </p:cNvSpPr>
          <p:nvPr/>
        </p:nvSpPr>
        <p:spPr bwMode="auto">
          <a:xfrm>
            <a:off x="2987675" y="836613"/>
            <a:ext cx="42481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400">
                <a:latin typeface="Calibri" pitchFamily="34" charset="0"/>
              </a:rPr>
              <a:t>Pracownicy wykorzystujący komputery w przedsiębiorstwach krajów europejskich w 2008 r. </a:t>
            </a:r>
          </a:p>
        </p:txBody>
      </p:sp>
      <p:pic>
        <p:nvPicPr>
          <p:cNvPr id="74758" name="Picture 4" descr="C:\Users\Arak\AppData\Local\Temp\EvernoteCopyBuffer\980787f4-4608-4c3d-b095-042990bc276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43213" y="1420813"/>
            <a:ext cx="3205162" cy="482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9" name="Picture 6" descr="C:\Users\Arak\AppData\Local\Temp\EvernoteCopyBuffer\39fa5ce7-637e-4a33-b2fd-a6c5f00071fc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9925" y="6270625"/>
            <a:ext cx="2657475" cy="60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760" name="pole tekstowe 8"/>
          <p:cNvSpPr txBox="1">
            <a:spLocks noChangeArrowheads="1"/>
          </p:cNvSpPr>
          <p:nvPr/>
        </p:nvSpPr>
        <p:spPr bwMode="auto">
          <a:xfrm>
            <a:off x="431800" y="6303963"/>
            <a:ext cx="2843213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000">
                <a:latin typeface="Calibri" pitchFamily="34" charset="0"/>
              </a:rPr>
              <a:t>Źródło: GUS, „Społeczeństwo informacyjne w Polsce. Wyniki badań statystycznych w Polsce z lat 2004-2008”, Warszawa 2010 r.</a:t>
            </a:r>
          </a:p>
        </p:txBody>
      </p:sp>
      <p:sp>
        <p:nvSpPr>
          <p:cNvPr id="10" name="Prostokąt zaokrąglony 9"/>
          <p:cNvSpPr/>
          <p:nvPr/>
        </p:nvSpPr>
        <p:spPr>
          <a:xfrm>
            <a:off x="3311525" y="5300663"/>
            <a:ext cx="1908175" cy="180975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1" name="Prostokąt zaokrąglony 10"/>
          <p:cNvSpPr/>
          <p:nvPr/>
        </p:nvSpPr>
        <p:spPr>
          <a:xfrm>
            <a:off x="503238" y="5732463"/>
            <a:ext cx="1908175" cy="180975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74763" name="pole tekstowe 11"/>
          <p:cNvSpPr txBox="1">
            <a:spLocks noChangeArrowheads="1"/>
          </p:cNvSpPr>
          <p:nvPr/>
        </p:nvSpPr>
        <p:spPr bwMode="auto">
          <a:xfrm>
            <a:off x="6732588" y="828675"/>
            <a:ext cx="244792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400">
                <a:latin typeface="Calibri" pitchFamily="34" charset="0"/>
              </a:rPr>
              <a:t>Osoby regularnie korzystające </a:t>
            </a:r>
            <a:br>
              <a:rPr lang="pl-PL" sz="1400">
                <a:latin typeface="Calibri" pitchFamily="34" charset="0"/>
              </a:rPr>
            </a:br>
            <a:r>
              <a:rPr lang="pl-PL" sz="1400">
                <a:latin typeface="Calibri" pitchFamily="34" charset="0"/>
              </a:rPr>
              <a:t>z komputerów</a:t>
            </a:r>
          </a:p>
        </p:txBody>
      </p:sp>
      <p:pic>
        <p:nvPicPr>
          <p:cNvPr id="74764" name="Picture 4" descr="C:\Users\Arak\AppData\Local\Temp\EvernoteCopyBuffer\01fa156d-c5a2-4a5c-a056-946c8947244b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48375" y="1444625"/>
            <a:ext cx="2878138" cy="503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rostokąt zaokrąglony 14"/>
          <p:cNvSpPr/>
          <p:nvPr/>
        </p:nvSpPr>
        <p:spPr>
          <a:xfrm>
            <a:off x="6264275" y="4905375"/>
            <a:ext cx="1908175" cy="179388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dirty="0" smtClean="0"/>
              <a:t>Wzmocnienie kreatywności i innowacyjności gospodarki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E9A55A-62A3-4367-8D7D-0DCB3A08D5B6}" type="slidenum">
              <a:rPr lang="pl-PL"/>
              <a:pPr>
                <a:defRPr/>
              </a:pPr>
              <a:t>25</a:t>
            </a:fld>
            <a:endParaRPr lang="pl-PL"/>
          </a:p>
        </p:txBody>
      </p:sp>
      <p:graphicFrame>
        <p:nvGraphicFramePr>
          <p:cNvPr id="5" name="Diagram 4"/>
          <p:cNvGraphicFramePr/>
          <p:nvPr/>
        </p:nvGraphicFramePr>
        <p:xfrm>
          <a:off x="549020" y="908720"/>
          <a:ext cx="7992888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5780" name="Prostokąt 6"/>
          <p:cNvSpPr>
            <a:spLocks noChangeArrowheads="1"/>
          </p:cNvSpPr>
          <p:nvPr/>
        </p:nvSpPr>
        <p:spPr bwMode="auto">
          <a:xfrm>
            <a:off x="549275" y="4941888"/>
            <a:ext cx="7993063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pl-PL">
                <a:latin typeface="Calibri" pitchFamily="34" charset="0"/>
              </a:rPr>
              <a:t>Polskim przedsiębiorcom brakuje wciąż przekonania o istotności nakładów na innowacje i konieczności tworzenia strategii rozwojowych firm,</a:t>
            </a:r>
          </a:p>
          <a:p>
            <a:pPr marL="285750" indent="-285750">
              <a:buFont typeface="Arial" charset="0"/>
              <a:buChar char="•"/>
            </a:pPr>
            <a:r>
              <a:rPr lang="pl-PL">
                <a:latin typeface="Calibri" pitchFamily="34" charset="0"/>
              </a:rPr>
              <a:t>Małe i średnie firmy chcą konkurować cenami, a w konkurencji międzynarodowej – niskimi kosztami pracy, </a:t>
            </a:r>
          </a:p>
          <a:p>
            <a:pPr marL="285750" indent="-285750">
              <a:buFont typeface="Arial" charset="0"/>
              <a:buChar char="•"/>
            </a:pPr>
            <a:r>
              <a:rPr lang="pl-PL">
                <a:latin typeface="Calibri" pitchFamily="34" charset="0"/>
              </a:rPr>
              <a:t>Jest to za mało by odpowiednio konkurować na rynku.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mtClean="0"/>
              <a:t>Cel strategiczny Polski cyfrowej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sz="2000" b="1" dirty="0" smtClean="0">
                <a:solidFill>
                  <a:schemeClr val="accent3"/>
                </a:solidFill>
              </a:rPr>
              <a:t>Społeczeństwo </a:t>
            </a:r>
            <a:r>
              <a:rPr lang="pl-PL" sz="2000" b="1" dirty="0">
                <a:solidFill>
                  <a:schemeClr val="accent3"/>
                </a:solidFill>
              </a:rPr>
              <a:t>cyfrowe charakteryzuje się zdolnością wykorzystania technologii cyfrowych wpływających na </a:t>
            </a:r>
            <a:r>
              <a:rPr lang="pl-PL" sz="2000" b="1" dirty="0" err="1">
                <a:solidFill>
                  <a:schemeClr val="accent3"/>
                </a:solidFill>
              </a:rPr>
              <a:t>na</a:t>
            </a:r>
            <a:r>
              <a:rPr lang="pl-PL" sz="2000" b="1" dirty="0">
                <a:solidFill>
                  <a:schemeClr val="accent3"/>
                </a:solidFill>
              </a:rPr>
              <a:t> wszystkie sfery i poziomy życia społecznego, ekonomicznego czy kulturowego</a:t>
            </a:r>
            <a:r>
              <a:rPr lang="pl-PL" sz="2000" b="1" dirty="0" smtClean="0">
                <a:solidFill>
                  <a:schemeClr val="accent3"/>
                </a:solidFill>
              </a:rPr>
              <a:t>.</a:t>
            </a:r>
            <a:endParaRPr lang="pl-PL" sz="2000" b="1" dirty="0">
              <a:solidFill>
                <a:schemeClr val="accent3"/>
              </a:solidFill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pl-PL" sz="2000" b="1" dirty="0">
              <a:solidFill>
                <a:schemeClr val="accent1"/>
              </a:solidFill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pl-PL" sz="2000" b="1" dirty="0">
              <a:solidFill>
                <a:schemeClr val="accent1"/>
              </a:solidFill>
            </a:endParaRPr>
          </a:p>
        </p:txBody>
      </p:sp>
      <p:sp>
        <p:nvSpPr>
          <p:cNvPr id="76803" name="Symbol zastępczy numeru slajdu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B8C23CA-0DF8-427B-BDE8-7148C375438E}" type="slidenum">
              <a:rPr lang="pl-PL">
                <a:solidFill>
                  <a:srgbClr val="89898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pl-PL">
              <a:solidFill>
                <a:srgbClr val="898989"/>
              </a:solidFill>
            </a:endParaRPr>
          </a:p>
        </p:txBody>
      </p:sp>
      <p:graphicFrame>
        <p:nvGraphicFramePr>
          <p:cNvPr id="5" name="Diagram 4"/>
          <p:cNvGraphicFramePr/>
          <p:nvPr/>
        </p:nvGraphicFramePr>
        <p:xfrm>
          <a:off x="0" y="2060848"/>
          <a:ext cx="9144000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mtClean="0"/>
              <a:t>Wykorzystanie impetu cyfrowego</a:t>
            </a:r>
          </a:p>
        </p:txBody>
      </p:sp>
      <p:sp>
        <p:nvSpPr>
          <p:cNvPr id="77826" name="Symbol zastępczy zawartości 2"/>
          <p:cNvSpPr>
            <a:spLocks noGrp="1"/>
          </p:cNvSpPr>
          <p:nvPr>
            <p:ph idx="1"/>
          </p:nvPr>
        </p:nvSpPr>
        <p:spPr>
          <a:xfrm>
            <a:off x="395288" y="908050"/>
            <a:ext cx="8229600" cy="5146675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pl-PL" sz="2000" b="1" smtClean="0">
                <a:solidFill>
                  <a:schemeClr val="accent1"/>
                </a:solidFill>
              </a:rPr>
              <a:t>Przejście od społeczeństwa informacyjnego do cyfrowego, odejście od modelu ciągłego nadrabiania zapóźnień w sferze cyfrowej na rzecz  prymatu  wykorzystywania nowych technologii w czynnikach rozwojowych 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899D4E-CF33-47B6-A153-712600294811}" type="slidenum">
              <a:rPr lang="pl-PL"/>
              <a:pPr>
                <a:defRPr/>
              </a:pPr>
              <a:t>27</a:t>
            </a:fld>
            <a:endParaRPr lang="pl-PL"/>
          </a:p>
        </p:txBody>
      </p:sp>
      <p:pic>
        <p:nvPicPr>
          <p:cNvPr id="77828" name="Obraz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6113" y="1989138"/>
            <a:ext cx="7632700" cy="45354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idx="1"/>
          </p:nvPr>
        </p:nvSpPr>
        <p:spPr>
          <a:xfrm>
            <a:off x="468313" y="2781300"/>
            <a:ext cx="8228012" cy="3527425"/>
          </a:xfrm>
        </p:spPr>
        <p:txBody>
          <a:bodyPr tIns="22401" rtlCol="0">
            <a:normAutofit fontScale="85000" lnSpcReduction="20000"/>
          </a:bodyPr>
          <a:lstStyle/>
          <a:p>
            <a:pPr marL="391686" indent="-293764" eaLnBrk="1" fontAlgn="auto" hangingPunct="1">
              <a:spcAft>
                <a:spcPts val="0"/>
              </a:spcAft>
              <a:buSzPct val="45000"/>
              <a:buFont typeface="Wingdings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  <a:defRPr/>
            </a:pPr>
            <a:r>
              <a:rPr lang="pl-PL" sz="2800" dirty="0" smtClean="0"/>
              <a:t>Dotychczasowe </a:t>
            </a:r>
            <a:r>
              <a:rPr lang="pl-PL" sz="2800" dirty="0"/>
              <a:t>działania skupiają się na rozwoju infrastruktury, kosztem dwóch pozostałych filarów</a:t>
            </a:r>
          </a:p>
          <a:p>
            <a:pPr marL="391686" indent="-293764" eaLnBrk="1" fontAlgn="auto" hangingPunct="1">
              <a:spcAft>
                <a:spcPts val="0"/>
              </a:spcAft>
              <a:buSzPct val="45000"/>
              <a:buFont typeface="Wingdings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  <a:defRPr/>
            </a:pPr>
            <a:r>
              <a:rPr lang="pl-PL" sz="2800" dirty="0"/>
              <a:t>Wspieranie rozwoju zasobów: regulacja przyjazna dostawcom </a:t>
            </a:r>
            <a:r>
              <a:rPr lang="pl-PL" sz="2800" dirty="0" smtClean="0"/>
              <a:t>zasobów </a:t>
            </a:r>
            <a:r>
              <a:rPr lang="pl-PL" sz="2800" dirty="0"/>
              <a:t>i usług online; oraz udostępnianie własnych zasobów przez instytucje </a:t>
            </a:r>
            <a:r>
              <a:rPr lang="pl-PL" sz="2800" dirty="0" smtClean="0"/>
              <a:t>publiczne</a:t>
            </a:r>
          </a:p>
          <a:p>
            <a:pPr marL="391686" indent="-293764" eaLnBrk="1" fontAlgn="auto" hangingPunct="1">
              <a:spcAft>
                <a:spcPts val="0"/>
              </a:spcAft>
              <a:buSzPct val="45000"/>
              <a:buFont typeface="Wingdings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  <a:defRPr/>
            </a:pPr>
            <a:r>
              <a:rPr lang="pl-PL" sz="2800" dirty="0" smtClean="0"/>
              <a:t>Rozwój </a:t>
            </a:r>
            <a:r>
              <a:rPr lang="pl-PL" sz="2800" dirty="0"/>
              <a:t>kompetencji cyfrowych </a:t>
            </a:r>
            <a:r>
              <a:rPr lang="pl-PL" sz="2800" dirty="0" smtClean="0"/>
              <a:t>(kluczowe </a:t>
            </a:r>
            <a:r>
              <a:rPr lang="pl-PL" sz="2800" dirty="0"/>
              <a:t>zadanie systemu edukacji do 2020 </a:t>
            </a:r>
            <a:r>
              <a:rPr lang="pl-PL" sz="2800" dirty="0" smtClean="0"/>
              <a:t>roku)</a:t>
            </a:r>
          </a:p>
          <a:p>
            <a:pPr marL="391686" indent="-293764" eaLnBrk="1" fontAlgn="auto" hangingPunct="1">
              <a:spcAft>
                <a:spcPts val="0"/>
              </a:spcAft>
              <a:buSzPct val="45000"/>
              <a:buFont typeface="Wingdings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  <a:defRPr/>
            </a:pPr>
            <a:r>
              <a:rPr lang="pl-PL" sz="2800" dirty="0" smtClean="0"/>
              <a:t>Wykorzystanie </a:t>
            </a:r>
            <a:r>
              <a:rPr lang="pl-PL" sz="2800" dirty="0"/>
              <a:t>impetu </a:t>
            </a:r>
            <a:r>
              <a:rPr lang="pl-PL" sz="2800" dirty="0" smtClean="0"/>
              <a:t>cyfrowego zmienia </a:t>
            </a:r>
            <a:r>
              <a:rPr lang="pl-PL" sz="2800" dirty="0"/>
              <a:t>i zmieni różne obszary życia - od procesów produkcyjnych po sposoby sprzedaży produktów i </a:t>
            </a:r>
            <a:r>
              <a:rPr lang="pl-PL" sz="2800" dirty="0" smtClean="0"/>
              <a:t>usług</a:t>
            </a:r>
            <a:endParaRPr lang="pl-PL" sz="2800" dirty="0"/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1A6FDB-DC4E-4412-A0DF-39DDEED80CF5}" type="slidenum">
              <a:rPr lang="pl-PL"/>
              <a:pPr>
                <a:defRPr/>
              </a:pPr>
              <a:t>28</a:t>
            </a:fld>
            <a:endParaRPr lang="pl-PL"/>
          </a:p>
        </p:txBody>
      </p:sp>
      <p:graphicFrame>
        <p:nvGraphicFramePr>
          <p:cNvPr id="3" name="Diagram 2"/>
          <p:cNvGraphicFramePr/>
          <p:nvPr/>
        </p:nvGraphicFramePr>
        <p:xfrm>
          <a:off x="395536" y="1124744"/>
          <a:ext cx="8064896" cy="1152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8852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mtClean="0"/>
              <a:t>Rozwój Polski cyfrowej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-180975" y="130175"/>
            <a:ext cx="8228013" cy="490538"/>
          </a:xfrm>
        </p:spPr>
        <p:txBody>
          <a:bodyPr tIns="35203"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  <a:defRPr/>
            </a:pPr>
            <a:r>
              <a:rPr lang="pl-PL" dirty="0"/>
              <a:t>Otwartość zasobów </a:t>
            </a:r>
            <a:r>
              <a:rPr lang="pl-PL" dirty="0" smtClean="0"/>
              <a:t>publicznych – synergia dla rozwoju</a:t>
            </a:r>
            <a:endParaRPr lang="pl-PL" dirty="0"/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xfrm>
            <a:off x="468313" y="1052513"/>
            <a:ext cx="8228012" cy="5184775"/>
          </a:xfrm>
        </p:spPr>
        <p:txBody>
          <a:bodyPr tIns="20802" rtlCol="0">
            <a:normAutofit fontScale="92500" lnSpcReduction="10000"/>
          </a:bodyPr>
          <a:lstStyle/>
          <a:p>
            <a:pPr marL="391686" indent="-293764" eaLnBrk="1" fontAlgn="auto" hangingPunct="1">
              <a:spcAft>
                <a:spcPts val="0"/>
              </a:spcAft>
              <a:buSzPct val="45000"/>
              <a:buFont typeface="Wingdings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  <a:defRPr/>
            </a:pPr>
            <a:r>
              <a:rPr lang="pl-PL" sz="2400" dirty="0"/>
              <a:t>Internet i technologie cyfrowe, poprzez redukcję kosztów przechowywania i udostępniania zasobów, umożliwiają powszechną dostępność zasobów </a:t>
            </a:r>
            <a:r>
              <a:rPr lang="pl-PL" sz="2400" dirty="0" smtClean="0"/>
              <a:t>publicznych (edukacyjnych, naukowych, kulturowych) – które sfinansowano ze środków publicznych, </a:t>
            </a:r>
            <a:endParaRPr lang="pl-PL" sz="2400" dirty="0"/>
          </a:p>
          <a:p>
            <a:pPr marL="391686" indent="-293764" eaLnBrk="1" fontAlgn="auto" hangingPunct="1">
              <a:spcAft>
                <a:spcPts val="0"/>
              </a:spcAft>
              <a:buSzPct val="45000"/>
              <a:buFont typeface="Wingdings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  <a:defRPr/>
            </a:pPr>
            <a:r>
              <a:rPr lang="pl-PL" sz="2400" dirty="0"/>
              <a:t>Otwartość zasobów w Sieci – uczynienie z nich dobra </a:t>
            </a:r>
            <a:r>
              <a:rPr lang="pl-PL" sz="2400" dirty="0" smtClean="0"/>
              <a:t>wspólnego: dostęp i ponowne wykorzystanie informacji publicznej (zacząć od repozytoriów danych), </a:t>
            </a:r>
            <a:endParaRPr lang="pl-PL" sz="2400" dirty="0"/>
          </a:p>
          <a:p>
            <a:pPr marL="391686" indent="-293764" eaLnBrk="1" fontAlgn="auto" hangingPunct="1">
              <a:spcAft>
                <a:spcPts val="0"/>
              </a:spcAft>
              <a:buSzPct val="45000"/>
              <a:buFont typeface="Wingdings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  <a:defRPr/>
            </a:pPr>
            <a:r>
              <a:rPr lang="pl-PL" sz="2400" dirty="0"/>
              <a:t>Funkcja prorozwojowa: powszechnie dostępne zasoby, np. dane publiczne (np. meteorologiczne, </a:t>
            </a:r>
            <a:r>
              <a:rPr lang="pl-PL" sz="2400" dirty="0" err="1"/>
              <a:t>geodane</a:t>
            </a:r>
            <a:r>
              <a:rPr lang="pl-PL" sz="2400" dirty="0"/>
              <a:t>, statystyczne) jako podstawa innowacyjnych usług (komercyjnych i niekomercyjnych), w skali kraju – ale także na poziomie </a:t>
            </a:r>
            <a:r>
              <a:rPr lang="pl-PL" sz="2400" dirty="0" smtClean="0"/>
              <a:t>miejskim,</a:t>
            </a:r>
            <a:endParaRPr lang="pl-PL" sz="2400" dirty="0"/>
          </a:p>
          <a:p>
            <a:pPr marL="391686" indent="-293764" eaLnBrk="1" fontAlgn="auto" hangingPunct="1">
              <a:spcAft>
                <a:spcPts val="0"/>
              </a:spcAft>
              <a:buSzPct val="45000"/>
              <a:buFont typeface="Wingdings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  <a:defRPr/>
            </a:pPr>
            <a:r>
              <a:rPr lang="pl-PL" sz="2400" dirty="0"/>
              <a:t>Funkcja wyrównywania szans edukacyjnych i uczestnictwa w kulturze, poprzez dostęp do zasobów w </a:t>
            </a:r>
            <a:r>
              <a:rPr lang="pl-PL" sz="2400" dirty="0" smtClean="0"/>
              <a:t>Sieci,</a:t>
            </a:r>
          </a:p>
          <a:p>
            <a:pPr marL="391686" indent="-293764" eaLnBrk="1" fontAlgn="auto" hangingPunct="1">
              <a:spcAft>
                <a:spcPts val="0"/>
              </a:spcAft>
              <a:buSzPct val="45000"/>
              <a:buFont typeface="Wingdings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  <a:defRPr/>
            </a:pPr>
            <a:r>
              <a:rPr lang="pl-PL" sz="2400" dirty="0" smtClean="0"/>
              <a:t>Świat aleksandryjski – biblioteka aleksandryjska/</a:t>
            </a:r>
            <a:r>
              <a:rPr lang="pl-PL" sz="2400" dirty="0" err="1" smtClean="0"/>
              <a:t>wikipedia</a:t>
            </a:r>
            <a:r>
              <a:rPr lang="pl-PL" sz="2400" dirty="0"/>
              <a:t>.</a:t>
            </a: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7F6C50-797E-4173-AFFC-6282514F5936}" type="slidenum">
              <a:rPr lang="pl-PL"/>
              <a:pPr>
                <a:defRPr/>
              </a:pPr>
              <a:t>29</a:t>
            </a:fld>
            <a:endParaRPr lang="pl-PL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mtClean="0"/>
              <a:t>Polska 2030 – Filary rozwoju 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11AEEA-8AF3-4521-91B7-760783FBD665}" type="slidenum">
              <a:rPr lang="pl-PL"/>
              <a:pPr>
                <a:defRPr/>
              </a:pPr>
              <a:t>3</a:t>
            </a:fld>
            <a:endParaRPr lang="pl-PL" dirty="0"/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</p:nvPr>
        </p:nvGraphicFramePr>
        <p:xfrm>
          <a:off x="457200" y="981074"/>
          <a:ext cx="8229600" cy="55442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71EAC-12BC-4F18-B1F0-773FFC5DFDDC}" type="slidenum">
              <a:rPr lang="pl-PL"/>
              <a:pPr>
                <a:defRPr/>
              </a:pPr>
              <a:t>30</a:t>
            </a:fld>
            <a:endParaRPr lang="pl-PL" dirty="0"/>
          </a:p>
        </p:txBody>
      </p:sp>
      <p:sp>
        <p:nvSpPr>
          <p:cNvPr id="829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142875"/>
            <a:ext cx="8035925" cy="992188"/>
          </a:xfrm>
        </p:spPr>
        <p:txBody>
          <a:bodyPr/>
          <a:lstStyle/>
          <a:p>
            <a:pPr eaLnBrk="1" hangingPunct="1"/>
            <a:r>
              <a:rPr lang="pl-PL" smtClean="0"/>
              <a:t>Rozwój klas kreatywnych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25538"/>
            <a:ext cx="8226425" cy="4495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pl-PL" sz="2800" smtClean="0"/>
              <a:t>Rozwój klas kreatywnych (zawody informatyczne, inżynierskie, nauk o człowieku, życiu i społeczeństwie, edukacji, sztuki, rozrywki, mediów; profesjonaliści: biznesu, finansów, marketingu, sfery zdrowia, prawnicy): z 10% </a:t>
            </a:r>
            <a:br>
              <a:rPr lang="pl-PL" sz="2800" smtClean="0"/>
            </a:br>
            <a:r>
              <a:rPr lang="pl-PL" sz="2800" smtClean="0"/>
              <a:t>do 30% w USA,</a:t>
            </a:r>
            <a:endParaRPr lang="pl-PL" sz="2800" smtClean="0">
              <a:solidFill>
                <a:srgbClr val="0033CC"/>
              </a:solidFill>
            </a:endParaRPr>
          </a:p>
          <a:p>
            <a:pPr eaLnBrk="1" hangingPunct="1">
              <a:lnSpc>
                <a:spcPct val="80000"/>
              </a:lnSpc>
              <a:buClr>
                <a:srgbClr val="0000CC"/>
              </a:buClr>
            </a:pPr>
            <a:r>
              <a:rPr lang="pl-PL" sz="2800" smtClean="0">
                <a:solidFill>
                  <a:schemeClr val="accent1"/>
                </a:solidFill>
              </a:rPr>
              <a:t>Richard Florida – synergia 3T: technologie, talenty, tolerancja, </a:t>
            </a:r>
          </a:p>
          <a:p>
            <a:pPr eaLnBrk="1" hangingPunct="1">
              <a:lnSpc>
                <a:spcPct val="80000"/>
              </a:lnSpc>
            </a:pPr>
            <a:r>
              <a:rPr lang="pl-PL" sz="2800" smtClean="0"/>
              <a:t>Metropolitarny model rozwoju (lifestyle, uczelnie, usługi, przemysły kulturowe, dyfuzja wewnętrzna i zewnętrzna) – węzły metropolitarne, </a:t>
            </a:r>
          </a:p>
          <a:p>
            <a:pPr eaLnBrk="1" hangingPunct="1">
              <a:lnSpc>
                <a:spcPct val="80000"/>
              </a:lnSpc>
              <a:buClr>
                <a:srgbClr val="0000CC"/>
              </a:buClr>
            </a:pPr>
            <a:r>
              <a:rPr lang="pl-PL" sz="2800" smtClean="0">
                <a:solidFill>
                  <a:schemeClr val="accent1"/>
                </a:solidFill>
              </a:rPr>
              <a:t>CDI (Indeks Kompozycji Różnorodności): Gay Index, </a:t>
            </a:r>
            <a:br>
              <a:rPr lang="pl-PL" sz="2800" smtClean="0">
                <a:solidFill>
                  <a:schemeClr val="accent1"/>
                </a:solidFill>
              </a:rPr>
            </a:br>
            <a:r>
              <a:rPr lang="pl-PL" sz="2800" smtClean="0">
                <a:solidFill>
                  <a:schemeClr val="accent1"/>
                </a:solidFill>
              </a:rPr>
              <a:t>Melting Pot Index, </a:t>
            </a:r>
            <a:r>
              <a:rPr lang="pl-PL" sz="2800" b="1" smtClean="0">
                <a:solidFill>
                  <a:schemeClr val="accent1"/>
                </a:solidFill>
              </a:rPr>
              <a:t>Bohemian Index </a:t>
            </a:r>
            <a:r>
              <a:rPr lang="pl-PL" sz="2800" smtClean="0">
                <a:solidFill>
                  <a:schemeClr val="accent1"/>
                </a:solidFill>
              </a:rPr>
              <a:t>a korelacja z High Tech Index.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627039-2AEE-4BB1-A23A-794D9A5E146D}" type="slidenum">
              <a:rPr lang="pl-PL"/>
              <a:pPr>
                <a:defRPr/>
              </a:pPr>
              <a:t>31</a:t>
            </a:fld>
            <a:endParaRPr lang="pl-PL"/>
          </a:p>
        </p:txBody>
      </p:sp>
      <p:sp>
        <p:nvSpPr>
          <p:cNvPr id="8397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142875"/>
            <a:ext cx="8035925" cy="992188"/>
          </a:xfrm>
        </p:spPr>
        <p:txBody>
          <a:bodyPr/>
          <a:lstStyle/>
          <a:p>
            <a:pPr eaLnBrk="1" hangingPunct="1"/>
            <a:r>
              <a:rPr lang="pl-PL" smtClean="0"/>
              <a:t>Globalny Indeks Kreatywności</a:t>
            </a:r>
          </a:p>
        </p:txBody>
      </p:sp>
      <p:graphicFrame>
        <p:nvGraphicFramePr>
          <p:cNvPr id="83971" name="Wykres 4"/>
          <p:cNvGraphicFramePr>
            <a:graphicFrameLocks/>
          </p:cNvGraphicFramePr>
          <p:nvPr/>
        </p:nvGraphicFramePr>
        <p:xfrm>
          <a:off x="4378325" y="735013"/>
          <a:ext cx="4816475" cy="5745162"/>
        </p:xfrm>
        <a:graphic>
          <a:graphicData uri="http://schemas.openxmlformats.org/presentationml/2006/ole">
            <p:oleObj spid="_x0000_s83971" r:id="rId3" imgW="4816257" imgH="5742930" progId="Excel.Chart.8">
              <p:embed/>
            </p:oleObj>
          </a:graphicData>
        </a:graphic>
      </p:graphicFrame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95288" y="1076325"/>
            <a:ext cx="3890962" cy="4495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285750" indent="-285750" defTabSz="449263" eaLnBrk="0" hangingPunct="0">
              <a:lnSpc>
                <a:spcPct val="8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  <a:defRPr/>
            </a:pPr>
            <a:r>
              <a:rPr lang="pl-PL" kern="0" dirty="0">
                <a:solidFill>
                  <a:srgbClr val="000000"/>
                </a:solidFill>
                <a:latin typeface="Calibri" pitchFamily="34" charset="0"/>
              </a:rPr>
              <a:t>Duża czwórka miast pierwszego poziomu:</a:t>
            </a:r>
            <a:br>
              <a:rPr lang="pl-PL" kern="0" dirty="0">
                <a:solidFill>
                  <a:srgbClr val="000000"/>
                </a:solidFill>
                <a:latin typeface="Calibri" pitchFamily="34" charset="0"/>
              </a:rPr>
            </a:br>
            <a:r>
              <a:rPr lang="pl-PL" sz="1600" kern="0" dirty="0">
                <a:solidFill>
                  <a:srgbClr val="000000"/>
                </a:solidFill>
                <a:latin typeface="Calibri" pitchFamily="34" charset="0"/>
              </a:rPr>
              <a:t>Nowy Jork, Londyn Tokio, Paryż, </a:t>
            </a:r>
            <a:endParaRPr lang="pl-PL" sz="1600" kern="0" dirty="0">
              <a:solidFill>
                <a:srgbClr val="0033CC"/>
              </a:solidFill>
              <a:latin typeface="Calibri" pitchFamily="34" charset="0"/>
            </a:endParaRPr>
          </a:p>
          <a:p>
            <a:pPr marL="285750" indent="-285750" defTabSz="449263" eaLnBrk="0" hangingPunct="0">
              <a:lnSpc>
                <a:spcPct val="80000"/>
              </a:lnSpc>
              <a:spcBef>
                <a:spcPts val="800"/>
              </a:spcBef>
              <a:buClr>
                <a:srgbClr val="0000CC"/>
              </a:buClr>
              <a:buSzPct val="100000"/>
              <a:buFont typeface="Arial" pitchFamily="34" charset="0"/>
              <a:buChar char="•"/>
              <a:defRPr/>
            </a:pPr>
            <a:r>
              <a:rPr lang="pl-PL" b="1" kern="0" dirty="0">
                <a:solidFill>
                  <a:schemeClr val="accent1"/>
                </a:solidFill>
                <a:latin typeface="Calibri" pitchFamily="34" charset="0"/>
              </a:rPr>
              <a:t>Inne miasta pierwszego poziomu:</a:t>
            </a:r>
            <a:br>
              <a:rPr lang="pl-PL" b="1" kern="0" dirty="0">
                <a:solidFill>
                  <a:schemeClr val="accent1"/>
                </a:solidFill>
                <a:latin typeface="Calibri" pitchFamily="34" charset="0"/>
              </a:rPr>
            </a:br>
            <a:r>
              <a:rPr lang="pl-PL" sz="1600" b="1" kern="0" dirty="0">
                <a:solidFill>
                  <a:schemeClr val="accent1"/>
                </a:solidFill>
                <a:latin typeface="Calibri" pitchFamily="34" charset="0"/>
              </a:rPr>
              <a:t>Chicago, Los Angeles, Frankfurt, Hong Kong, Milan,</a:t>
            </a:r>
          </a:p>
          <a:p>
            <a:pPr marL="285750" indent="-285750" defTabSz="449263" eaLnBrk="0" hangingPunct="0">
              <a:lnSpc>
                <a:spcPct val="8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  <a:defRPr/>
            </a:pPr>
            <a:r>
              <a:rPr lang="pl-PL" kern="0" dirty="0">
                <a:latin typeface="Calibri" pitchFamily="34" charset="0"/>
              </a:rPr>
              <a:t>Miasta drugiego poziomu:</a:t>
            </a:r>
            <a:br>
              <a:rPr lang="pl-PL" kern="0" dirty="0">
                <a:latin typeface="Calibri" pitchFamily="34" charset="0"/>
              </a:rPr>
            </a:br>
            <a:r>
              <a:rPr lang="pl-PL" sz="1600" kern="0" dirty="0">
                <a:latin typeface="Calibri" pitchFamily="34" charset="0"/>
              </a:rPr>
              <a:t>San </a:t>
            </a:r>
            <a:r>
              <a:rPr lang="pl-PL" sz="1600" kern="0" dirty="0" err="1">
                <a:latin typeface="Calibri" pitchFamily="34" charset="0"/>
              </a:rPr>
              <a:t>Franciso</a:t>
            </a:r>
            <a:r>
              <a:rPr lang="pl-PL" sz="1600" kern="0" dirty="0">
                <a:latin typeface="Calibri" pitchFamily="34" charset="0"/>
              </a:rPr>
              <a:t>, Sydney, Toronto, Zurich, Bruksela, Madryt, Meksyk, Sao Paulo, Moskwa, Seul, </a:t>
            </a:r>
          </a:p>
          <a:p>
            <a:pPr marL="285750" indent="-285750" eaLnBrk="0" fontAlgn="auto" hangingPunct="0">
              <a:lnSpc>
                <a:spcPct val="80000"/>
              </a:lnSpc>
              <a:spcBef>
                <a:spcPts val="800"/>
              </a:spcBef>
              <a:buClr>
                <a:srgbClr val="0000CC"/>
              </a:buClr>
              <a:buSzPct val="100000"/>
              <a:buFont typeface="Arial" pitchFamily="34" charset="0"/>
              <a:buChar char="•"/>
              <a:defRPr/>
            </a:pPr>
            <a:r>
              <a:rPr lang="pl-PL" b="1" kern="0" dirty="0">
                <a:solidFill>
                  <a:schemeClr val="accent1"/>
                </a:solidFill>
                <a:latin typeface="Calibri" pitchFamily="34" charset="0"/>
              </a:rPr>
              <a:t>Miasta trzeciego poziomu:</a:t>
            </a:r>
            <a:br>
              <a:rPr lang="pl-PL" b="1" kern="0" dirty="0">
                <a:solidFill>
                  <a:schemeClr val="accent1"/>
                </a:solidFill>
                <a:latin typeface="Calibri" pitchFamily="34" charset="0"/>
              </a:rPr>
            </a:br>
            <a:r>
              <a:rPr lang="pl-PL" sz="1600" b="1" kern="0" dirty="0">
                <a:solidFill>
                  <a:schemeClr val="accent1"/>
                </a:solidFill>
                <a:latin typeface="Calibri" pitchFamily="34" charset="0"/>
              </a:rPr>
              <a:t>Boston, Waszyngton, Dallas, Houston, Atlanta, Miami, Minneapolis, Amsterdam, Caracas,  Dusseldorf, Genewa, </a:t>
            </a:r>
            <a:r>
              <a:rPr lang="pl-PL" sz="1600" b="1" kern="0" dirty="0" err="1">
                <a:solidFill>
                  <a:schemeClr val="accent1"/>
                </a:solidFill>
                <a:latin typeface="Calibri" pitchFamily="34" charset="0"/>
              </a:rPr>
              <a:t>Jakarta</a:t>
            </a:r>
            <a:r>
              <a:rPr lang="pl-PL" sz="1600" b="1" kern="0" dirty="0">
                <a:solidFill>
                  <a:schemeClr val="accent1"/>
                </a:solidFill>
                <a:latin typeface="Calibri" pitchFamily="34" charset="0"/>
              </a:rPr>
              <a:t>, Johannesburg, Melbourne, Osaka, Praga, Santiago, </a:t>
            </a:r>
            <a:r>
              <a:rPr lang="pl-PL" sz="1600" b="1" kern="0" dirty="0" err="1">
                <a:solidFill>
                  <a:schemeClr val="accent1"/>
                </a:solidFill>
                <a:latin typeface="Calibri" pitchFamily="34" charset="0"/>
              </a:rPr>
              <a:t>Taipei</a:t>
            </a:r>
            <a:r>
              <a:rPr lang="pl-PL" sz="1600" b="1" kern="0" dirty="0">
                <a:solidFill>
                  <a:schemeClr val="accent1"/>
                </a:solidFill>
                <a:latin typeface="Calibri" pitchFamily="34" charset="0"/>
              </a:rPr>
              <a:t>, Bangkok, Pekin, Montreal, Rome, Sztokholm, Warszawa, Barcelona, Berlin, Budapeszt, Buenos Aires, Kopenhaga, Hamburg, Stambuł, Kuala Lumpur, Manila, Shanghai.</a:t>
            </a:r>
          </a:p>
        </p:txBody>
      </p:sp>
      <p:sp>
        <p:nvSpPr>
          <p:cNvPr id="83975" name="pole tekstowe 6"/>
          <p:cNvSpPr txBox="1">
            <a:spLocks noChangeArrowheads="1"/>
          </p:cNvSpPr>
          <p:nvPr/>
        </p:nvSpPr>
        <p:spPr bwMode="auto">
          <a:xfrm>
            <a:off x="4786313" y="6357938"/>
            <a:ext cx="2357437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800">
                <a:latin typeface="Calibri" pitchFamily="34" charset="0"/>
              </a:rPr>
              <a:t>Źródło: R. Florida, The Flight of the Creative Class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mtClean="0"/>
              <a:t>Potencjał kreatywności – czytelnictwo</a:t>
            </a:r>
          </a:p>
        </p:txBody>
      </p:sp>
      <p:graphicFrame>
        <p:nvGraphicFramePr>
          <p:cNvPr id="7" name="Symbol zastępczy zawartości 6"/>
          <p:cNvGraphicFramePr>
            <a:graphicFrameLocks noGrp="1"/>
          </p:cNvGraphicFramePr>
          <p:nvPr>
            <p:ph idx="1"/>
          </p:nvPr>
        </p:nvGraphicFramePr>
        <p:xfrm>
          <a:off x="468313" y="1125538"/>
          <a:ext cx="8208962" cy="2925762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996762"/>
                <a:gridCol w="2035686"/>
                <a:gridCol w="1944216"/>
                <a:gridCol w="2232248"/>
              </a:tblGrid>
              <a:tr h="0">
                <a:tc gridSpan="4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Czytanie książek i intensywność czytania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(dane w procentach liczonych od całej próby – we wszystkich trzech przypadkach próba reprezentatywna dla całego społeczeństwa)</a:t>
                      </a:r>
                      <a:endParaRPr lang="pl-PL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 </a:t>
                      </a:r>
                      <a:endParaRPr lang="pl-PL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Polska 2010</a:t>
                      </a:r>
                      <a:endParaRPr lang="pl-PL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Francja 2009</a:t>
                      </a:r>
                      <a:endParaRPr lang="pl-PL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Czechy 2007</a:t>
                      </a:r>
                      <a:endParaRPr lang="pl-PL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Czytelnicy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(czytający przynajmniej jedną książkę w ciągu  roku)</a:t>
                      </a:r>
                      <a:endParaRPr lang="pl-PL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44</a:t>
                      </a:r>
                      <a:endParaRPr lang="pl-PL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69</a:t>
                      </a:r>
                      <a:endParaRPr lang="pl-PL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83</a:t>
                      </a:r>
                      <a:endParaRPr lang="pl-PL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Czytelnicy sporadyczni</a:t>
                      </a:r>
                      <a:endParaRPr lang="pl-PL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12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(1-6 książek)</a:t>
                      </a:r>
                      <a:endParaRPr lang="pl-PL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34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(1-5 książek)</a:t>
                      </a:r>
                      <a:endParaRPr lang="pl-PL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39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(1-6 książek)</a:t>
                      </a:r>
                      <a:endParaRPr lang="pl-PL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Czytelnicy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„rzeczywiści”</a:t>
                      </a:r>
                      <a:endParaRPr lang="pl-PL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32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(więcej niż 6 książek)</a:t>
                      </a:r>
                      <a:endParaRPr lang="pl-PL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35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(więcej niż 5 książek)</a:t>
                      </a:r>
                      <a:endParaRPr lang="pl-PL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45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(więcej niż 6 książek)</a:t>
                      </a:r>
                      <a:endParaRPr lang="pl-PL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358B45-A556-48FC-B7CD-EFD64E9D742F}" type="slidenum">
              <a:rPr lang="pl-PL"/>
              <a:pPr>
                <a:defRPr/>
              </a:pPr>
              <a:t>32</a:t>
            </a:fld>
            <a:endParaRPr lang="pl-PL"/>
          </a:p>
        </p:txBody>
      </p:sp>
      <p:graphicFrame>
        <p:nvGraphicFramePr>
          <p:cNvPr id="8" name="Tabela 7"/>
          <p:cNvGraphicFramePr>
            <a:graphicFrameLocks noGrp="1"/>
          </p:cNvGraphicFramePr>
          <p:nvPr/>
        </p:nvGraphicFramePr>
        <p:xfrm>
          <a:off x="468313" y="4449763"/>
          <a:ext cx="8208962" cy="1706562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051671"/>
                <a:gridCol w="2051671"/>
                <a:gridCol w="2052785"/>
                <a:gridCol w="2052785"/>
              </a:tblGrid>
              <a:tr h="0">
                <a:tc gridSpan="4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Kupowanie książek 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(dane w procentach liczonych od całej próby – we wszystkich  przypadkach próba reprezentatywna dla całego społeczeństwa)</a:t>
                      </a:r>
                      <a:endParaRPr lang="pl-PL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 </a:t>
                      </a:r>
                      <a:endParaRPr lang="pl-PL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Polska 2010</a:t>
                      </a:r>
                      <a:endParaRPr lang="pl-PL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Czechy 2010</a:t>
                      </a:r>
                      <a:endParaRPr lang="pl-PL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Czechy 2007</a:t>
                      </a:r>
                      <a:endParaRPr lang="pl-PL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Nabywcy książek (przynajmniej jednej w ciągu roku)</a:t>
                      </a:r>
                      <a:endParaRPr lang="pl-PL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28%</a:t>
                      </a:r>
                      <a:endParaRPr lang="pl-PL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46%</a:t>
                      </a:r>
                      <a:endParaRPr lang="pl-PL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71%</a:t>
                      </a:r>
                      <a:endParaRPr lang="pl-PL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85043" name="Prostokąt 2"/>
          <p:cNvSpPr>
            <a:spLocks noChangeArrowheads="1"/>
          </p:cNvSpPr>
          <p:nvPr/>
        </p:nvSpPr>
        <p:spPr bwMode="auto">
          <a:xfrm>
            <a:off x="468313" y="6269038"/>
            <a:ext cx="82804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000">
                <a:latin typeface="Calibri" pitchFamily="34" charset="0"/>
              </a:rPr>
              <a:t>Źródło: Olga Dawidowicz-Chymkowska, „Porównanie wyników polskich (2010), czeskich (2007,2010)  i francuskich badań czytelnictwa (2009)”, 2010.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dirty="0" smtClean="0"/>
              <a:t>Regiony – potencjał kreatywności – infrastruktura społeczna wyższego rzędu (1)</a:t>
            </a:r>
            <a:endParaRPr lang="pl-PL" dirty="0"/>
          </a:p>
        </p:txBody>
      </p:sp>
      <p:sp>
        <p:nvSpPr>
          <p:cNvPr id="86018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pl-PL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5D0F70-2C5D-4B19-8F9A-C9AE15010F8D}" type="slidenum">
              <a:rPr lang="pl-PL"/>
              <a:pPr>
                <a:defRPr/>
              </a:pPr>
              <a:t>33</a:t>
            </a:fld>
            <a:endParaRPr lang="pl-PL"/>
          </a:p>
        </p:txBody>
      </p:sp>
      <p:pic>
        <p:nvPicPr>
          <p:cNvPr id="86020" name="Picture 2" descr="C:\Users\Arak\AppData\Local\Temp\enhtmlclip\ScreenClip(13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6513" y="836613"/>
            <a:ext cx="6100763" cy="568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21" name="Picture 4" descr="C:\Users\Arak\AppData\Local\Temp\enhtmlclip\ScreenClip(14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0275" y="5229225"/>
            <a:ext cx="3143250" cy="114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1" name="Picture 4" descr="C:\Users\Arak\AppData\Local\Temp\enhtmlclip\ScreenClip(16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27763" y="5246688"/>
            <a:ext cx="2946400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dirty="0" smtClean="0"/>
              <a:t>Regiony – potencjał kreatywności – infrastruktura społeczna wyższego rzędu (2)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5BD326-E889-4838-B260-F8F299298612}" type="slidenum">
              <a:rPr lang="pl-PL"/>
              <a:pPr>
                <a:defRPr/>
              </a:pPr>
              <a:t>34</a:t>
            </a:fld>
            <a:endParaRPr lang="pl-PL"/>
          </a:p>
        </p:txBody>
      </p:sp>
      <p:pic>
        <p:nvPicPr>
          <p:cNvPr id="87044" name="Picture 2" descr="C:\Users\Arak\AppData\Local\Temp\enhtmlclip\ScreenClip(15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6513" y="881063"/>
            <a:ext cx="6353176" cy="588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dirty="0" smtClean="0"/>
              <a:t>Regiony – potencjał kreatywności – infrastruktura społeczna wyższego rzędu (3)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C4B210-C5D8-43B2-BE68-25029A946058}" type="slidenum">
              <a:rPr lang="pl-PL"/>
              <a:pPr>
                <a:defRPr/>
              </a:pPr>
              <a:t>35</a:t>
            </a:fld>
            <a:endParaRPr lang="pl-PL"/>
          </a:p>
        </p:txBody>
      </p:sp>
      <p:pic>
        <p:nvPicPr>
          <p:cNvPr id="88067" name="Picture 2" descr="C:\Users\Arak\AppData\Local\Temp\enhtmlclip\ScreenClip(17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25" y="822325"/>
            <a:ext cx="6346825" cy="602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68" name="Picture 4" descr="C:\Users\Arak\AppData\Local\Temp\enhtmlclip\ScreenClip(18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81750" y="4149725"/>
            <a:ext cx="2776538" cy="216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Tytuł 4"/>
          <p:cNvSpPr>
            <a:spLocks noGrp="1"/>
          </p:cNvSpPr>
          <p:nvPr>
            <p:ph type="ctrTitle"/>
          </p:nvPr>
        </p:nvSpPr>
        <p:spPr>
          <a:xfrm>
            <a:off x="539750" y="2130425"/>
            <a:ext cx="6264275" cy="1470025"/>
          </a:xfrm>
        </p:spPr>
        <p:txBody>
          <a:bodyPr/>
          <a:lstStyle/>
          <a:p>
            <a:pPr algn="l" eaLnBrk="1" hangingPunct="1"/>
            <a:r>
              <a:rPr lang="pl-PL" smtClean="0"/>
              <a:t>IV. Generacje rozwoju</a:t>
            </a:r>
          </a:p>
        </p:txBody>
      </p:sp>
      <p:sp>
        <p:nvSpPr>
          <p:cNvPr id="6" name="Podtytuł 5"/>
          <p:cNvSpPr>
            <a:spLocks noGrp="1"/>
          </p:cNvSpPr>
          <p:nvPr>
            <p:ph type="subTitle" idx="1"/>
          </p:nvPr>
        </p:nvSpPr>
        <p:spPr>
          <a:xfrm>
            <a:off x="539750" y="3886200"/>
            <a:ext cx="6335713" cy="1752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mtClean="0"/>
              <a:t>Generacje rozwoju (1)</a:t>
            </a:r>
          </a:p>
        </p:txBody>
      </p:sp>
      <p:sp>
        <p:nvSpPr>
          <p:cNvPr id="90114" name="Symbol zastępczy zawartości 2"/>
          <p:cNvSpPr>
            <a:spLocks noGrp="1"/>
          </p:cNvSpPr>
          <p:nvPr>
            <p:ph idx="1"/>
          </p:nvPr>
        </p:nvSpPr>
        <p:spPr>
          <a:xfrm>
            <a:off x="457200" y="2349500"/>
            <a:ext cx="8229600" cy="3776663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pl-PL" smtClean="0"/>
              <a:t>Młoda generacja siłą rozwojową na przyszłość, czy straconym pokoleniem?</a:t>
            </a:r>
          </a:p>
          <a:p>
            <a:pPr marL="0" indent="0" eaLnBrk="1" hangingPunct="1">
              <a:buFont typeface="Arial" charset="0"/>
              <a:buNone/>
            </a:pPr>
            <a:r>
              <a:rPr lang="pl-PL" smtClean="0"/>
              <a:t>Jakie warunki są potrzebne by zapewnić wykorzystanie potencjału innowacyjnego młodych?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BF94F0-92DB-48D7-A197-A7709A575659}" type="slidenum">
              <a:rPr lang="pl-PL"/>
              <a:pPr>
                <a:defRPr/>
              </a:pPr>
              <a:t>37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7EF28C-7C19-45A7-A004-F346D0355619}" type="slidenum">
              <a:rPr lang="pl-PL"/>
              <a:pPr>
                <a:defRPr/>
              </a:pPr>
              <a:t>38</a:t>
            </a:fld>
            <a:endParaRPr lang="pl-PL"/>
          </a:p>
        </p:txBody>
      </p:sp>
      <p:sp>
        <p:nvSpPr>
          <p:cNvPr id="5" name="Symbol zastępczy zawartości 2"/>
          <p:cNvSpPr>
            <a:spLocks noGrp="1"/>
          </p:cNvSpPr>
          <p:nvPr>
            <p:ph idx="4294967295"/>
          </p:nvPr>
        </p:nvSpPr>
        <p:spPr>
          <a:xfrm>
            <a:off x="303213" y="981075"/>
            <a:ext cx="8229600" cy="5688013"/>
          </a:xfrm>
        </p:spPr>
        <p:txBody>
          <a:bodyPr rtlCol="0">
            <a:normAutofit fontScale="92500" lnSpcReduction="10000"/>
          </a:bodyPr>
          <a:lstStyle/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sz="2000" b="1" dirty="0" smtClean="0">
                <a:solidFill>
                  <a:schemeClr val="accent1"/>
                </a:solidFill>
              </a:rPr>
              <a:t>Doświadczenie </a:t>
            </a:r>
            <a:r>
              <a:rPr lang="pl-PL" sz="2000" b="1" dirty="0">
                <a:solidFill>
                  <a:schemeClr val="accent1"/>
                </a:solidFill>
              </a:rPr>
              <a:t>„eksplozji”:  systemu i ustroju, młodości, </a:t>
            </a:r>
            <a:r>
              <a:rPr lang="pl-PL" sz="2000" b="1" dirty="0" smtClean="0">
                <a:solidFill>
                  <a:schemeClr val="accent1"/>
                </a:solidFill>
              </a:rPr>
              <a:t>oświaty, </a:t>
            </a:r>
            <a:r>
              <a:rPr lang="pl-PL" sz="2000" b="1" dirty="0">
                <a:solidFill>
                  <a:schemeClr val="accent1"/>
                </a:solidFill>
              </a:rPr>
              <a:t>otwartości na inne kultury,  dekompozycji statusu społecznego </a:t>
            </a:r>
            <a:r>
              <a:rPr lang="pl-PL" sz="2000" b="1" dirty="0" smtClean="0">
                <a:solidFill>
                  <a:schemeClr val="accent1"/>
                </a:solidFill>
              </a:rPr>
              <a:t>rodziców, eksplozji informatycznej </a:t>
            </a:r>
            <a:r>
              <a:rPr lang="pl-PL" sz="2000" b="1" dirty="0">
                <a:solidFill>
                  <a:schemeClr val="accent1"/>
                </a:solidFill>
              </a:rPr>
              <a:t>oraz globalnego kryzysu gospodarczego.</a:t>
            </a:r>
            <a:r>
              <a:rPr lang="pl-PL" sz="2000" dirty="0">
                <a:solidFill>
                  <a:schemeClr val="accent1"/>
                </a:solidFill>
              </a:rPr>
              <a:t> </a:t>
            </a:r>
            <a:endParaRPr lang="pl-PL" sz="2000" dirty="0" smtClean="0">
              <a:solidFill>
                <a:schemeClr val="accent1"/>
              </a:solidFill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sz="2000" dirty="0" smtClean="0"/>
              <a:t>Dominujące </a:t>
            </a:r>
            <a:r>
              <a:rPr lang="pl-PL" sz="2000" dirty="0"/>
              <a:t>aspiracje edukacyjne </a:t>
            </a:r>
            <a:r>
              <a:rPr lang="pl-PL" sz="2000" dirty="0" smtClean="0"/>
              <a:t>(„boom edukacyjny”), ale także osoby naśladujące </a:t>
            </a:r>
            <a:r>
              <a:rPr lang="pl-PL" sz="2000" dirty="0"/>
              <a:t>wzorce roszczeniowe </a:t>
            </a:r>
            <a:r>
              <a:rPr lang="pl-PL" sz="2000" dirty="0" smtClean="0"/>
              <a:t>rodziców,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sz="2000" b="1" dirty="0" smtClean="0">
                <a:solidFill>
                  <a:schemeClr val="accent1"/>
                </a:solidFill>
              </a:rPr>
              <a:t>Mocna </a:t>
            </a:r>
            <a:r>
              <a:rPr lang="pl-PL" sz="2000" b="1" dirty="0">
                <a:solidFill>
                  <a:schemeClr val="accent1"/>
                </a:solidFill>
              </a:rPr>
              <a:t>orientacja na zaspakajanie potrzeb konsumpcyjnych, </a:t>
            </a:r>
            <a:r>
              <a:rPr lang="pl-PL" sz="2000" b="1" dirty="0" smtClean="0">
                <a:solidFill>
                  <a:schemeClr val="accent1"/>
                </a:solidFill>
              </a:rPr>
              <a:t>odporne </a:t>
            </a:r>
            <a:r>
              <a:rPr lang="pl-PL" sz="2000" b="1" dirty="0">
                <a:solidFill>
                  <a:schemeClr val="accent1"/>
                </a:solidFill>
              </a:rPr>
              <a:t>na zmienność koniunktury</a:t>
            </a:r>
            <a:r>
              <a:rPr lang="pl-PL" sz="2000" b="1" dirty="0" smtClean="0">
                <a:solidFill>
                  <a:schemeClr val="accent1"/>
                </a:solidFill>
              </a:rPr>
              <a:t>, „</a:t>
            </a:r>
            <a:r>
              <a:rPr lang="pl-PL" sz="2000" b="1" dirty="0" err="1" smtClean="0">
                <a:solidFill>
                  <a:schemeClr val="accent1"/>
                </a:solidFill>
              </a:rPr>
              <a:t>nastolatyzacja</a:t>
            </a:r>
            <a:r>
              <a:rPr lang="pl-PL" sz="2000" b="1" dirty="0" smtClean="0">
                <a:solidFill>
                  <a:schemeClr val="accent1"/>
                </a:solidFill>
              </a:rPr>
              <a:t>” dorosłych,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sz="2000" dirty="0"/>
              <a:t>P</a:t>
            </a:r>
            <a:r>
              <a:rPr lang="pl-PL" sz="2000" dirty="0" smtClean="0"/>
              <a:t>ierwsze </a:t>
            </a:r>
            <a:r>
              <a:rPr lang="pl-PL" sz="2000" dirty="0"/>
              <a:t>polskie pokolenie od stuleci bez doświadczenia luki technologicznej w porównaniu z młodymi z innych, rozwiniętych krajów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sz="2000" b="1" dirty="0" smtClean="0">
                <a:solidFill>
                  <a:schemeClr val="accent1"/>
                </a:solidFill>
              </a:rPr>
              <a:t>Umiejętna </a:t>
            </a:r>
            <a:r>
              <a:rPr lang="pl-PL" sz="2000" b="1" dirty="0">
                <a:solidFill>
                  <a:schemeClr val="accent1"/>
                </a:solidFill>
              </a:rPr>
              <a:t>indywidualizacja strategii życiowych (</a:t>
            </a:r>
            <a:r>
              <a:rPr lang="pl-PL" sz="2000" b="1" dirty="0" smtClean="0">
                <a:solidFill>
                  <a:schemeClr val="accent1"/>
                </a:solidFill>
              </a:rPr>
              <a:t>przykładem:  </a:t>
            </a:r>
            <a:r>
              <a:rPr lang="pl-PL" sz="2000" b="1" dirty="0">
                <a:solidFill>
                  <a:schemeClr val="accent1"/>
                </a:solidFill>
              </a:rPr>
              <a:t>dostrzeżenie roli edukacji, skorzystanie z szans emigracji czasowej, zarobkowej po 2004 roku) dopasowywana do horyzontu potrzeb i </a:t>
            </a:r>
            <a:r>
              <a:rPr lang="pl-PL" sz="2000" b="1" dirty="0" smtClean="0">
                <a:solidFill>
                  <a:schemeClr val="accent1"/>
                </a:solidFill>
              </a:rPr>
              <a:t>ambicji,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sz="2000" dirty="0" smtClean="0"/>
              <a:t>Kapitały </a:t>
            </a:r>
            <a:r>
              <a:rPr lang="pl-PL" sz="2000" dirty="0"/>
              <a:t>wyniesione z domu rodzinnego, </a:t>
            </a:r>
            <a:r>
              <a:rPr lang="pl-PL" sz="2000" dirty="0" smtClean="0"/>
              <a:t>także </a:t>
            </a:r>
            <a:r>
              <a:rPr lang="pl-PL" sz="2000" dirty="0"/>
              <a:t>i osobisty wysiłek oraz ambicje młodych ludzi sprawiają, że w pokoleniu tym istnieją grupy  innowacyjnie zorientowane nie </a:t>
            </a:r>
            <a:r>
              <a:rPr lang="pl-PL" sz="2000" dirty="0" smtClean="0"/>
              <a:t>tylko na to, co wiąże się z korzystnymi warunkami startu życiowego,</a:t>
            </a:r>
            <a:endParaRPr lang="pl-PL" sz="2000" dirty="0"/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sz="2000" b="1" dirty="0" smtClean="0">
                <a:solidFill>
                  <a:schemeClr val="accent1"/>
                </a:solidFill>
              </a:rPr>
              <a:t>Naturalne </a:t>
            </a:r>
            <a:r>
              <a:rPr lang="pl-PL" sz="2000" b="1" dirty="0">
                <a:solidFill>
                  <a:schemeClr val="accent1"/>
                </a:solidFill>
              </a:rPr>
              <a:t>podleganie tym samym procesom zmian kulturowych, jakie zachodzą w krajach </a:t>
            </a:r>
            <a:r>
              <a:rPr lang="pl-PL" sz="2000" b="1" dirty="0" smtClean="0">
                <a:solidFill>
                  <a:schemeClr val="accent1"/>
                </a:solidFill>
              </a:rPr>
              <a:t>rozwiniętych - </a:t>
            </a:r>
            <a:r>
              <a:rPr lang="pl-PL" sz="2000" b="1" dirty="0" err="1">
                <a:solidFill>
                  <a:schemeClr val="accent1"/>
                </a:solidFill>
              </a:rPr>
              <a:t>deinstytucjonalizacja</a:t>
            </a:r>
            <a:r>
              <a:rPr lang="pl-PL" sz="2000" b="1" dirty="0">
                <a:solidFill>
                  <a:schemeClr val="accent1"/>
                </a:solidFill>
              </a:rPr>
              <a:t> rodziny nowy porządek sentymentalny (kulturowe wzorce seksualności), dorosłość = </a:t>
            </a:r>
            <a:r>
              <a:rPr lang="pl-PL" sz="2000" b="1" dirty="0" smtClean="0">
                <a:solidFill>
                  <a:schemeClr val="accent1"/>
                </a:solidFill>
              </a:rPr>
              <a:t>praca,  </a:t>
            </a:r>
            <a:r>
              <a:rPr lang="pl-PL" sz="2000" b="1" dirty="0">
                <a:solidFill>
                  <a:schemeClr val="accent1"/>
                </a:solidFill>
              </a:rPr>
              <a:t>kiedyś  dorosłość=rodzina, </a:t>
            </a:r>
          </a:p>
        </p:txBody>
      </p:sp>
      <p:sp>
        <p:nvSpPr>
          <p:cNvPr id="91139" name="Tytuł 1"/>
          <p:cNvSpPr>
            <a:spLocks noGrp="1"/>
          </p:cNvSpPr>
          <p:nvPr>
            <p:ph type="title" idx="4294967295"/>
          </p:nvPr>
        </p:nvSpPr>
        <p:spPr>
          <a:xfrm>
            <a:off x="0" y="-14288"/>
            <a:ext cx="7732713" cy="777876"/>
          </a:xfrm>
        </p:spPr>
        <p:txBody>
          <a:bodyPr/>
          <a:lstStyle/>
          <a:p>
            <a:pPr eaLnBrk="1" hangingPunct="1"/>
            <a:r>
              <a:rPr lang="pl-PL" smtClean="0"/>
              <a:t>Generacje rozwoju (2)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DDCAB9-84BC-4121-9D86-38861179B06F}" type="slidenum">
              <a:rPr lang="pl-PL"/>
              <a:pPr>
                <a:defRPr/>
              </a:pPr>
              <a:t>39</a:t>
            </a:fld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374650" y="836613"/>
            <a:ext cx="8374063" cy="6121400"/>
          </a:xfrm>
        </p:spPr>
        <p:txBody>
          <a:bodyPr rtlCol="0">
            <a:normAutofit fontScale="62500" lnSpcReduction="20000"/>
          </a:bodyPr>
          <a:lstStyle/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dirty="0" smtClean="0"/>
              <a:t>Rosnące </a:t>
            </a:r>
            <a:r>
              <a:rPr lang="pl-PL" dirty="0"/>
              <a:t>znaczenie  </a:t>
            </a:r>
            <a:r>
              <a:rPr lang="pl-PL" dirty="0" smtClean="0"/>
              <a:t>„kryzysu ćwierćwiecza”, </a:t>
            </a:r>
            <a:r>
              <a:rPr lang="pl-PL" dirty="0"/>
              <a:t>co symbolizuje problem transferu między edukacją a rynkiem pracy </a:t>
            </a:r>
            <a:r>
              <a:rPr lang="pl-PL" dirty="0" smtClean="0"/>
              <a:t>(ciężar decyzyjny, problem startu zawodowego, „</a:t>
            </a:r>
            <a:r>
              <a:rPr lang="pl-PL" dirty="0" err="1" smtClean="0"/>
              <a:t>gniazdownicy</a:t>
            </a:r>
            <a:r>
              <a:rPr lang="pl-PL" dirty="0"/>
              <a:t>”),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b="1" dirty="0">
                <a:solidFill>
                  <a:schemeClr val="accent1"/>
                </a:solidFill>
              </a:rPr>
              <a:t>Deklarowana chęć posiadania dzieci, ale i  ostrożność w strategiach życiowych, jeśli chodzi o decyzje dotyczące dzietności, uzależnione od warunków do opieki, wychowania i stworzenia dzieciom szans na </a:t>
            </a:r>
            <a:r>
              <a:rPr lang="pl-PL" b="1" dirty="0" smtClean="0">
                <a:solidFill>
                  <a:schemeClr val="accent1"/>
                </a:solidFill>
              </a:rPr>
              <a:t>przyszłość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dirty="0"/>
              <a:t>Potrzeba równowagi pracy – życie (</a:t>
            </a:r>
            <a:r>
              <a:rPr lang="pl-PL" i="1" dirty="0" err="1"/>
              <a:t>leisure</a:t>
            </a:r>
            <a:r>
              <a:rPr lang="pl-PL" i="1" dirty="0"/>
              <a:t> </a:t>
            </a:r>
            <a:r>
              <a:rPr lang="pl-PL" i="1" dirty="0" err="1"/>
              <a:t>time</a:t>
            </a:r>
            <a:r>
              <a:rPr lang="pl-PL" dirty="0"/>
              <a:t> tych generacji nabiera jeszcze większego znaczenia ekonomicznego</a:t>
            </a:r>
            <a:r>
              <a:rPr lang="pl-PL" dirty="0" smtClean="0"/>
              <a:t>)</a:t>
            </a:r>
            <a:endParaRPr lang="pl-PL" dirty="0"/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b="1" dirty="0">
                <a:solidFill>
                  <a:schemeClr val="accent1"/>
                </a:solidFill>
              </a:rPr>
              <a:t>Inne sytuowanie roli i obszaru wolności – </a:t>
            </a:r>
            <a:r>
              <a:rPr lang="pl-PL" b="1" dirty="0" err="1">
                <a:solidFill>
                  <a:schemeClr val="accent1"/>
                </a:solidFill>
              </a:rPr>
              <a:t>internet</a:t>
            </a:r>
            <a:r>
              <a:rPr lang="pl-PL" b="1" dirty="0">
                <a:solidFill>
                  <a:schemeClr val="accent1"/>
                </a:solidFill>
              </a:rPr>
              <a:t> </a:t>
            </a:r>
            <a:r>
              <a:rPr lang="pl-PL" b="1" dirty="0" smtClean="0">
                <a:solidFill>
                  <a:schemeClr val="accent1"/>
                </a:solidFill>
              </a:rPr>
              <a:t>(w </a:t>
            </a:r>
            <a:r>
              <a:rPr lang="pl-PL" b="1" dirty="0">
                <a:solidFill>
                  <a:schemeClr val="accent1"/>
                </a:solidFill>
              </a:rPr>
              <a:t>skrajnej wersji: Real  jest  obcy, a Sieć oswojona),  </a:t>
            </a:r>
            <a:r>
              <a:rPr lang="pl-PL" b="1" dirty="0" err="1" smtClean="0">
                <a:solidFill>
                  <a:schemeClr val="accent1"/>
                </a:solidFill>
              </a:rPr>
              <a:t>intrnet</a:t>
            </a:r>
            <a:r>
              <a:rPr lang="pl-PL" b="1" dirty="0" smtClean="0">
                <a:solidFill>
                  <a:schemeClr val="accent1"/>
                </a:solidFill>
              </a:rPr>
              <a:t> </a:t>
            </a:r>
            <a:r>
              <a:rPr lang="pl-PL" b="1" dirty="0">
                <a:solidFill>
                  <a:schemeClr val="accent1"/>
                </a:solidFill>
              </a:rPr>
              <a:t>to także podstawowe źródło wiedzy,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dirty="0"/>
              <a:t>Większy poziom otwartości i zaufania (badania ICCS 2009),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b="1" dirty="0" smtClean="0">
                <a:solidFill>
                  <a:schemeClr val="accent1"/>
                </a:solidFill>
              </a:rPr>
              <a:t>Umiejętne </a:t>
            </a:r>
            <a:r>
              <a:rPr lang="pl-PL" b="1" dirty="0">
                <a:solidFill>
                  <a:schemeClr val="accent1"/>
                </a:solidFill>
              </a:rPr>
              <a:t>łączenie indywidualizmu (rywalizacyjności w większej i mniejszej skali) ze zdolnością do </a:t>
            </a:r>
            <a:r>
              <a:rPr lang="pl-PL" b="1" dirty="0" smtClean="0">
                <a:solidFill>
                  <a:schemeClr val="accent1"/>
                </a:solidFill>
              </a:rPr>
              <a:t>kooperacji. </a:t>
            </a:r>
            <a:endParaRPr lang="pl-PL" b="1" dirty="0">
              <a:solidFill>
                <a:schemeClr val="accent1"/>
              </a:solidFill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dirty="0"/>
              <a:t>Relatywnie wysoki poziom zróżnicowania (status rodziny i związane z nim rodzinne kapitały</a:t>
            </a:r>
            <a:r>
              <a:rPr lang="pl-PL" dirty="0" smtClean="0"/>
              <a:t>),</a:t>
            </a:r>
            <a:endParaRPr lang="pl-PL" b="1" dirty="0" smtClean="0"/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pl-PL" b="1" dirty="0"/>
          </a:p>
          <a:p>
            <a:pPr marL="0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b="1" dirty="0" smtClean="0">
                <a:solidFill>
                  <a:schemeClr val="accent1"/>
                </a:solidFill>
              </a:rPr>
              <a:t>Przedstawione </a:t>
            </a:r>
            <a:r>
              <a:rPr lang="pl-PL" b="1" dirty="0">
                <a:solidFill>
                  <a:schemeClr val="accent1"/>
                </a:solidFill>
              </a:rPr>
              <a:t>cechy generacyjne są istotne dla stworzenia energii społecznej ewolucyjnych przemian w Polsce i zbudowania sił rozwojowych, pozwalających z jednej strony kreować nowe przewagi konkurencyjne, z drugiej nowy model życia społecznego</a:t>
            </a:r>
            <a:r>
              <a:rPr lang="pl-PL" dirty="0">
                <a:solidFill>
                  <a:schemeClr val="accent1"/>
                </a:solidFill>
              </a:rPr>
              <a:t>. 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pl-PL" dirty="0"/>
          </a:p>
        </p:txBody>
      </p:sp>
      <p:sp>
        <p:nvSpPr>
          <p:cNvPr id="92163" name="Tytuł 1"/>
          <p:cNvSpPr>
            <a:spLocks noGrp="1"/>
          </p:cNvSpPr>
          <p:nvPr>
            <p:ph type="title" idx="4294967295"/>
          </p:nvPr>
        </p:nvSpPr>
        <p:spPr>
          <a:xfrm>
            <a:off x="0" y="-14288"/>
            <a:ext cx="7732713" cy="777876"/>
          </a:xfrm>
        </p:spPr>
        <p:txBody>
          <a:bodyPr/>
          <a:lstStyle/>
          <a:p>
            <a:pPr eaLnBrk="1" hangingPunct="1"/>
            <a:r>
              <a:rPr lang="pl-PL" smtClean="0"/>
              <a:t>Generacje rozwoju (3)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Picture 4" descr="http://www.economist.com/sites/default/files/images/images-magazine/2011/01/31/AS/20110131_ASC001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2363" y="836613"/>
            <a:ext cx="4160837" cy="388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4" name="Picture 6" descr="http://www.economist.com/sites/default/files/images/images-magazine/2011/01/31/TT/20110131_TTC001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6800" y="836613"/>
            <a:ext cx="2762250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5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mtClean="0"/>
              <a:t>Globalne scenariusze rozwoju (1)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17563" y="4157663"/>
            <a:ext cx="8229600" cy="2663825"/>
          </a:xfrm>
        </p:spPr>
        <p:txBody>
          <a:bodyPr rtlCol="0">
            <a:normAutofit fontScale="6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dirty="0"/>
              <a:t>Ujawnianie się nowych </a:t>
            </a:r>
            <a:r>
              <a:rPr lang="pl-PL" dirty="0" smtClean="0"/>
              <a:t>sił,</a:t>
            </a:r>
            <a:endParaRPr lang="pl-PL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dirty="0"/>
              <a:t>Możliwości dekoncentracji władzy: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pl-PL" dirty="0"/>
              <a:t>Rola Azji (szczególnie południowo – wschodniej</a:t>
            </a:r>
            <a:r>
              <a:rPr lang="pl-PL" dirty="0" smtClean="0"/>
              <a:t>),</a:t>
            </a:r>
            <a:endParaRPr lang="pl-PL" dirty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pl-PL" dirty="0"/>
              <a:t>Rola </a:t>
            </a:r>
            <a:r>
              <a:rPr lang="pl-PL" dirty="0" smtClean="0"/>
              <a:t>BRIC oraz E7,</a:t>
            </a:r>
            <a:endParaRPr lang="pl-PL" dirty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pl-PL" dirty="0"/>
              <a:t>Rola podmiotów niepaństwowych (korporacje – nowe typy społeczności: </a:t>
            </a:r>
            <a:r>
              <a:rPr lang="pl-PL" dirty="0" err="1"/>
              <a:t>Facebook</a:t>
            </a:r>
            <a:r>
              <a:rPr lang="pl-PL" dirty="0" smtClean="0"/>
              <a:t>),</a:t>
            </a:r>
            <a:endParaRPr lang="pl-PL" dirty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pl-PL" dirty="0"/>
              <a:t>Problemy w obszarze „łuku niestabilności</a:t>
            </a:r>
            <a:r>
              <a:rPr lang="pl-PL" dirty="0" smtClean="0"/>
              <a:t>” (rejon andyjski Ameryki Płd., Afryka </a:t>
            </a:r>
            <a:r>
              <a:rPr lang="pl-PL" dirty="0"/>
              <a:t>S</a:t>
            </a:r>
            <a:r>
              <a:rPr lang="pl-PL" dirty="0" smtClean="0"/>
              <a:t>ubsaharyjska i Płn., Bliski Wschód, Kaukaz, centralna i wschodnia Azja),</a:t>
            </a:r>
            <a:endParaRPr lang="pl-PL" dirty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pl-PL" dirty="0"/>
              <a:t>Zmieniająca się rola </a:t>
            </a:r>
            <a:r>
              <a:rPr lang="pl-PL" dirty="0" smtClean="0"/>
              <a:t>Afryki.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41BDF2-7E7D-421C-8DBD-0A39F7291674}" type="slidenum">
              <a:rPr lang="pl-PL"/>
              <a:pPr>
                <a:defRPr/>
              </a:pPr>
              <a:t>4</a:t>
            </a:fld>
            <a:endParaRPr lang="pl-PL"/>
          </a:p>
        </p:txBody>
      </p:sp>
      <p:sp>
        <p:nvSpPr>
          <p:cNvPr id="54278" name="Text Box 1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-66675" y="6629400"/>
            <a:ext cx="25146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sz="1000">
                <a:latin typeface="Calibri" pitchFamily="34" charset="0"/>
              </a:rPr>
              <a:t>Źródło:  </a:t>
            </a:r>
            <a:r>
              <a:rPr lang="en-US" sz="1000">
                <a:latin typeface="Calibri" pitchFamily="34" charset="0"/>
              </a:rPr>
              <a:t>The </a:t>
            </a:r>
            <a:r>
              <a:rPr lang="pl-PL" sz="1000">
                <a:latin typeface="Calibri" pitchFamily="34" charset="0"/>
              </a:rPr>
              <a:t>Economist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5" name="Picture 2" descr="D:\KRYSIA\Rysunki\Schemat - zmiana społ 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8113" y="1196975"/>
            <a:ext cx="5097462" cy="3527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4A1263-C2F2-43BD-90AF-A3143CE32EE8}" type="slidenum">
              <a:rPr lang="pl-PL"/>
              <a:pPr>
                <a:defRPr/>
              </a:pPr>
              <a:t>40</a:t>
            </a:fld>
            <a:endParaRPr lang="pl-PL"/>
          </a:p>
        </p:txBody>
      </p:sp>
      <p:sp>
        <p:nvSpPr>
          <p:cNvPr id="93187" name="Tytuł 2"/>
          <p:cNvSpPr>
            <a:spLocks noGrp="1"/>
          </p:cNvSpPr>
          <p:nvPr>
            <p:ph type="title" idx="4294967295"/>
          </p:nvPr>
        </p:nvSpPr>
        <p:spPr>
          <a:xfrm>
            <a:off x="0" y="-14288"/>
            <a:ext cx="7732713" cy="777876"/>
          </a:xfrm>
        </p:spPr>
        <p:txBody>
          <a:bodyPr/>
          <a:lstStyle/>
          <a:p>
            <a:pPr eaLnBrk="1" hangingPunct="1"/>
            <a:r>
              <a:rPr lang="pl-PL" smtClean="0"/>
              <a:t>Solidarność pokoleń – generacja 2.0 i Polska 2030</a:t>
            </a:r>
          </a:p>
        </p:txBody>
      </p:sp>
      <p:sp>
        <p:nvSpPr>
          <p:cNvPr id="93188" name="Prostokąt 2"/>
          <p:cNvSpPr>
            <a:spLocks noChangeArrowheads="1"/>
          </p:cNvSpPr>
          <p:nvPr/>
        </p:nvSpPr>
        <p:spPr bwMode="auto">
          <a:xfrm>
            <a:off x="390525" y="6581775"/>
            <a:ext cx="8358188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35000"/>
              </a:spcBef>
              <a:spcAft>
                <a:spcPct val="5000"/>
              </a:spcAft>
              <a:buClr>
                <a:srgbClr val="000000"/>
              </a:buClr>
              <a:buFont typeface="Times New Roman" pitchFamily="18" charset="0"/>
              <a:buNone/>
            </a:pPr>
            <a:r>
              <a:rPr lang="pl-PL" sz="1000">
                <a:latin typeface="Calibri" pitchFamily="34" charset="0"/>
              </a:rPr>
              <a:t>Źródło: Prezentacja Krystyny Szafraniec „Czas na młodych. Socjologiczne charakterystyki pokolenia”</a:t>
            </a:r>
          </a:p>
        </p:txBody>
      </p:sp>
      <p:sp>
        <p:nvSpPr>
          <p:cNvPr id="93189" name="Symbol zastępczy zawartości 3"/>
          <p:cNvSpPr txBox="1">
            <a:spLocks/>
          </p:cNvSpPr>
          <p:nvPr/>
        </p:nvSpPr>
        <p:spPr bwMode="auto">
          <a:xfrm>
            <a:off x="5292725" y="836613"/>
            <a:ext cx="3455988" cy="5400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0" lvl="1" indent="-457200" eaLnBrk="0" hangingPunct="0">
              <a:spcBef>
                <a:spcPts val="400"/>
              </a:spcBef>
              <a:buClr>
                <a:srgbClr val="000000"/>
              </a:buClr>
              <a:buSzPct val="100000"/>
            </a:pPr>
            <a:r>
              <a:rPr lang="pl-PL" sz="1600" b="1">
                <a:solidFill>
                  <a:srgbClr val="0D57C3"/>
                </a:solidFill>
                <a:latin typeface="Calibri" pitchFamily="34" charset="0"/>
              </a:rPr>
              <a:t>Pole A’: </a:t>
            </a:r>
            <a:r>
              <a:rPr lang="pl-PL" sz="1600">
                <a:solidFill>
                  <a:srgbClr val="000000"/>
                </a:solidFill>
                <a:latin typeface="Calibri" pitchFamily="34" charset="0"/>
              </a:rPr>
              <a:t>młodzieżowe aspiracje są bardzo wysokie, długie strategie edukacyjne, rodzice wspierają swoje dzieci kapitałem (krok do przodu w stosunku do rówieśników i do siebie;</a:t>
            </a:r>
          </a:p>
          <a:p>
            <a:pPr marL="0" lvl="1" indent="-457200" eaLnBrk="0" hangingPunct="0">
              <a:spcBef>
                <a:spcPts val="400"/>
              </a:spcBef>
              <a:buClr>
                <a:srgbClr val="000000"/>
              </a:buClr>
              <a:buSzPct val="100000"/>
            </a:pPr>
            <a:r>
              <a:rPr lang="pl-PL" sz="1600" b="1">
                <a:solidFill>
                  <a:srgbClr val="0D57C3"/>
                </a:solidFill>
                <a:latin typeface="Calibri" pitchFamily="34" charset="0"/>
              </a:rPr>
              <a:t>Pole B’:  </a:t>
            </a:r>
            <a:r>
              <a:rPr lang="pl-PL" sz="1600">
                <a:solidFill>
                  <a:srgbClr val="000000"/>
                </a:solidFill>
                <a:latin typeface="Calibri" pitchFamily="34" charset="0"/>
              </a:rPr>
              <a:t>aspiracje są równie wysokie lub niewiele niższe, zakładane strategie edukacyjne bywają najczęściej długie, faktycznie jednak stają się krótsze (lub gorszej jakości), zaszczepianie ambicji przez rodziców – brak kapitału na pełną realizację zamierzeń;</a:t>
            </a:r>
          </a:p>
          <a:p>
            <a:pPr marL="0" lvl="1" indent="-457200" eaLnBrk="0" hangingPunct="0">
              <a:spcBef>
                <a:spcPts val="400"/>
              </a:spcBef>
              <a:buClr>
                <a:srgbClr val="000000"/>
              </a:buClr>
              <a:buSzPct val="100000"/>
            </a:pPr>
            <a:r>
              <a:rPr lang="pl-PL" sz="1600" b="1">
                <a:solidFill>
                  <a:srgbClr val="0D57C3"/>
                </a:solidFill>
                <a:latin typeface="Calibri" pitchFamily="34" charset="0"/>
              </a:rPr>
              <a:t>Pole C’: </a:t>
            </a:r>
            <a:r>
              <a:rPr lang="pl-PL" sz="1600">
                <a:solidFill>
                  <a:srgbClr val="000000"/>
                </a:solidFill>
                <a:latin typeface="Calibri" pitchFamily="34" charset="0"/>
              </a:rPr>
              <a:t>aspiracje są znacznie niższe, ale nie niskie (zwłaszcza w odniesieniu do konsumpcji), brak długich strategii edukacyjnych, rodzice fundują dzieciom głównie resentymenty i roszczeniowe postawy (brak kapitału intelektualnego, materialnego, mentalnego), wyuczony pesymizm i bierność.</a:t>
            </a:r>
          </a:p>
          <a:p>
            <a:pPr marL="0" lvl="1" indent="-457200" eaLnBrk="0" hangingPunct="0">
              <a:spcBef>
                <a:spcPts val="4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pl-PL" sz="1600">
              <a:solidFill>
                <a:srgbClr val="000000"/>
              </a:solidFill>
              <a:latin typeface="Calibri" pitchFamily="34" charset="0"/>
            </a:endParaRPr>
          </a:p>
          <a:p>
            <a:pPr marL="0" lvl="1" indent="-457200" eaLnBrk="0" hangingPunct="0">
              <a:spcBef>
                <a:spcPts val="4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pl-PL" sz="1600" b="1">
              <a:solidFill>
                <a:srgbClr val="000000"/>
              </a:solidFill>
              <a:latin typeface="Calibri" pitchFamily="34" charset="0"/>
            </a:endParaRPr>
          </a:p>
          <a:p>
            <a:pPr marL="0" lvl="1" indent="-457200" eaLnBrk="0" hangingPunct="0">
              <a:spcBef>
                <a:spcPts val="4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pl-PL" sz="1600">
              <a:solidFill>
                <a:srgbClr val="000000"/>
              </a:solidFill>
              <a:latin typeface="Calibri" pitchFamily="34" charset="0"/>
            </a:endParaRPr>
          </a:p>
          <a:p>
            <a:pPr marL="342900" indent="-457200" eaLnBrk="0" hangingPunct="0">
              <a:spcBef>
                <a:spcPts val="4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pl-PL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9" name="Tytuł 1"/>
          <p:cNvSpPr>
            <a:spLocks noGrp="1"/>
          </p:cNvSpPr>
          <p:nvPr>
            <p:ph type="title"/>
          </p:nvPr>
        </p:nvSpPr>
        <p:spPr>
          <a:xfrm>
            <a:off x="468313" y="109538"/>
            <a:ext cx="8229600" cy="582612"/>
          </a:xfrm>
        </p:spPr>
        <p:txBody>
          <a:bodyPr/>
          <a:lstStyle/>
          <a:p>
            <a:pPr eaLnBrk="1" hangingPunct="1"/>
            <a:r>
              <a:rPr lang="pl-PL" sz="2400" smtClean="0"/>
              <a:t>Młodzi a migracje poakcesyjne</a:t>
            </a:r>
          </a:p>
        </p:txBody>
      </p:sp>
      <p:sp>
        <p:nvSpPr>
          <p:cNvPr id="5150" name="Symbol zastępczy zawartości 2"/>
          <p:cNvSpPr>
            <a:spLocks noGrp="1"/>
          </p:cNvSpPr>
          <p:nvPr>
            <p:ph idx="1"/>
          </p:nvPr>
        </p:nvSpPr>
        <p:spPr>
          <a:xfrm>
            <a:off x="349250" y="852488"/>
            <a:ext cx="8543925" cy="2071687"/>
          </a:xfrm>
        </p:spPr>
        <p:txBody>
          <a:bodyPr/>
          <a:lstStyle/>
          <a:p>
            <a:pPr eaLnBrk="1" hangingPunct="1"/>
            <a:r>
              <a:rPr lang="pl-PL" sz="2000" smtClean="0"/>
              <a:t>Wg GUS w szczytowym okresie (koniec 2007 roku) 2,27 mln osób przebywało zagranicą, w końcu 2009 roku zasób ten zmniejszył się do 1,87 mln,</a:t>
            </a:r>
          </a:p>
          <a:p>
            <a:pPr eaLnBrk="1" hangingPunct="1"/>
            <a:r>
              <a:rPr lang="pl-PL" sz="2000" smtClean="0"/>
              <a:t>Migracje zagraniczne to zwykle domena ludzi młodych – ok. 60% ogółu, </a:t>
            </a:r>
          </a:p>
          <a:p>
            <a:pPr eaLnBrk="1" hangingPunct="1"/>
            <a:r>
              <a:rPr lang="pl-PL" sz="2000" smtClean="0"/>
              <a:t>Cechą polskich migracji poakcesyjnych jest także relatywnie wysoki poziom wykształcenia migrujących osób (powodowane wzrostem liczby osób wykształconych ogółem),</a:t>
            </a:r>
          </a:p>
          <a:p>
            <a:pPr eaLnBrk="1" hangingPunct="1"/>
            <a:endParaRPr lang="pl-PL" sz="2000" smtClean="0"/>
          </a:p>
          <a:p>
            <a:pPr eaLnBrk="1" hangingPunct="1"/>
            <a:endParaRPr lang="pl-PL" sz="2000" smtClean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C3D517-B824-4D92-A944-945FC4CBA199}" type="slidenum">
              <a:rPr lang="pl-PL"/>
              <a:pPr>
                <a:defRPr/>
              </a:pPr>
              <a:t>41</a:t>
            </a:fld>
            <a:endParaRPr lang="pl-PL"/>
          </a:p>
        </p:txBody>
      </p:sp>
      <p:graphicFrame>
        <p:nvGraphicFramePr>
          <p:cNvPr id="5148" name="Object 28"/>
          <p:cNvGraphicFramePr>
            <a:graphicFrameLocks noChangeAspect="1"/>
          </p:cNvGraphicFramePr>
          <p:nvPr/>
        </p:nvGraphicFramePr>
        <p:xfrm>
          <a:off x="684213" y="3068638"/>
          <a:ext cx="8199437" cy="3624262"/>
        </p:xfrm>
        <a:graphic>
          <a:graphicData uri="http://schemas.openxmlformats.org/presentationml/2006/ole">
            <p:oleObj spid="_x0000_s5148" name="Dokument" r:id="rId3" imgW="6170982" imgH="2766528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0063" y="38100"/>
            <a:ext cx="7240587" cy="58261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sz="2400" dirty="0" smtClean="0"/>
              <a:t>Migracje ludzi młodych i ich potencjalny wpływ na procesy rynku pracy</a:t>
            </a:r>
            <a:endParaRPr lang="pl-PL" sz="2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884238"/>
            <a:ext cx="8472488" cy="5857875"/>
          </a:xfrm>
        </p:spPr>
        <p:txBody>
          <a:bodyPr rtlCol="0">
            <a:normAutofit fontScale="850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sz="2400" dirty="0" smtClean="0"/>
              <a:t>Motywacje migracyjne: ucieczka przed ryzykiem bezrobocia, chęć poznania świata, dążenia do akumulacji kapitału – ludzkiego i finansowego, który mógłby ułatwić wejście na rynek pracy </a:t>
            </a:r>
            <a:r>
              <a:rPr lang="pl-PL" sz="2400" dirty="0" smtClean="0">
                <a:sym typeface="Wingdings" pitchFamily="2" charset="2"/>
              </a:rPr>
              <a:t> nowe wzorce karier zawodowych a migracje,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sz="2400" dirty="0" smtClean="0">
                <a:sym typeface="Wingdings" pitchFamily="2" charset="2"/>
              </a:rPr>
              <a:t>Wpływ migracji na poziom bezrobocia w kraju – bardzo umiarkowany (na poziomie zagregowanym w zasadzie nieistotny statystycznie) i trudny do jednoznacznego oszacowania,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sz="2400" dirty="0" smtClean="0">
                <a:sym typeface="Wingdings" pitchFamily="2" charset="2"/>
              </a:rPr>
              <a:t>Wyjazdy zagraniczne ludzi młodych równoważyły nierównowagę na linii system edukacyjny – rynek pracy (tzn. absolwenci wyjeżdżający masowo za granicę nie wchodzili na rynek pracy i tym samym nie zwiększali ryzyka bezrobocia),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sz="2400" b="1" dirty="0"/>
              <a:t>Wyhamowanie fali odpływu </a:t>
            </a:r>
            <a:r>
              <a:rPr lang="pl-PL" sz="2400" dirty="0"/>
              <a:t>– wpływ kryzysu gospodarczego i zmniejszenia możliwości absorpcyjnych zagranicznych gospodarek </a:t>
            </a:r>
            <a:r>
              <a:rPr lang="pl-PL" sz="2400" dirty="0">
                <a:sym typeface="Wingdings" pitchFamily="2" charset="2"/>
              </a:rPr>
              <a:t> coraz większa presja osób młodych, w tym absolwentów na polski rynek pracy  możliwy silny wzrost stopy bezrobocia ludzi młodych, w tym z wyższym wykształceniem (europejski rynek pracy jako system naczyń połączonych</a:t>
            </a:r>
            <a:r>
              <a:rPr lang="pl-PL" sz="2400" dirty="0" smtClean="0">
                <a:sym typeface="Wingdings" pitchFamily="2" charset="2"/>
              </a:rPr>
              <a:t>?)</a:t>
            </a:r>
          </a:p>
          <a:p>
            <a:pPr marL="342900" lvl="1" indent="-3429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sz="2400" b="1" dirty="0" smtClean="0">
                <a:sym typeface="Wingdings" pitchFamily="2" charset="2"/>
              </a:rPr>
              <a:t>Jakie wzorce karier migrantów powracających? </a:t>
            </a:r>
            <a:r>
              <a:rPr lang="pl-PL" sz="2400" dirty="0" smtClean="0">
                <a:sym typeface="Wingdings" pitchFamily="2" charset="2"/>
              </a:rPr>
              <a:t>– kontynuacja edukacji, ponowny wyjazd, próba wejścia na polski rynek pracy, </a:t>
            </a:r>
            <a:r>
              <a:rPr lang="pl-PL" sz="2400" dirty="0">
                <a:sym typeface="Wingdings" pitchFamily="2" charset="2"/>
              </a:rPr>
              <a:t>tworzenie własnych przedsiębiorstw (najbardziej prawdopodobna opcja wspierana wynikami badań w Polsce i za granicą).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pl-PL" sz="2400" dirty="0">
              <a:sym typeface="Wingdings" pitchFamily="2" charset="2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pl-PL" sz="24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3684-9FB7-4A56-B5F3-70B9680D5332}" type="slidenum">
              <a:rPr lang="pl-PL"/>
              <a:pPr>
                <a:defRPr/>
              </a:pPr>
              <a:t>42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E662F2-72B4-4F83-B918-1792C2005053}" type="slidenum">
              <a:rPr lang="pl-PL"/>
              <a:pPr>
                <a:defRPr/>
              </a:pPr>
              <a:t>43</a:t>
            </a:fld>
            <a:endParaRPr lang="pl-PL"/>
          </a:p>
        </p:txBody>
      </p:sp>
      <p:sp>
        <p:nvSpPr>
          <p:cNvPr id="97290" name="Tytuł 1"/>
          <p:cNvSpPr>
            <a:spLocks noGrp="1"/>
          </p:cNvSpPr>
          <p:nvPr>
            <p:ph type="title" idx="4294967295"/>
          </p:nvPr>
        </p:nvSpPr>
        <p:spPr>
          <a:xfrm>
            <a:off x="0" y="-14288"/>
            <a:ext cx="7732713" cy="777876"/>
          </a:xfrm>
        </p:spPr>
        <p:txBody>
          <a:bodyPr/>
          <a:lstStyle/>
          <a:p>
            <a:pPr eaLnBrk="1" hangingPunct="1"/>
            <a:r>
              <a:rPr lang="pl-PL" smtClean="0"/>
              <a:t>Zaufanie i otwartość młodego pokolenia</a:t>
            </a:r>
          </a:p>
        </p:txBody>
      </p:sp>
      <p:sp>
        <p:nvSpPr>
          <p:cNvPr id="97291" name="pole tekstowe 4"/>
          <p:cNvSpPr txBox="1">
            <a:spLocks noChangeArrowheads="1"/>
          </p:cNvSpPr>
          <p:nvPr/>
        </p:nvSpPr>
        <p:spPr bwMode="auto">
          <a:xfrm>
            <a:off x="7019925" y="3357563"/>
            <a:ext cx="21240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000">
                <a:latin typeface="Calibri" pitchFamily="34" charset="0"/>
              </a:rPr>
              <a:t>Źródło: European Social Survey 2008</a:t>
            </a:r>
          </a:p>
        </p:txBody>
      </p:sp>
      <p:sp>
        <p:nvSpPr>
          <p:cNvPr id="97292" name="Rectangle 11"/>
          <p:cNvSpPr>
            <a:spLocks noChangeArrowheads="1"/>
          </p:cNvSpPr>
          <p:nvPr/>
        </p:nvSpPr>
        <p:spPr bwMode="auto">
          <a:xfrm>
            <a:off x="1763713" y="836613"/>
            <a:ext cx="4248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SzPct val="100000"/>
            </a:pPr>
            <a:r>
              <a:rPr lang="pl-PL" b="1">
                <a:solidFill>
                  <a:srgbClr val="000000"/>
                </a:solidFill>
                <a:latin typeface="Calibri" pitchFamily="34" charset="0"/>
              </a:rPr>
              <a:t>Zaufanie społeczne wg krajów – ESS 2008 </a:t>
            </a:r>
          </a:p>
        </p:txBody>
      </p:sp>
      <p:sp>
        <p:nvSpPr>
          <p:cNvPr id="97293" name="pole tekstowe 6"/>
          <p:cNvSpPr txBox="1">
            <a:spLocks noChangeArrowheads="1"/>
          </p:cNvSpPr>
          <p:nvPr/>
        </p:nvSpPr>
        <p:spPr bwMode="auto">
          <a:xfrm>
            <a:off x="6516688" y="6524625"/>
            <a:ext cx="28686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000">
                <a:latin typeface="Calibri" pitchFamily="34" charset="0"/>
              </a:rPr>
              <a:t>Źródło: </a:t>
            </a:r>
            <a:r>
              <a:rPr lang="en-US" sz="1000">
                <a:latin typeface="Calibri" pitchFamily="34" charset="0"/>
              </a:rPr>
              <a:t>Initial Findings from the IEA International Civic and Citizenship Education Study</a:t>
            </a:r>
            <a:endParaRPr lang="pl-PL" sz="1000">
              <a:latin typeface="Calibri" pitchFamily="34" charset="0"/>
            </a:endParaRPr>
          </a:p>
        </p:txBody>
      </p:sp>
      <p:sp>
        <p:nvSpPr>
          <p:cNvPr id="97294" name="Rectangle 11"/>
          <p:cNvSpPr>
            <a:spLocks noChangeArrowheads="1"/>
          </p:cNvSpPr>
          <p:nvPr/>
        </p:nvSpPr>
        <p:spPr bwMode="auto">
          <a:xfrm>
            <a:off x="1547813" y="3789363"/>
            <a:ext cx="53276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SzPct val="100000"/>
            </a:pPr>
            <a:r>
              <a:rPr lang="pl-PL" b="1">
                <a:solidFill>
                  <a:srgbClr val="000000"/>
                </a:solidFill>
                <a:latin typeface="Calibri" pitchFamily="34" charset="0"/>
              </a:rPr>
              <a:t>Zaufanie społeczne wg krajów – młodzież  ICCS 2009</a:t>
            </a:r>
          </a:p>
        </p:txBody>
      </p:sp>
      <p:graphicFrame>
        <p:nvGraphicFramePr>
          <p:cNvPr id="9" name="Wykres 8"/>
          <p:cNvGraphicFramePr/>
          <p:nvPr/>
        </p:nvGraphicFramePr>
        <p:xfrm>
          <a:off x="107504" y="1210305"/>
          <a:ext cx="8856984" cy="27634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7288" name="Wykres 9"/>
          <p:cNvGraphicFramePr>
            <a:graphicFrameLocks/>
          </p:cNvGraphicFramePr>
          <p:nvPr/>
        </p:nvGraphicFramePr>
        <p:xfrm>
          <a:off x="-36513" y="3908425"/>
          <a:ext cx="8980488" cy="3000375"/>
        </p:xfrm>
        <a:graphic>
          <a:graphicData uri="http://schemas.openxmlformats.org/presentationml/2006/ole">
            <p:oleObj spid="_x0000_s97288" r:id="rId4" imgW="8980186" imgH="2999492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D43990-79DC-4225-B19D-F7A48AAFD4F8}" type="slidenum">
              <a:rPr lang="pl-PL"/>
              <a:pPr>
                <a:defRPr/>
              </a:pPr>
              <a:t>44</a:t>
            </a:fld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idx="4294967295"/>
          </p:nvPr>
        </p:nvSpPr>
        <p:spPr>
          <a:xfrm>
            <a:off x="5600700" y="908050"/>
            <a:ext cx="3543300" cy="58674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sz="1600" dirty="0">
                <a:solidFill>
                  <a:schemeClr val="tx2"/>
                </a:solidFill>
              </a:rPr>
              <a:t>Młodzi w odróżnieniu od starszych używają </a:t>
            </a:r>
            <a:r>
              <a:rPr lang="pl-PL" sz="1600" dirty="0" err="1">
                <a:solidFill>
                  <a:schemeClr val="tx2"/>
                </a:solidFill>
              </a:rPr>
              <a:t>internetu</a:t>
            </a:r>
            <a:r>
              <a:rPr lang="pl-PL" sz="1600" dirty="0">
                <a:solidFill>
                  <a:schemeClr val="tx2"/>
                </a:solidFill>
              </a:rPr>
              <a:t> do działalności kreatywnej</a:t>
            </a:r>
            <a:r>
              <a:rPr lang="pl-PL" sz="1600" dirty="0" smtClean="0">
                <a:solidFill>
                  <a:schemeClr val="tx2"/>
                </a:solidFill>
              </a:rPr>
              <a:t>.</a:t>
            </a:r>
            <a:endParaRPr lang="pl-PL" sz="16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sz="1600" dirty="0" smtClean="0"/>
              <a:t>O ile penetracja sieci w Polsce nie jest wysoka, o tyle używanie portali </a:t>
            </a:r>
            <a:r>
              <a:rPr lang="pl-PL" sz="1600" dirty="0" err="1" smtClean="0"/>
              <a:t>społecznościowych</a:t>
            </a:r>
            <a:r>
              <a:rPr lang="pl-PL" sz="1600" dirty="0" smtClean="0"/>
              <a:t> jest duże: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pl-PL" sz="16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pl-PL" sz="1600" dirty="0" smtClean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l-PL" sz="1600" dirty="0" smtClean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l-PL" sz="1600" dirty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l-PL" sz="1600" dirty="0" smtClean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l-PL" sz="1600" dirty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l-PL" sz="16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pl-PL" sz="1600" dirty="0" smtClean="0">
              <a:solidFill>
                <a:schemeClr val="accent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pl-PL" sz="1600" dirty="0"/>
          </a:p>
        </p:txBody>
      </p:sp>
      <p:sp>
        <p:nvSpPr>
          <p:cNvPr id="98307" name="Tytuł 2"/>
          <p:cNvSpPr>
            <a:spLocks noGrp="1"/>
          </p:cNvSpPr>
          <p:nvPr>
            <p:ph type="title" idx="4294967295"/>
          </p:nvPr>
        </p:nvSpPr>
        <p:spPr>
          <a:xfrm>
            <a:off x="0" y="-14288"/>
            <a:ext cx="7732713" cy="777876"/>
          </a:xfrm>
        </p:spPr>
        <p:txBody>
          <a:bodyPr/>
          <a:lstStyle/>
          <a:p>
            <a:pPr eaLnBrk="1" hangingPunct="1"/>
            <a:r>
              <a:rPr lang="pl-PL" smtClean="0"/>
              <a:t>Młodzi a nowe media</a:t>
            </a:r>
          </a:p>
        </p:txBody>
      </p:sp>
      <p:pic>
        <p:nvPicPr>
          <p:cNvPr id="98308" name="Picture 6" descr="C:\Users\Arak\AppData\Local\Temp\EvernoteCopyBuffer\67d5d607-a79f-4c88-a1c9-24fe3d6e1470.png"/>
          <p:cNvPicPr>
            <a:picLocks noChangeAspect="1" noChangeArrowheads="1"/>
          </p:cNvPicPr>
          <p:nvPr/>
        </p:nvPicPr>
        <p:blipFill>
          <a:blip r:embed="rId2"/>
          <a:srcRect t="4140"/>
          <a:stretch>
            <a:fillRect/>
          </a:stretch>
        </p:blipFill>
        <p:spPr bwMode="auto">
          <a:xfrm>
            <a:off x="-107950" y="1146175"/>
            <a:ext cx="5600700" cy="550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8309" name="pole tekstowe 7"/>
          <p:cNvSpPr txBox="1">
            <a:spLocks noChangeArrowheads="1"/>
          </p:cNvSpPr>
          <p:nvPr/>
        </p:nvSpPr>
        <p:spPr bwMode="auto">
          <a:xfrm>
            <a:off x="1323975" y="6529388"/>
            <a:ext cx="2735263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000">
                <a:latin typeface="Calibri" pitchFamily="34" charset="0"/>
              </a:rPr>
              <a:t>Źródło: World Internet Project 2010 - Poland </a:t>
            </a:r>
          </a:p>
        </p:txBody>
      </p:sp>
      <p:graphicFrame>
        <p:nvGraphicFramePr>
          <p:cNvPr id="9" name="Wykres 8"/>
          <p:cNvGraphicFramePr>
            <a:graphicFrameLocks/>
          </p:cNvGraphicFramePr>
          <p:nvPr/>
        </p:nvGraphicFramePr>
        <p:xfrm>
          <a:off x="6300192" y="2564904"/>
          <a:ext cx="2232248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8311" name="pole tekstowe 9"/>
          <p:cNvSpPr txBox="1">
            <a:spLocks noChangeArrowheads="1"/>
          </p:cNvSpPr>
          <p:nvPr/>
        </p:nvSpPr>
        <p:spPr bwMode="auto">
          <a:xfrm>
            <a:off x="5492750" y="6097588"/>
            <a:ext cx="3651250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000">
                <a:latin typeface="Calibri" pitchFamily="34" charset="0"/>
              </a:rPr>
              <a:t>Źródło: Special Eurobarometer 335, </a:t>
            </a:r>
            <a:r>
              <a:rPr lang="en-US" sz="1000">
                <a:latin typeface="Calibri" pitchFamily="34" charset="0"/>
              </a:rPr>
              <a:t>E</a:t>
            </a:r>
            <a:r>
              <a:rPr lang="pl-PL" sz="1000">
                <a:latin typeface="Calibri" pitchFamily="34" charset="0"/>
              </a:rPr>
              <a:t>-</a:t>
            </a:r>
            <a:r>
              <a:rPr lang="en-US" sz="1000">
                <a:latin typeface="Calibri" pitchFamily="34" charset="0"/>
              </a:rPr>
              <a:t>Communications Household Survey</a:t>
            </a:r>
            <a:r>
              <a:rPr lang="pl-PL" sz="1000">
                <a:latin typeface="Calibri" pitchFamily="34" charset="0"/>
              </a:rPr>
              <a:t> </a:t>
            </a:r>
            <a:r>
              <a:rPr lang="en-US" sz="1000">
                <a:latin typeface="Calibri" pitchFamily="34" charset="0"/>
              </a:rPr>
              <a:t>Fieldwork: November - December 2009</a:t>
            </a:r>
            <a:r>
              <a:rPr lang="pl-PL" sz="1000">
                <a:latin typeface="Calibri" pitchFamily="34" charset="0"/>
              </a:rPr>
              <a:t> </a:t>
            </a:r>
            <a:r>
              <a:rPr lang="en-US" sz="1000">
                <a:latin typeface="Calibri" pitchFamily="34" charset="0"/>
              </a:rPr>
              <a:t>Publication: October 2010</a:t>
            </a:r>
          </a:p>
        </p:txBody>
      </p:sp>
      <p:sp>
        <p:nvSpPr>
          <p:cNvPr id="11" name="Tytuł 1"/>
          <p:cNvSpPr txBox="1">
            <a:spLocks/>
          </p:cNvSpPr>
          <p:nvPr/>
        </p:nvSpPr>
        <p:spPr bwMode="auto">
          <a:xfrm>
            <a:off x="684213" y="765175"/>
            <a:ext cx="4464050" cy="500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defTabSz="449263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pl-PL" sz="2000" kern="0" dirty="0">
                <a:latin typeface="Calibri" pitchFamily="34" charset="0"/>
                <a:ea typeface="+mj-ea"/>
                <a:cs typeface="+mj-cs"/>
              </a:rPr>
              <a:t>Częstotliwość używania </a:t>
            </a:r>
            <a:r>
              <a:rPr lang="pl-PL" sz="2000" kern="0" dirty="0" err="1">
                <a:latin typeface="Calibri" pitchFamily="34" charset="0"/>
                <a:ea typeface="+mj-ea"/>
                <a:cs typeface="+mj-cs"/>
              </a:rPr>
              <a:t>internetu</a:t>
            </a:r>
            <a:r>
              <a:rPr lang="pl-PL" sz="2000" kern="0" dirty="0">
                <a:latin typeface="Calibri" pitchFamily="34" charset="0"/>
                <a:ea typeface="+mj-ea"/>
                <a:cs typeface="+mj-cs"/>
              </a:rPr>
              <a:t> do: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mtClean="0"/>
              <a:t>Niepewność posiadania dzieci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C6077C-4300-4DBF-8840-9A69CD0B392B}" type="slidenum">
              <a:rPr lang="pl-PL"/>
              <a:pPr>
                <a:defRPr/>
              </a:pPr>
              <a:t>45</a:t>
            </a:fld>
            <a:endParaRPr lang="pl-PL" dirty="0"/>
          </a:p>
        </p:txBody>
      </p:sp>
      <p:sp>
        <p:nvSpPr>
          <p:cNvPr id="99331" name="Symbol zastępczy zawartości 4"/>
          <p:cNvSpPr>
            <a:spLocks noGrp="1"/>
          </p:cNvSpPr>
          <p:nvPr>
            <p:ph idx="1"/>
          </p:nvPr>
        </p:nvSpPr>
        <p:spPr>
          <a:xfrm>
            <a:off x="323850" y="836613"/>
            <a:ext cx="8569325" cy="5145087"/>
          </a:xfrm>
        </p:spPr>
        <p:txBody>
          <a:bodyPr/>
          <a:lstStyle/>
          <a:p>
            <a:pPr eaLnBrk="1" hangingPunct="1"/>
            <a:r>
              <a:rPr lang="pl-PL" sz="1800" smtClean="0"/>
              <a:t>W porównaniu z innymi krajami europejskimi Polacy nie są pewni czy chcą mieć dzieci,</a:t>
            </a:r>
          </a:p>
          <a:p>
            <a:pPr eaLnBrk="1" hangingPunct="1"/>
            <a:r>
              <a:rPr lang="pl-PL" sz="1800" smtClean="0"/>
              <a:t>Proporcja tych którzy nie chcą nie jest tak wielka w porównaniu z innymi krajami. </a:t>
            </a:r>
          </a:p>
        </p:txBody>
      </p:sp>
      <p:pic>
        <p:nvPicPr>
          <p:cNvPr id="9933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1628775"/>
            <a:ext cx="6551612" cy="454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Łącznik prosty ze strzałką 6"/>
          <p:cNvCxnSpPr/>
          <p:nvPr/>
        </p:nvCxnSpPr>
        <p:spPr>
          <a:xfrm>
            <a:off x="1116013" y="4941888"/>
            <a:ext cx="1223962" cy="158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Tytuł 2"/>
          <p:cNvSpPr>
            <a:spLocks noGrp="1"/>
          </p:cNvSpPr>
          <p:nvPr>
            <p:ph type="ctrTitle"/>
          </p:nvPr>
        </p:nvSpPr>
        <p:spPr>
          <a:xfrm>
            <a:off x="539750" y="2130425"/>
            <a:ext cx="6264275" cy="1470025"/>
          </a:xfrm>
        </p:spPr>
        <p:txBody>
          <a:bodyPr/>
          <a:lstStyle/>
          <a:p>
            <a:pPr algn="l" eaLnBrk="1" hangingPunct="1"/>
            <a:r>
              <a:rPr lang="pl-PL" smtClean="0"/>
              <a:t>V. Nowe siły na rynku pracy</a:t>
            </a:r>
          </a:p>
        </p:txBody>
      </p:sp>
      <p:sp>
        <p:nvSpPr>
          <p:cNvPr id="4" name="Podtytuł 3"/>
          <p:cNvSpPr>
            <a:spLocks noGrp="1"/>
          </p:cNvSpPr>
          <p:nvPr>
            <p:ph type="subTitle" idx="1"/>
          </p:nvPr>
        </p:nvSpPr>
        <p:spPr>
          <a:xfrm>
            <a:off x="539750" y="3886200"/>
            <a:ext cx="6335713" cy="1752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mtClean="0"/>
              <a:t>Inwestycje w edukację</a:t>
            </a: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EDB06C-3518-441F-80B6-55346DA6DBB5}" type="slidenum">
              <a:rPr lang="pl-PL"/>
              <a:pPr>
                <a:defRPr/>
              </a:pPr>
              <a:t>47</a:t>
            </a:fld>
            <a:endParaRPr lang="pl-PL"/>
          </a:p>
        </p:txBody>
      </p:sp>
      <p:pic>
        <p:nvPicPr>
          <p:cNvPr id="101379" name="Picture 2"/>
          <p:cNvPicPr>
            <a:picLocks noChangeAspect="1" noChangeArrowheads="1"/>
          </p:cNvPicPr>
          <p:nvPr/>
        </p:nvPicPr>
        <p:blipFill>
          <a:blip r:embed="rId3"/>
          <a:srcRect t="7364"/>
          <a:stretch>
            <a:fillRect/>
          </a:stretch>
        </p:blipFill>
        <p:spPr bwMode="auto">
          <a:xfrm>
            <a:off x="428625" y="1428750"/>
            <a:ext cx="4000500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380" name="Picture 3"/>
          <p:cNvPicPr>
            <a:picLocks noChangeAspect="1" noChangeArrowheads="1"/>
          </p:cNvPicPr>
          <p:nvPr/>
        </p:nvPicPr>
        <p:blipFill>
          <a:blip r:embed="rId4"/>
          <a:srcRect t="11905"/>
          <a:stretch>
            <a:fillRect/>
          </a:stretch>
        </p:blipFill>
        <p:spPr bwMode="auto">
          <a:xfrm>
            <a:off x="4572000" y="1500188"/>
            <a:ext cx="3257550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1381" name="Prostokąt 7"/>
          <p:cNvSpPr>
            <a:spLocks noChangeArrowheads="1"/>
          </p:cNvSpPr>
          <p:nvPr/>
        </p:nvSpPr>
        <p:spPr bwMode="auto">
          <a:xfrm>
            <a:off x="4572000" y="4221163"/>
            <a:ext cx="457200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b="1">
                <a:solidFill>
                  <a:schemeClr val="accent1"/>
                </a:solidFill>
                <a:latin typeface="Calibri" pitchFamily="34" charset="0"/>
              </a:rPr>
              <a:t>Polski   system   oświaty   charakteryzuje anachroniczne  podejście  do  roli  nauczyciela  –  widzianego bardziej  jako  urzędnika  zbiurokratyzowanego  systemu niż  jako  „pracownik  wiedzy”  i współwychowawca  przygotowujący  młodych  ludzi  do  uczenia  się  przez  całe  życie. </a:t>
            </a:r>
          </a:p>
        </p:txBody>
      </p:sp>
      <p:sp>
        <p:nvSpPr>
          <p:cNvPr id="101382" name="Prostokąt 8"/>
          <p:cNvSpPr>
            <a:spLocks noChangeArrowheads="1"/>
          </p:cNvSpPr>
          <p:nvPr/>
        </p:nvSpPr>
        <p:spPr bwMode="auto">
          <a:xfrm>
            <a:off x="428625" y="4251325"/>
            <a:ext cx="4143375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b="1">
                <a:solidFill>
                  <a:schemeClr val="accent1"/>
                </a:solidFill>
                <a:latin typeface="Calibri" pitchFamily="34" charset="0"/>
              </a:rPr>
              <a:t>Inwestycje w kapitał ludzki najmłodszych dają największy zwrot – są najbardziej opłacalne nie tylko dla samych dzieci, ale również dla społeczeństwa. </a:t>
            </a:r>
            <a:br>
              <a:rPr lang="pl-PL" b="1">
                <a:solidFill>
                  <a:schemeClr val="accent1"/>
                </a:solidFill>
                <a:latin typeface="Calibri" pitchFamily="34" charset="0"/>
              </a:rPr>
            </a:br>
            <a:r>
              <a:rPr lang="pl-PL" b="1">
                <a:solidFill>
                  <a:schemeClr val="accent1"/>
                </a:solidFill>
                <a:latin typeface="Calibri" pitchFamily="34" charset="0"/>
              </a:rPr>
              <a:t>W długim okresie przekładają się na wyższy poziom dobrobytu, lepsze zdrowie, niższe wskaźniki przestępczości.</a:t>
            </a:r>
          </a:p>
        </p:txBody>
      </p:sp>
      <p:sp>
        <p:nvSpPr>
          <p:cNvPr id="101383" name="pole tekstowe 9"/>
          <p:cNvSpPr txBox="1">
            <a:spLocks noChangeArrowheads="1"/>
          </p:cNvSpPr>
          <p:nvPr/>
        </p:nvSpPr>
        <p:spPr bwMode="auto">
          <a:xfrm>
            <a:off x="714375" y="1071563"/>
            <a:ext cx="28495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>
                <a:latin typeface="Calibri" pitchFamily="34" charset="0"/>
              </a:rPr>
              <a:t>Inwestycje w edukację</a:t>
            </a:r>
          </a:p>
        </p:txBody>
      </p:sp>
      <p:sp>
        <p:nvSpPr>
          <p:cNvPr id="101384" name="pole tekstowe 10"/>
          <p:cNvSpPr txBox="1">
            <a:spLocks noChangeArrowheads="1"/>
          </p:cNvSpPr>
          <p:nvPr/>
        </p:nvSpPr>
        <p:spPr bwMode="auto">
          <a:xfrm>
            <a:off x="3924300" y="1071563"/>
            <a:ext cx="48244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>
                <a:latin typeface="Calibri" pitchFamily="34" charset="0"/>
              </a:rPr>
              <a:t>Wyniki ucznia na tle swojej grupy wiekowej</a:t>
            </a:r>
          </a:p>
        </p:txBody>
      </p:sp>
      <p:sp>
        <p:nvSpPr>
          <p:cNvPr id="12" name="Prostokąt 11"/>
          <p:cNvSpPr/>
          <p:nvPr/>
        </p:nvSpPr>
        <p:spPr>
          <a:xfrm>
            <a:off x="4643438" y="6227763"/>
            <a:ext cx="3035300" cy="36988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dirty="0">
                <a:solidFill>
                  <a:schemeClr val="tx1"/>
                </a:solidFill>
              </a:rPr>
              <a:t>Waga personalizacji nauczania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Symbol zastępczy numeru slajdu 1"/>
          <p:cNvSpPr>
            <a:spLocks noGrp="1"/>
          </p:cNvSpPr>
          <p:nvPr>
            <p:ph type="sldNum" sz="quarter" idx="12"/>
          </p:nvPr>
        </p:nvSpPr>
        <p:spPr bwMode="auto">
          <a:xfrm>
            <a:off x="8335963" y="6308725"/>
            <a:ext cx="2133600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C61D23B-BEB4-4790-847A-7D9BC93C7035}" type="slidenum">
              <a:rPr lang="pl-PL">
                <a:solidFill>
                  <a:srgbClr val="89898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48</a:t>
            </a:fld>
            <a:endParaRPr lang="pl-PL">
              <a:solidFill>
                <a:srgbClr val="898989"/>
              </a:solidFill>
            </a:endParaRPr>
          </a:p>
        </p:txBody>
      </p:sp>
      <p:sp>
        <p:nvSpPr>
          <p:cNvPr id="103433" name="Prostokąt 2"/>
          <p:cNvSpPr>
            <a:spLocks noChangeArrowheads="1"/>
          </p:cNvSpPr>
          <p:nvPr/>
        </p:nvSpPr>
        <p:spPr bwMode="auto">
          <a:xfrm>
            <a:off x="0" y="5876925"/>
            <a:ext cx="5684838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35000"/>
              </a:spcBef>
              <a:spcAft>
                <a:spcPct val="5000"/>
              </a:spcAft>
              <a:buClr>
                <a:srgbClr val="000000"/>
              </a:buClr>
            </a:pPr>
            <a:r>
              <a:rPr lang="pl-PL" sz="1000">
                <a:solidFill>
                  <a:srgbClr val="000000"/>
                </a:solidFill>
                <a:latin typeface="Calibri" pitchFamily="34" charset="0"/>
              </a:rPr>
              <a:t>Źródło: Andreas Schleicher, „</a:t>
            </a:r>
            <a:r>
              <a:rPr lang="en-US" sz="1000">
                <a:solidFill>
                  <a:srgbClr val="000000"/>
                </a:solidFill>
                <a:latin typeface="Calibri" pitchFamily="34" charset="0"/>
              </a:rPr>
              <a:t>Strong performers and successful reformers</a:t>
            </a:r>
            <a:r>
              <a:rPr lang="pl-PL" sz="1000">
                <a:solidFill>
                  <a:srgbClr val="000000"/>
                </a:solidFill>
                <a:latin typeface="Calibri" pitchFamily="34" charset="0"/>
              </a:rPr>
              <a:t> – PISA 2009” 10 lutego 2011 r.</a:t>
            </a:r>
          </a:p>
        </p:txBody>
      </p:sp>
      <p:sp>
        <p:nvSpPr>
          <p:cNvPr id="103434" name="Prostokąt 4"/>
          <p:cNvSpPr>
            <a:spLocks noChangeArrowheads="1"/>
          </p:cNvSpPr>
          <p:nvPr/>
        </p:nvSpPr>
        <p:spPr bwMode="auto">
          <a:xfrm>
            <a:off x="0" y="141288"/>
            <a:ext cx="77152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35000"/>
              </a:spcBef>
              <a:spcAft>
                <a:spcPct val="5000"/>
              </a:spcAft>
              <a:buClr>
                <a:srgbClr val="000000"/>
              </a:buClr>
              <a:buFont typeface="Times New Roman" pitchFamily="18" charset="0"/>
              <a:buNone/>
            </a:pPr>
            <a:r>
              <a:rPr lang="pl-PL" sz="2800">
                <a:solidFill>
                  <a:srgbClr val="FFFFFF"/>
                </a:solidFill>
                <a:latin typeface="Calibri" pitchFamily="34" charset="0"/>
              </a:rPr>
              <a:t>Edukacja, praca, cykl życia</a:t>
            </a:r>
          </a:p>
        </p:txBody>
      </p:sp>
      <p:sp>
        <p:nvSpPr>
          <p:cNvPr id="103435" name="Prostokąt 4"/>
          <p:cNvSpPr>
            <a:spLocks noChangeArrowheads="1"/>
          </p:cNvSpPr>
          <p:nvPr/>
        </p:nvSpPr>
        <p:spPr bwMode="auto">
          <a:xfrm>
            <a:off x="152400" y="836613"/>
            <a:ext cx="4773613" cy="83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35000"/>
              </a:spcBef>
              <a:spcAft>
                <a:spcPct val="5000"/>
              </a:spcAft>
              <a:buClr>
                <a:srgbClr val="000000"/>
              </a:buClr>
              <a:buFont typeface="Times New Roman" pitchFamily="18" charset="0"/>
              <a:buNone/>
            </a:pPr>
            <a:r>
              <a:rPr lang="pl-PL">
                <a:latin typeface="Calibri" pitchFamily="34" charset="0"/>
              </a:rPr>
              <a:t>Zmiany w popycie na umiejętności na rynku pracy w stronę nierutynowych interaktywnych </a:t>
            </a:r>
            <a:br>
              <a:rPr lang="pl-PL">
                <a:latin typeface="Calibri" pitchFamily="34" charset="0"/>
              </a:rPr>
            </a:br>
            <a:r>
              <a:rPr lang="pl-PL">
                <a:latin typeface="Calibri" pitchFamily="34" charset="0"/>
              </a:rPr>
              <a:t>i analitycznych </a:t>
            </a:r>
          </a:p>
        </p:txBody>
      </p:sp>
      <p:grpSp>
        <p:nvGrpSpPr>
          <p:cNvPr id="103436" name="Grupa 6"/>
          <p:cNvGrpSpPr>
            <a:grpSpLocks/>
          </p:cNvGrpSpPr>
          <p:nvPr/>
        </p:nvGrpSpPr>
        <p:grpSpPr bwMode="auto">
          <a:xfrm>
            <a:off x="4926013" y="2085975"/>
            <a:ext cx="4346575" cy="3413125"/>
            <a:chOff x="1330325" y="1143000"/>
            <a:chExt cx="7493686" cy="5142297"/>
          </a:xfrm>
        </p:grpSpPr>
        <p:sp>
          <p:nvSpPr>
            <p:cNvPr id="8" name="Line 2"/>
            <p:cNvSpPr>
              <a:spLocks noChangeShapeType="1"/>
            </p:cNvSpPr>
            <p:nvPr/>
          </p:nvSpPr>
          <p:spPr bwMode="auto">
            <a:xfrm>
              <a:off x="1464433" y="5771068"/>
              <a:ext cx="629491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 sz="1050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9" name="Line 3"/>
            <p:cNvSpPr>
              <a:spLocks noChangeShapeType="1"/>
            </p:cNvSpPr>
            <p:nvPr/>
          </p:nvSpPr>
          <p:spPr bwMode="auto">
            <a:xfrm flipV="1">
              <a:off x="1475381" y="1341517"/>
              <a:ext cx="35581" cy="446542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 sz="1050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10" name="Line 4"/>
            <p:cNvSpPr>
              <a:spLocks noChangeShapeType="1"/>
            </p:cNvSpPr>
            <p:nvPr/>
          </p:nvSpPr>
          <p:spPr bwMode="auto">
            <a:xfrm flipV="1">
              <a:off x="2452462" y="1681148"/>
              <a:ext cx="0" cy="40827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 sz="1050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11" name="Line 5"/>
            <p:cNvSpPr>
              <a:spLocks noChangeShapeType="1"/>
            </p:cNvSpPr>
            <p:nvPr/>
          </p:nvSpPr>
          <p:spPr bwMode="auto">
            <a:xfrm flipV="1">
              <a:off x="3489754" y="1678756"/>
              <a:ext cx="0" cy="4085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 sz="1050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12" name="Line 6"/>
            <p:cNvSpPr>
              <a:spLocks noChangeShapeType="1"/>
            </p:cNvSpPr>
            <p:nvPr/>
          </p:nvSpPr>
          <p:spPr bwMode="auto">
            <a:xfrm flipV="1">
              <a:off x="4496940" y="1645271"/>
              <a:ext cx="0" cy="41281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 sz="1050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13" name="Line 7"/>
            <p:cNvSpPr>
              <a:spLocks noChangeShapeType="1"/>
            </p:cNvSpPr>
            <p:nvPr/>
          </p:nvSpPr>
          <p:spPr bwMode="auto">
            <a:xfrm flipV="1">
              <a:off x="6483944" y="1681148"/>
              <a:ext cx="0" cy="40827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 sz="1050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14" name="Line 8"/>
            <p:cNvSpPr>
              <a:spLocks noChangeShapeType="1"/>
            </p:cNvSpPr>
            <p:nvPr/>
          </p:nvSpPr>
          <p:spPr bwMode="auto">
            <a:xfrm flipV="1">
              <a:off x="5432967" y="1678756"/>
              <a:ext cx="0" cy="409470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 sz="1050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103445" name="Rectangle 9"/>
            <p:cNvSpPr>
              <a:spLocks noChangeArrowheads="1"/>
            </p:cNvSpPr>
            <p:nvPr/>
          </p:nvSpPr>
          <p:spPr bwMode="auto">
            <a:xfrm>
              <a:off x="1371600" y="5195888"/>
              <a:ext cx="1265802" cy="3670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GB" sz="1000" b="1">
                  <a:solidFill>
                    <a:srgbClr val="000000"/>
                  </a:solidFill>
                  <a:latin typeface="Calibri" pitchFamily="34" charset="0"/>
                </a:rPr>
                <a:t>“</a:t>
              </a:r>
              <a:r>
                <a:rPr lang="pl-PL" sz="1000" b="1">
                  <a:solidFill>
                    <a:srgbClr val="000000"/>
                  </a:solidFill>
                  <a:latin typeface="Calibri" pitchFamily="34" charset="0"/>
                </a:rPr>
                <a:t>Stażysta</a:t>
              </a:r>
              <a:r>
                <a:rPr lang="en-GB" sz="1000" b="1">
                  <a:solidFill>
                    <a:srgbClr val="000000"/>
                  </a:solidFill>
                  <a:latin typeface="Calibri" pitchFamily="34" charset="0"/>
                </a:rPr>
                <a:t>"</a:t>
              </a:r>
            </a:p>
          </p:txBody>
        </p:sp>
        <p:sp>
          <p:nvSpPr>
            <p:cNvPr id="103446" name="Rectangle 10"/>
            <p:cNvSpPr>
              <a:spLocks noChangeArrowheads="1"/>
            </p:cNvSpPr>
            <p:nvPr/>
          </p:nvSpPr>
          <p:spPr bwMode="auto">
            <a:xfrm>
              <a:off x="2051051" y="5486400"/>
              <a:ext cx="1876595" cy="3670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GB" sz="1000" b="1">
                  <a:solidFill>
                    <a:srgbClr val="000000"/>
                  </a:solidFill>
                  <a:latin typeface="Calibri" pitchFamily="34" charset="0"/>
                </a:rPr>
                <a:t>“Profes</a:t>
              </a:r>
              <a:r>
                <a:rPr lang="pl-PL" sz="1000" b="1">
                  <a:solidFill>
                    <a:srgbClr val="000000"/>
                  </a:solidFill>
                  <a:latin typeface="Calibri" pitchFamily="34" charset="0"/>
                </a:rPr>
                <a:t>j</a:t>
              </a:r>
              <a:r>
                <a:rPr lang="en-GB" sz="1000" b="1">
                  <a:solidFill>
                    <a:srgbClr val="000000"/>
                  </a:solidFill>
                  <a:latin typeface="Calibri" pitchFamily="34" charset="0"/>
                </a:rPr>
                <a:t>onal</a:t>
              </a:r>
              <a:r>
                <a:rPr lang="pl-PL" sz="1000" b="1">
                  <a:solidFill>
                    <a:srgbClr val="000000"/>
                  </a:solidFill>
                  <a:latin typeface="Calibri" pitchFamily="34" charset="0"/>
                </a:rPr>
                <a:t>ista</a:t>
              </a:r>
              <a:r>
                <a:rPr lang="en-GB" sz="1000" b="1">
                  <a:solidFill>
                    <a:srgbClr val="000000"/>
                  </a:solidFill>
                  <a:latin typeface="Calibri" pitchFamily="34" charset="0"/>
                </a:rPr>
                <a:t>”</a:t>
              </a:r>
            </a:p>
          </p:txBody>
        </p:sp>
        <p:sp>
          <p:nvSpPr>
            <p:cNvPr id="103447" name="Rectangle 11"/>
            <p:cNvSpPr>
              <a:spLocks noChangeArrowheads="1"/>
            </p:cNvSpPr>
            <p:nvPr/>
          </p:nvSpPr>
          <p:spPr bwMode="auto">
            <a:xfrm>
              <a:off x="3503614" y="5195888"/>
              <a:ext cx="1088922" cy="3670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GB" sz="1000" b="1">
                  <a:solidFill>
                    <a:srgbClr val="000000"/>
                  </a:solidFill>
                  <a:latin typeface="Calibri" pitchFamily="34" charset="0"/>
                </a:rPr>
                <a:t>“M</a:t>
              </a:r>
              <a:r>
                <a:rPr lang="pl-PL" sz="1000" b="1">
                  <a:solidFill>
                    <a:srgbClr val="000000"/>
                  </a:solidFill>
                  <a:latin typeface="Calibri" pitchFamily="34" charset="0"/>
                </a:rPr>
                <a:t>istrz</a:t>
              </a:r>
              <a:r>
                <a:rPr lang="en-GB" sz="1000" b="1">
                  <a:solidFill>
                    <a:srgbClr val="000000"/>
                  </a:solidFill>
                  <a:latin typeface="Calibri" pitchFamily="34" charset="0"/>
                </a:rPr>
                <a:t>”</a:t>
              </a:r>
            </a:p>
          </p:txBody>
        </p:sp>
        <p:sp>
          <p:nvSpPr>
            <p:cNvPr id="103448" name="Rectangle 12"/>
            <p:cNvSpPr>
              <a:spLocks noChangeArrowheads="1"/>
            </p:cNvSpPr>
            <p:nvPr/>
          </p:nvSpPr>
          <p:spPr bwMode="auto">
            <a:xfrm>
              <a:off x="4462463" y="5457826"/>
              <a:ext cx="1061284" cy="3670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GB" sz="1000" b="1">
                  <a:solidFill>
                    <a:srgbClr val="000000"/>
                  </a:solidFill>
                  <a:latin typeface="Calibri" pitchFamily="34" charset="0"/>
                </a:rPr>
                <a:t>“Coach”</a:t>
              </a:r>
            </a:p>
          </p:txBody>
        </p:sp>
        <p:sp>
          <p:nvSpPr>
            <p:cNvPr id="103449" name="Rectangle 13"/>
            <p:cNvSpPr>
              <a:spLocks noChangeArrowheads="1"/>
            </p:cNvSpPr>
            <p:nvPr/>
          </p:nvSpPr>
          <p:spPr bwMode="auto">
            <a:xfrm>
              <a:off x="5181599" y="5195888"/>
              <a:ext cx="1558762" cy="3670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GB" sz="1000" b="1">
                  <a:solidFill>
                    <a:srgbClr val="000000"/>
                  </a:solidFill>
                  <a:latin typeface="Calibri" pitchFamily="34" charset="0"/>
                </a:rPr>
                <a:t>“Ambasador"</a:t>
              </a:r>
            </a:p>
          </p:txBody>
        </p:sp>
        <p:sp>
          <p:nvSpPr>
            <p:cNvPr id="20" name="Line 14"/>
            <p:cNvSpPr>
              <a:spLocks noChangeShapeType="1"/>
            </p:cNvSpPr>
            <p:nvPr/>
          </p:nvSpPr>
          <p:spPr bwMode="auto">
            <a:xfrm flipV="1">
              <a:off x="1458959" y="2362801"/>
              <a:ext cx="5506682" cy="2791192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 sz="1050">
                <a:solidFill>
                  <a:prstClr val="black"/>
                </a:solidFill>
              </a:endParaRPr>
            </a:p>
          </p:txBody>
        </p:sp>
        <p:sp>
          <p:nvSpPr>
            <p:cNvPr id="103451" name="Rectangle 15"/>
            <p:cNvSpPr>
              <a:spLocks noChangeArrowheads="1"/>
            </p:cNvSpPr>
            <p:nvPr/>
          </p:nvSpPr>
          <p:spPr bwMode="auto">
            <a:xfrm>
              <a:off x="7208838" y="1143000"/>
              <a:ext cx="1097215" cy="3670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pl-PL" sz="1000" b="1">
                  <a:solidFill>
                    <a:srgbClr val="8064A2"/>
                  </a:solidFill>
                  <a:latin typeface="Calibri" pitchFamily="34" charset="0"/>
                </a:rPr>
                <a:t>mądrość</a:t>
              </a:r>
              <a:endParaRPr lang="en-GB" sz="1000" b="1">
                <a:solidFill>
                  <a:srgbClr val="8064A2"/>
                </a:solidFill>
                <a:latin typeface="Calibri" pitchFamily="34" charset="0"/>
              </a:endParaRPr>
            </a:p>
          </p:txBody>
        </p:sp>
        <p:sp>
          <p:nvSpPr>
            <p:cNvPr id="103452" name="Rectangle 16"/>
            <p:cNvSpPr>
              <a:spLocks noChangeArrowheads="1"/>
            </p:cNvSpPr>
            <p:nvPr/>
          </p:nvSpPr>
          <p:spPr bwMode="auto">
            <a:xfrm>
              <a:off x="7004050" y="2971800"/>
              <a:ext cx="1530350" cy="5989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eaLnBrk="0" hangingPunct="0"/>
              <a:r>
                <a:rPr lang="pl-PL" sz="1000" b="1">
                  <a:solidFill>
                    <a:srgbClr val="C0504D"/>
                  </a:solidFill>
                  <a:latin typeface="Calibri" pitchFamily="34" charset="0"/>
                </a:rPr>
                <a:t>Fizyczne możliwości</a:t>
              </a:r>
              <a:endParaRPr lang="en-GB" sz="1000" b="1">
                <a:solidFill>
                  <a:srgbClr val="C0504D"/>
                </a:solidFill>
                <a:latin typeface="Calibri" pitchFamily="34" charset="0"/>
              </a:endParaRPr>
            </a:p>
          </p:txBody>
        </p:sp>
        <p:sp>
          <p:nvSpPr>
            <p:cNvPr id="103453" name="Rectangle 17"/>
            <p:cNvSpPr>
              <a:spLocks noChangeArrowheads="1"/>
            </p:cNvSpPr>
            <p:nvPr/>
          </p:nvSpPr>
          <p:spPr bwMode="auto">
            <a:xfrm>
              <a:off x="6965951" y="5918201"/>
              <a:ext cx="804255" cy="3670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pl-PL" sz="1000" b="1">
                  <a:solidFill>
                    <a:srgbClr val="000000"/>
                  </a:solidFill>
                  <a:latin typeface="Calibri" pitchFamily="34" charset="0"/>
                </a:rPr>
                <a:t>WIEK</a:t>
              </a:r>
              <a:endParaRPr lang="en-GB" sz="1000" b="1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03454" name="Rectangle 18"/>
            <p:cNvSpPr>
              <a:spLocks noChangeArrowheads="1"/>
            </p:cNvSpPr>
            <p:nvPr/>
          </p:nvSpPr>
          <p:spPr bwMode="auto">
            <a:xfrm>
              <a:off x="7004050" y="4035828"/>
              <a:ext cx="1530350" cy="3670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eaLnBrk="0" hangingPunct="0"/>
              <a:r>
                <a:rPr lang="pl-PL" sz="1000" b="1">
                  <a:solidFill>
                    <a:srgbClr val="4F81BD"/>
                  </a:solidFill>
                  <a:latin typeface="Calibri" pitchFamily="34" charset="0"/>
                </a:rPr>
                <a:t>szybkość</a:t>
              </a:r>
              <a:endParaRPr lang="en-GB" sz="1000" b="1">
                <a:solidFill>
                  <a:srgbClr val="4F81BD"/>
                </a:solidFill>
                <a:latin typeface="Calibri" pitchFamily="34" charset="0"/>
              </a:endParaRPr>
            </a:p>
          </p:txBody>
        </p:sp>
        <p:sp>
          <p:nvSpPr>
            <p:cNvPr id="25" name="Freeform 19"/>
            <p:cNvSpPr>
              <a:spLocks/>
            </p:cNvSpPr>
            <p:nvPr/>
          </p:nvSpPr>
          <p:spPr bwMode="auto">
            <a:xfrm>
              <a:off x="1442538" y="2908123"/>
              <a:ext cx="5339731" cy="1511596"/>
            </a:xfrm>
            <a:custGeom>
              <a:avLst/>
              <a:gdLst>
                <a:gd name="T0" fmla="*/ 0 w 3168"/>
                <a:gd name="T1" fmla="*/ 952 h 952"/>
                <a:gd name="T2" fmla="*/ 624 w 3168"/>
                <a:gd name="T3" fmla="*/ 232 h 952"/>
                <a:gd name="T4" fmla="*/ 1392 w 3168"/>
                <a:gd name="T5" fmla="*/ 88 h 952"/>
                <a:gd name="T6" fmla="*/ 3168 w 3168"/>
                <a:gd name="T7" fmla="*/ 760 h 9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68" h="952">
                  <a:moveTo>
                    <a:pt x="0" y="952"/>
                  </a:moveTo>
                  <a:cubicBezTo>
                    <a:pt x="196" y="664"/>
                    <a:pt x="392" y="376"/>
                    <a:pt x="624" y="232"/>
                  </a:cubicBezTo>
                  <a:cubicBezTo>
                    <a:pt x="856" y="88"/>
                    <a:pt x="968" y="0"/>
                    <a:pt x="1392" y="88"/>
                  </a:cubicBezTo>
                  <a:cubicBezTo>
                    <a:pt x="1816" y="176"/>
                    <a:pt x="2872" y="648"/>
                    <a:pt x="3168" y="760"/>
                  </a:cubicBezTo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 sz="1050">
                <a:solidFill>
                  <a:prstClr val="black"/>
                </a:solidFill>
              </a:endParaRPr>
            </a:p>
          </p:txBody>
        </p:sp>
        <p:sp>
          <p:nvSpPr>
            <p:cNvPr id="26" name="Freeform 20"/>
            <p:cNvSpPr>
              <a:spLocks/>
            </p:cNvSpPr>
            <p:nvPr/>
          </p:nvSpPr>
          <p:spPr bwMode="auto">
            <a:xfrm>
              <a:off x="1442538" y="2743092"/>
              <a:ext cx="5523104" cy="2056919"/>
            </a:xfrm>
            <a:custGeom>
              <a:avLst/>
              <a:gdLst>
                <a:gd name="T0" fmla="*/ 0 w 3168"/>
                <a:gd name="T1" fmla="*/ 1976 h 1976"/>
                <a:gd name="T2" fmla="*/ 528 w 3168"/>
                <a:gd name="T3" fmla="*/ 776 h 1976"/>
                <a:gd name="T4" fmla="*/ 1296 w 3168"/>
                <a:gd name="T5" fmla="*/ 56 h 1976"/>
                <a:gd name="T6" fmla="*/ 3168 w 3168"/>
                <a:gd name="T7" fmla="*/ 440 h 1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68" h="1976">
                  <a:moveTo>
                    <a:pt x="0" y="1976"/>
                  </a:moveTo>
                  <a:cubicBezTo>
                    <a:pt x="156" y="1536"/>
                    <a:pt x="312" y="1096"/>
                    <a:pt x="528" y="776"/>
                  </a:cubicBezTo>
                  <a:cubicBezTo>
                    <a:pt x="744" y="456"/>
                    <a:pt x="856" y="112"/>
                    <a:pt x="1296" y="56"/>
                  </a:cubicBezTo>
                  <a:cubicBezTo>
                    <a:pt x="1736" y="0"/>
                    <a:pt x="2856" y="376"/>
                    <a:pt x="3168" y="440"/>
                  </a:cubicBezTo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 sz="1050">
                <a:solidFill>
                  <a:prstClr val="black"/>
                </a:solidFill>
              </a:endParaRPr>
            </a:p>
          </p:txBody>
        </p:sp>
        <p:sp>
          <p:nvSpPr>
            <p:cNvPr id="103457" name="Text Box 21"/>
            <p:cNvSpPr txBox="1">
              <a:spLocks noChangeArrowheads="1"/>
            </p:cNvSpPr>
            <p:nvPr/>
          </p:nvSpPr>
          <p:spPr bwMode="auto">
            <a:xfrm>
              <a:off x="6372225" y="5437444"/>
              <a:ext cx="1584325" cy="370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 eaLnBrk="0" hangingPunct="0"/>
              <a:r>
                <a:rPr lang="en-GB" sz="1000" b="1">
                  <a:solidFill>
                    <a:srgbClr val="000000"/>
                  </a:solidFill>
                  <a:latin typeface="Calibri" pitchFamily="34" charset="0"/>
                </a:rPr>
                <a:t>“</a:t>
              </a:r>
              <a:r>
                <a:rPr lang="pl-PL" sz="1000" b="1">
                  <a:solidFill>
                    <a:srgbClr val="000000"/>
                  </a:solidFill>
                  <a:latin typeface="Calibri" pitchFamily="34" charset="0"/>
                </a:rPr>
                <a:t>Gawędziarz</a:t>
              </a:r>
              <a:r>
                <a:rPr lang="en-GB" sz="1000" b="1">
                  <a:solidFill>
                    <a:srgbClr val="000000"/>
                  </a:solidFill>
                  <a:latin typeface="Calibri" pitchFamily="34" charset="0"/>
                </a:rPr>
                <a:t>”</a:t>
              </a:r>
            </a:p>
          </p:txBody>
        </p:sp>
        <p:sp>
          <p:nvSpPr>
            <p:cNvPr id="103458" name="Text Box 22"/>
            <p:cNvSpPr txBox="1">
              <a:spLocks noChangeArrowheads="1"/>
            </p:cNvSpPr>
            <p:nvPr/>
          </p:nvSpPr>
          <p:spPr bwMode="auto">
            <a:xfrm>
              <a:off x="6304505" y="5900994"/>
              <a:ext cx="545014" cy="370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GB" sz="1000" b="1">
                  <a:solidFill>
                    <a:srgbClr val="000000"/>
                  </a:solidFill>
                  <a:latin typeface="Calibri" pitchFamily="34" charset="0"/>
                </a:rPr>
                <a:t>65</a:t>
              </a:r>
            </a:p>
          </p:txBody>
        </p:sp>
        <p:sp>
          <p:nvSpPr>
            <p:cNvPr id="29" name="Line 23"/>
            <p:cNvSpPr>
              <a:spLocks noChangeShapeType="1"/>
            </p:cNvSpPr>
            <p:nvPr/>
          </p:nvSpPr>
          <p:spPr bwMode="auto">
            <a:xfrm rot="21236026" flipV="1">
              <a:off x="1330325" y="1633313"/>
              <a:ext cx="6065014" cy="3161915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 sz="1050">
                <a:solidFill>
                  <a:prstClr val="black"/>
                </a:solidFill>
              </a:endParaRPr>
            </a:p>
          </p:txBody>
        </p:sp>
        <p:sp>
          <p:nvSpPr>
            <p:cNvPr id="103460" name="Rectangle 24"/>
            <p:cNvSpPr>
              <a:spLocks noChangeArrowheads="1"/>
            </p:cNvSpPr>
            <p:nvPr/>
          </p:nvSpPr>
          <p:spPr bwMode="auto">
            <a:xfrm>
              <a:off x="7046913" y="2057400"/>
              <a:ext cx="1777098" cy="8307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pl-PL" sz="1000" b="1">
                  <a:solidFill>
                    <a:srgbClr val="F79646"/>
                  </a:solidFill>
                  <a:latin typeface="Calibri" pitchFamily="34" charset="0"/>
                </a:rPr>
                <a:t>Kumulatywna</a:t>
              </a:r>
            </a:p>
            <a:p>
              <a:pPr eaLnBrk="0" hangingPunct="0"/>
              <a:r>
                <a:rPr lang="pl-PL" sz="1000" b="1">
                  <a:solidFill>
                    <a:srgbClr val="F79646"/>
                  </a:solidFill>
                  <a:latin typeface="Calibri" pitchFamily="34" charset="0"/>
                </a:rPr>
                <a:t>pamięć</a:t>
              </a:r>
            </a:p>
            <a:p>
              <a:pPr eaLnBrk="0" hangingPunct="0"/>
              <a:r>
                <a:rPr lang="pl-PL" sz="1000" b="1">
                  <a:solidFill>
                    <a:srgbClr val="F79646"/>
                  </a:solidFill>
                  <a:latin typeface="Calibri" pitchFamily="34" charset="0"/>
                </a:rPr>
                <a:t>długookresowa </a:t>
              </a:r>
              <a:endParaRPr lang="en-GB" sz="1000" b="1">
                <a:solidFill>
                  <a:srgbClr val="F79646"/>
                </a:solidFill>
                <a:latin typeface="Calibri" pitchFamily="34" charset="0"/>
              </a:endParaRPr>
            </a:p>
          </p:txBody>
        </p:sp>
      </p:grpSp>
      <p:sp>
        <p:nvSpPr>
          <p:cNvPr id="103437" name="Prostokąt 1"/>
          <p:cNvSpPr>
            <a:spLocks noChangeArrowheads="1"/>
          </p:cNvSpPr>
          <p:nvPr/>
        </p:nvSpPr>
        <p:spPr bwMode="auto">
          <a:xfrm>
            <a:off x="5159375" y="1687513"/>
            <a:ext cx="20542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>
                <a:latin typeface="Calibri" pitchFamily="34" charset="0"/>
              </a:rPr>
              <a:t>Wiek a efektywność</a:t>
            </a:r>
            <a:endParaRPr lang="en-US">
              <a:latin typeface="Calibri" pitchFamily="34" charset="0"/>
            </a:endParaRPr>
          </a:p>
        </p:txBody>
      </p:sp>
      <p:graphicFrame>
        <p:nvGraphicFramePr>
          <p:cNvPr id="103431" name="Chart 31"/>
          <p:cNvGraphicFramePr>
            <a:graphicFrameLocks/>
          </p:cNvGraphicFramePr>
          <p:nvPr/>
        </p:nvGraphicFramePr>
        <p:xfrm>
          <a:off x="273050" y="1716088"/>
          <a:ext cx="4305300" cy="3963987"/>
        </p:xfrm>
        <a:graphic>
          <a:graphicData uri="http://schemas.openxmlformats.org/presentationml/2006/ole">
            <p:oleObj spid="_x0000_s103431" r:id="rId3" imgW="4304149" imgH="3962743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mtClean="0"/>
              <a:t>Bardzo dobre wyniki z kategorii czytanie PISA 2009</a:t>
            </a:r>
          </a:p>
        </p:txBody>
      </p:sp>
      <p:sp>
        <p:nvSpPr>
          <p:cNvPr id="104450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pl-PL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A0887D-7ED8-4244-974E-D951B0BFC056}" type="slidenum">
              <a:rPr lang="pl-PL"/>
              <a:pPr>
                <a:defRPr/>
              </a:pPr>
              <a:t>49</a:t>
            </a:fld>
            <a:endParaRPr lang="pl-PL"/>
          </a:p>
        </p:txBody>
      </p:sp>
      <p:pic>
        <p:nvPicPr>
          <p:cNvPr id="104452" name="Picture 4" descr="C:\Users\Arak\AppData\Local\Temp\enhtmlclip\ScreenClip(1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765175"/>
            <a:ext cx="8642350" cy="568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453" name="Prostokąt 6"/>
          <p:cNvSpPr>
            <a:spLocks noChangeArrowheads="1"/>
          </p:cNvSpPr>
          <p:nvPr/>
        </p:nvSpPr>
        <p:spPr bwMode="auto">
          <a:xfrm>
            <a:off x="935038" y="6611938"/>
            <a:ext cx="75247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000">
                <a:latin typeface="Calibri" pitchFamily="34" charset="0"/>
              </a:rPr>
              <a:t>Źródło: PISA 2009, The Programme for International Student Assessment, OECD.</a:t>
            </a:r>
          </a:p>
        </p:txBody>
      </p:sp>
      <p:cxnSp>
        <p:nvCxnSpPr>
          <p:cNvPr id="6" name="Łącznik prosty ze strzałką 5"/>
          <p:cNvCxnSpPr/>
          <p:nvPr/>
        </p:nvCxnSpPr>
        <p:spPr>
          <a:xfrm>
            <a:off x="2124075" y="1196975"/>
            <a:ext cx="0" cy="9366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mtClean="0"/>
              <a:t>Globalne scenariusze rozwoju (2)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70949D-762D-4654-8F8A-AC3AF721E5C4}" type="slidenum">
              <a:rPr lang="pl-PL"/>
              <a:pPr>
                <a:defRPr/>
              </a:pPr>
              <a:t>5</a:t>
            </a:fld>
            <a:endParaRPr lang="pl-PL"/>
          </a:p>
        </p:txBody>
      </p:sp>
      <p:pic>
        <p:nvPicPr>
          <p:cNvPr id="55299" name="Picture 2"/>
          <p:cNvPicPr>
            <a:picLocks noChangeAspect="1" noChangeArrowheads="1"/>
          </p:cNvPicPr>
          <p:nvPr/>
        </p:nvPicPr>
        <p:blipFill>
          <a:blip r:embed="rId4"/>
          <a:srcRect l="-50000" t="46213" r="100658" b="3259"/>
          <a:stretch>
            <a:fillRect/>
          </a:stretch>
        </p:blipFill>
        <p:spPr bwMode="auto">
          <a:xfrm>
            <a:off x="142875" y="804863"/>
            <a:ext cx="2700338" cy="305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0" name="Picture 2"/>
          <p:cNvPicPr>
            <a:picLocks noChangeAspect="1" noChangeArrowheads="1"/>
          </p:cNvPicPr>
          <p:nvPr/>
        </p:nvPicPr>
        <p:blipFill>
          <a:blip r:embed="rId4"/>
          <a:srcRect r="50000" b="54005"/>
          <a:stretch>
            <a:fillRect/>
          </a:stretch>
        </p:blipFill>
        <p:spPr bwMode="auto">
          <a:xfrm>
            <a:off x="107950" y="798513"/>
            <a:ext cx="2735263" cy="278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1" name="Text Box 1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-66675" y="6629400"/>
            <a:ext cx="25146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sz="1000">
                <a:latin typeface="Calibri" pitchFamily="34" charset="0"/>
              </a:rPr>
              <a:t>Źródło: FT</a:t>
            </a:r>
          </a:p>
        </p:txBody>
      </p:sp>
      <p:pic>
        <p:nvPicPr>
          <p:cNvPr id="55302" name="Picture 2" descr="C:\Users\Arak\AppData\Local\Temp\enhtmlclip\ScreenClip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700" y="3716338"/>
            <a:ext cx="5184775" cy="288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3" name="Text Box 1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492500" y="6467475"/>
            <a:ext cx="3992563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000">
                <a:latin typeface="Calibri" pitchFamily="34" charset="0"/>
              </a:rPr>
              <a:t>Źródło: PWC, „The World in 2050. </a:t>
            </a:r>
            <a:r>
              <a:rPr lang="en-US" sz="1000">
                <a:latin typeface="Calibri" pitchFamily="34" charset="0"/>
              </a:rPr>
              <a:t>The</a:t>
            </a:r>
            <a:r>
              <a:rPr lang="pl-PL" sz="1000">
                <a:latin typeface="Calibri" pitchFamily="34" charset="0"/>
              </a:rPr>
              <a:t> </a:t>
            </a:r>
            <a:r>
              <a:rPr lang="en-US" sz="1000">
                <a:latin typeface="Calibri" pitchFamily="34" charset="0"/>
              </a:rPr>
              <a:t>accelerating shift of global</a:t>
            </a:r>
            <a:r>
              <a:rPr lang="pl-PL" sz="1000">
                <a:latin typeface="Calibri" pitchFamily="34" charset="0"/>
              </a:rPr>
              <a:t> economic power: challenges and opportunities”, January 2011. </a:t>
            </a:r>
          </a:p>
        </p:txBody>
      </p:sp>
      <p:pic>
        <p:nvPicPr>
          <p:cNvPr id="55304" name="Picture 2" descr="C:\Users\Arak\AppData\Local\Temp\enhtmlclip\ScreenClip(35)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87675" y="798513"/>
            <a:ext cx="2722563" cy="314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5" name="Symbol zastępczy zawartości 2"/>
          <p:cNvSpPr>
            <a:spLocks noGrp="1"/>
          </p:cNvSpPr>
          <p:nvPr>
            <p:ph idx="1"/>
          </p:nvPr>
        </p:nvSpPr>
        <p:spPr>
          <a:xfrm>
            <a:off x="5580063" y="2636838"/>
            <a:ext cx="3603625" cy="2663825"/>
          </a:xfrm>
        </p:spPr>
        <p:txBody>
          <a:bodyPr/>
          <a:lstStyle/>
          <a:p>
            <a:pPr eaLnBrk="1" hangingPunct="1"/>
            <a:r>
              <a:rPr lang="pl-PL" sz="1800" smtClean="0"/>
              <a:t>Zwiększająca się rola rynków wschodzących, ale nadal duże dysproporcje w parytecie siły nabywczej,</a:t>
            </a:r>
          </a:p>
          <a:p>
            <a:pPr eaLnBrk="1" hangingPunct="1"/>
            <a:r>
              <a:rPr lang="pl-PL" sz="1800" smtClean="0"/>
              <a:t>Rosnąca rola E7: BRIC, Indonezja, Meksyk i Turcja,</a:t>
            </a:r>
          </a:p>
          <a:p>
            <a:pPr eaLnBrk="1" hangingPunct="1"/>
            <a:r>
              <a:rPr lang="pl-PL" sz="1800" smtClean="0"/>
              <a:t>W 2007 G7 były o 60% większe od E7, a w 2010 już tylko o 35% (PPP),</a:t>
            </a:r>
          </a:p>
          <a:p>
            <a:pPr eaLnBrk="1" hangingPunct="1"/>
            <a:r>
              <a:rPr lang="pl-PL" sz="1800" smtClean="0"/>
              <a:t>W 2030 gospodarki E7 będą stanowiły 97% gospodarek G7, </a:t>
            </a:r>
            <a:br>
              <a:rPr lang="pl-PL" sz="1800" smtClean="0"/>
            </a:br>
            <a:r>
              <a:rPr lang="pl-PL" sz="1800" smtClean="0"/>
              <a:t>a w 2050 będą o 64% większe.  </a:t>
            </a:r>
          </a:p>
          <a:p>
            <a:pPr eaLnBrk="1" hangingPunct="1"/>
            <a:endParaRPr lang="pl-PL" sz="1800" smtClean="0"/>
          </a:p>
        </p:txBody>
      </p:sp>
      <p:sp>
        <p:nvSpPr>
          <p:cNvPr id="13" name="pole tekstowe 12"/>
          <p:cNvSpPr txBox="1"/>
          <p:nvPr/>
        </p:nvSpPr>
        <p:spPr>
          <a:xfrm>
            <a:off x="5818188" y="1008063"/>
            <a:ext cx="3146425" cy="13239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600" dirty="0"/>
              <a:t>Przyjmując założenia wzrostu  PKB wg MF to PKB per capita (PPP) Polski stanowi 43% USA w 2010 roku, będzie stanowić 61% w 2030, a w 2050 roku 78%*</a:t>
            </a:r>
          </a:p>
        </p:txBody>
      </p:sp>
      <p:sp>
        <p:nvSpPr>
          <p:cNvPr id="55307" name="pole tekstowe 13"/>
          <p:cNvSpPr txBox="1">
            <a:spLocks noChangeArrowheads="1"/>
          </p:cNvSpPr>
          <p:nvPr/>
        </p:nvSpPr>
        <p:spPr bwMode="auto">
          <a:xfrm>
            <a:off x="611188" y="6545263"/>
            <a:ext cx="31115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000">
                <a:latin typeface="Calibri" pitchFamily="34" charset="0"/>
              </a:rPr>
              <a:t>*dane szacunkowe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mtClean="0"/>
              <a:t>Dobre miejsce Polski – matematyka</a:t>
            </a:r>
          </a:p>
        </p:txBody>
      </p:sp>
      <p:pic>
        <p:nvPicPr>
          <p:cNvPr id="105474" name="Picture 2" descr="C:\Users\Arak\AppData\Local\Temp\enhtmlclip\Image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5288" y="836613"/>
            <a:ext cx="7993062" cy="5711825"/>
          </a:xfrm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0A486F-6FEF-43F6-9D0A-3BAD2EEB4F9E}" type="slidenum">
              <a:rPr lang="pl-PL"/>
              <a:pPr>
                <a:defRPr/>
              </a:pPr>
              <a:t>50</a:t>
            </a:fld>
            <a:endParaRPr lang="pl-PL"/>
          </a:p>
        </p:txBody>
      </p:sp>
      <p:cxnSp>
        <p:nvCxnSpPr>
          <p:cNvPr id="6" name="Łącznik prosty ze strzałką 5"/>
          <p:cNvCxnSpPr/>
          <p:nvPr/>
        </p:nvCxnSpPr>
        <p:spPr>
          <a:xfrm>
            <a:off x="3276600" y="1341438"/>
            <a:ext cx="0" cy="93503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5477" name="Prostokąt 6"/>
          <p:cNvSpPr>
            <a:spLocks noChangeArrowheads="1"/>
          </p:cNvSpPr>
          <p:nvPr/>
        </p:nvSpPr>
        <p:spPr bwMode="auto">
          <a:xfrm>
            <a:off x="935038" y="6611938"/>
            <a:ext cx="75247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000">
                <a:latin typeface="Calibri" pitchFamily="34" charset="0"/>
              </a:rPr>
              <a:t>Źródło: PISA 2009, The Programme for International Student Assessment, OECD.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mtClean="0"/>
              <a:t>Bardzo dobre wyniki w naukach przyrodniczych</a:t>
            </a:r>
          </a:p>
        </p:txBody>
      </p:sp>
      <p:sp>
        <p:nvSpPr>
          <p:cNvPr id="106498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pl-PL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788C37-6040-4BC1-9E5F-2CF955164666}" type="slidenum">
              <a:rPr lang="pl-PL"/>
              <a:pPr>
                <a:defRPr/>
              </a:pPr>
              <a:t>51</a:t>
            </a:fld>
            <a:endParaRPr lang="pl-PL"/>
          </a:p>
        </p:txBody>
      </p:sp>
      <p:pic>
        <p:nvPicPr>
          <p:cNvPr id="106500" name="Picture 2" descr="C:\Users\Arak\AppData\Local\Temp\enhtmlclip\ScreenClip(3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836613"/>
            <a:ext cx="8020050" cy="568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Łącznik prosty ze strzałką 5"/>
          <p:cNvCxnSpPr/>
          <p:nvPr/>
        </p:nvCxnSpPr>
        <p:spPr>
          <a:xfrm>
            <a:off x="2484438" y="1125538"/>
            <a:ext cx="0" cy="93503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6502" name="Prostokąt 6"/>
          <p:cNvSpPr>
            <a:spLocks noChangeArrowheads="1"/>
          </p:cNvSpPr>
          <p:nvPr/>
        </p:nvSpPr>
        <p:spPr bwMode="auto">
          <a:xfrm>
            <a:off x="935038" y="6611938"/>
            <a:ext cx="75247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000">
                <a:latin typeface="Calibri" pitchFamily="34" charset="0"/>
              </a:rPr>
              <a:t>Źródło: PISA 2009, The Programme for International Student Assessment, OECD.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ytuł 29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dirty="0" smtClean="0"/>
              <a:t>W Polsce istnieje silny związek między statusem społecznym rodziny a wynikami w czytaniu</a:t>
            </a:r>
            <a:endParaRPr lang="pl-PL" dirty="0"/>
          </a:p>
        </p:txBody>
      </p:sp>
      <p:sp>
        <p:nvSpPr>
          <p:cNvPr id="107522" name="Symbol zastępczy zawartości 30"/>
          <p:cNvSpPr>
            <a:spLocks noGrp="1"/>
          </p:cNvSpPr>
          <p:nvPr>
            <p:ph idx="1"/>
          </p:nvPr>
        </p:nvSpPr>
        <p:spPr>
          <a:xfrm>
            <a:off x="6372225" y="981075"/>
            <a:ext cx="2314575" cy="5145088"/>
          </a:xfrm>
        </p:spPr>
        <p:txBody>
          <a:bodyPr/>
          <a:lstStyle/>
          <a:p>
            <a:pPr indent="0" eaLnBrk="1" hangingPunct="1">
              <a:buFont typeface="Arial" charset="0"/>
              <a:buNone/>
            </a:pPr>
            <a:r>
              <a:rPr lang="pl-PL" sz="1800" smtClean="0"/>
              <a:t>Porównanie wyników czytania w PISA 2000 i 2009</a:t>
            </a: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CACE19-34A7-4C38-BCAA-2AF907765224}" type="slidenum">
              <a:rPr lang="pl-PL"/>
              <a:pPr>
                <a:defRPr/>
              </a:pPr>
              <a:t>52</a:t>
            </a:fld>
            <a:endParaRPr lang="pl-PL"/>
          </a:p>
        </p:txBody>
      </p:sp>
      <p:pic>
        <p:nvPicPr>
          <p:cNvPr id="107524" name="Picture 4" descr="C:\Users\Samael\AppData\Local\Temp\enhtmlclip\ScreenClip.png"/>
          <p:cNvPicPr>
            <a:picLocks noChangeAspect="1" noChangeArrowheads="1"/>
          </p:cNvPicPr>
          <p:nvPr/>
        </p:nvPicPr>
        <p:blipFill>
          <a:blip r:embed="rId2"/>
          <a:srcRect l="5870"/>
          <a:stretch>
            <a:fillRect/>
          </a:stretch>
        </p:blipFill>
        <p:spPr bwMode="auto">
          <a:xfrm>
            <a:off x="539750" y="908050"/>
            <a:ext cx="5773738" cy="567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Łącznik prosty ze strzałką 7"/>
          <p:cNvCxnSpPr/>
          <p:nvPr/>
        </p:nvCxnSpPr>
        <p:spPr>
          <a:xfrm>
            <a:off x="2916238" y="1916113"/>
            <a:ext cx="0" cy="9366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7526" name="Prostokąt 8"/>
          <p:cNvSpPr>
            <a:spLocks noChangeArrowheads="1"/>
          </p:cNvSpPr>
          <p:nvPr/>
        </p:nvSpPr>
        <p:spPr bwMode="auto">
          <a:xfrm>
            <a:off x="935038" y="6611938"/>
            <a:ext cx="75247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000">
                <a:latin typeface="Calibri" pitchFamily="34" charset="0"/>
              </a:rPr>
              <a:t>Źródło: PISA 2009, The Programme for International Student Assessment, OECD.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mtClean="0"/>
              <a:t>Gender gap w czytaniu – PISA 2009  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5CD974-F684-4AE5-9EE5-0E32E019D52C}" type="slidenum">
              <a:rPr lang="pl-PL"/>
              <a:pPr>
                <a:defRPr/>
              </a:pPr>
              <a:t>53</a:t>
            </a:fld>
            <a:endParaRPr lang="pl-PL" dirty="0"/>
          </a:p>
        </p:txBody>
      </p:sp>
      <p:pic>
        <p:nvPicPr>
          <p:cNvPr id="108547" name="Picture 2" descr="C:\Users\Arak\AppData\Local\Temp\enhtmlclip\ScreenClip(2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" y="857250"/>
            <a:ext cx="8994775" cy="365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Łącznik prosty ze strzałką 5"/>
          <p:cNvCxnSpPr/>
          <p:nvPr/>
        </p:nvCxnSpPr>
        <p:spPr>
          <a:xfrm>
            <a:off x="6948488" y="857250"/>
            <a:ext cx="0" cy="9366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8549" name="Prostokąt 6"/>
          <p:cNvSpPr>
            <a:spLocks noChangeArrowheads="1"/>
          </p:cNvSpPr>
          <p:nvPr/>
        </p:nvSpPr>
        <p:spPr bwMode="auto">
          <a:xfrm>
            <a:off x="935038" y="6611938"/>
            <a:ext cx="75247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000">
                <a:latin typeface="Calibri" pitchFamily="34" charset="0"/>
              </a:rPr>
              <a:t>Źródło: PISA 2009, The Programme for International Student Assessment, OECD.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460375" y="4508500"/>
            <a:ext cx="7993063" cy="2862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dirty="0">
                <a:latin typeface="+mn-lt"/>
              </a:rPr>
              <a:t>Dziewczynki w każdym badanym kraju osiągnęły lepsze wyniki od chłopców,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dirty="0">
                <a:latin typeface="+mn-lt"/>
              </a:rPr>
              <a:t>Średnio notują wynik o 39 pkt lepszy od chłopców co przelicza się na ok. jednego roku nauczania w szkole,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dirty="0">
                <a:latin typeface="+mn-lt"/>
              </a:rPr>
              <a:t>Zmiana postaw i zwiększenie zainteresowania chłopców czytaniem może w znacznym stopniu wpłynąć na ich wyniki,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dirty="0">
                <a:latin typeface="+mn-lt"/>
              </a:rPr>
              <a:t>Różnice pomiędzy krajami świadczą o wpływie socjalizacji na  umiejętności i różnice w wynikach między płciami.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pl-PL" dirty="0">
              <a:latin typeface="+mn-lt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pl-PL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mtClean="0"/>
              <a:t>Lokalizacja szkoły a osiągnięcia edukacyjne</a:t>
            </a:r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</p:nvPr>
        </p:nvGraphicFramePr>
        <p:xfrm>
          <a:off x="323528" y="1087391"/>
          <a:ext cx="8424936" cy="29176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202D05-F24B-4C7A-98FA-81A3D76F7327}" type="slidenum">
              <a:rPr lang="pl-PL"/>
              <a:pPr>
                <a:defRPr/>
              </a:pPr>
              <a:t>54</a:t>
            </a:fld>
            <a:endParaRPr lang="pl-PL"/>
          </a:p>
        </p:txBody>
      </p:sp>
      <p:sp>
        <p:nvSpPr>
          <p:cNvPr id="109572" name="pole tekstowe 5"/>
          <p:cNvSpPr txBox="1">
            <a:spLocks noChangeArrowheads="1"/>
          </p:cNvSpPr>
          <p:nvPr/>
        </p:nvSpPr>
        <p:spPr bwMode="auto">
          <a:xfrm>
            <a:off x="900113" y="836613"/>
            <a:ext cx="76327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400" b="1">
                <a:latin typeface="Calibri" pitchFamily="34" charset="0"/>
              </a:rPr>
              <a:t>Odchylenie standardowe w wynikach z egzaminu gimnazjalnego – część matematyczno-przyrodnicza </a:t>
            </a:r>
          </a:p>
        </p:txBody>
      </p:sp>
      <p:graphicFrame>
        <p:nvGraphicFramePr>
          <p:cNvPr id="7" name="Symbol zastępczy zawartości 5"/>
          <p:cNvGraphicFramePr>
            <a:graphicFrameLocks/>
          </p:cNvGraphicFramePr>
          <p:nvPr/>
        </p:nvGraphicFramePr>
        <p:xfrm>
          <a:off x="28207" y="4005064"/>
          <a:ext cx="4501734" cy="28529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9574" name="pole tekstowe 7"/>
          <p:cNvSpPr txBox="1">
            <a:spLocks noChangeArrowheads="1"/>
          </p:cNvSpPr>
          <p:nvPr/>
        </p:nvSpPr>
        <p:spPr bwMode="auto">
          <a:xfrm>
            <a:off x="107950" y="3860800"/>
            <a:ext cx="46085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400" b="1">
                <a:latin typeface="Calibri" pitchFamily="34" charset="0"/>
              </a:rPr>
              <a:t>Odchylenie standardowe w wynikach testu szóstoklasisty</a:t>
            </a:r>
          </a:p>
        </p:txBody>
      </p:sp>
      <p:graphicFrame>
        <p:nvGraphicFramePr>
          <p:cNvPr id="9" name="Symbol zastępczy zawartości 3"/>
          <p:cNvGraphicFramePr>
            <a:graphicFrameLocks/>
          </p:cNvGraphicFramePr>
          <p:nvPr/>
        </p:nvGraphicFramePr>
        <p:xfrm>
          <a:off x="4283968" y="4014936"/>
          <a:ext cx="4860032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9576" name="pole tekstowe 9"/>
          <p:cNvSpPr txBox="1">
            <a:spLocks noChangeArrowheads="1"/>
          </p:cNvSpPr>
          <p:nvPr/>
        </p:nvSpPr>
        <p:spPr bwMode="auto">
          <a:xfrm>
            <a:off x="4932363" y="3841750"/>
            <a:ext cx="46085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400" b="1">
                <a:latin typeface="Calibri" pitchFamily="34" charset="0"/>
              </a:rPr>
              <a:t>Poziom i dynamika zróżnicowania gimnazjów </a:t>
            </a:r>
          </a:p>
        </p:txBody>
      </p:sp>
      <p:sp>
        <p:nvSpPr>
          <p:cNvPr id="109577" name="pole tekstowe 10"/>
          <p:cNvSpPr txBox="1">
            <a:spLocks noChangeArrowheads="1"/>
          </p:cNvSpPr>
          <p:nvPr/>
        </p:nvSpPr>
        <p:spPr bwMode="auto">
          <a:xfrm>
            <a:off x="4356100" y="550863"/>
            <a:ext cx="34290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100">
                <a:solidFill>
                  <a:schemeClr val="bg1"/>
                </a:solidFill>
                <a:latin typeface="Calibri" pitchFamily="34" charset="0"/>
              </a:rPr>
              <a:t>Źródło: Roman Dolata, „Pokolenie testów”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mtClean="0"/>
              <a:t>Premia za wyższe wykształcenie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3E8CDD-AEC2-4E73-9CE4-7E0B78F8428E}" type="slidenum">
              <a:rPr lang="pl-PL"/>
              <a:pPr>
                <a:defRPr/>
              </a:pPr>
              <a:t>55</a:t>
            </a:fld>
            <a:endParaRPr lang="pl-PL"/>
          </a:p>
        </p:txBody>
      </p:sp>
      <p:pic>
        <p:nvPicPr>
          <p:cNvPr id="110595" name="Picture 2" descr="C:\Users\Arak\AppData\Local\Temp\enhtmlclip\ScreenClip(31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7863" y="2276475"/>
            <a:ext cx="7710487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0596" name="Prostokąt 5"/>
          <p:cNvSpPr>
            <a:spLocks noChangeArrowheads="1"/>
          </p:cNvSpPr>
          <p:nvPr/>
        </p:nvSpPr>
        <p:spPr bwMode="auto">
          <a:xfrm>
            <a:off x="395288" y="6308725"/>
            <a:ext cx="76327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l-PL" sz="1000">
              <a:latin typeface="Calibri" pitchFamily="34" charset="0"/>
            </a:endParaRPr>
          </a:p>
          <a:p>
            <a:r>
              <a:rPr lang="pl-PL" sz="1000">
                <a:latin typeface="Calibri" pitchFamily="34" charset="0"/>
              </a:rPr>
              <a:t> Źródło: World Bank, „Europe 2020 Poland </a:t>
            </a:r>
            <a:r>
              <a:rPr lang="en-US" sz="1000">
                <a:latin typeface="Calibri" pitchFamily="34" charset="0"/>
              </a:rPr>
              <a:t>Fueling Growth and Competitiveness in Poland</a:t>
            </a:r>
            <a:r>
              <a:rPr lang="pl-PL" sz="1000">
                <a:latin typeface="Calibri" pitchFamily="34" charset="0"/>
              </a:rPr>
              <a:t> </a:t>
            </a:r>
            <a:r>
              <a:rPr lang="en-US" sz="1000">
                <a:latin typeface="Calibri" pitchFamily="34" charset="0"/>
              </a:rPr>
              <a:t>Through Employment, Skills, and Innovation</a:t>
            </a:r>
            <a:r>
              <a:rPr lang="pl-PL" sz="1000">
                <a:latin typeface="Calibri" pitchFamily="34" charset="0"/>
              </a:rPr>
              <a:t>”, 2011.</a:t>
            </a:r>
            <a:r>
              <a:rPr lang="en-US" sz="1000">
                <a:latin typeface="Calibri" pitchFamily="34" charset="0"/>
              </a:rPr>
              <a:t> </a:t>
            </a:r>
            <a:endParaRPr lang="pl-PL" sz="1000">
              <a:latin typeface="Calibri" pitchFamily="34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323850" y="904875"/>
            <a:ext cx="8496300" cy="1476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dirty="0">
                <a:latin typeface="+mn-lt"/>
              </a:rPr>
              <a:t>Inwestowanie w kapitał ludzki daje wysokie stopy zwrotu zwłaszcza na poziomie licencjata, magistra i wyżej,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dirty="0">
                <a:latin typeface="+mn-lt"/>
              </a:rPr>
              <a:t>Dyplom licencjata/inżyniera daje prawie tak samo wysoką premię w wynagrodzeniach co magistra, a umożliwia szybsze wejście na rynek pracy.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dirty="0" smtClean="0"/>
              <a:t>Zbyt późny moment otrzymania pierwszego dyplomu </a:t>
            </a:r>
            <a:br>
              <a:rPr lang="pl-PL" dirty="0" smtClean="0"/>
            </a:br>
            <a:r>
              <a:rPr lang="pl-PL" dirty="0" smtClean="0"/>
              <a:t>i wejścia na rynek pracy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06FD13-F16E-45C9-9570-E4170C4A9A83}" type="slidenum">
              <a:rPr lang="pl-PL"/>
              <a:pPr>
                <a:defRPr/>
              </a:pPr>
              <a:t>56</a:t>
            </a:fld>
            <a:endParaRPr lang="pl-PL"/>
          </a:p>
        </p:txBody>
      </p:sp>
      <p:pic>
        <p:nvPicPr>
          <p:cNvPr id="111619" name="Picture 2" descr="C:\Users\Arak\AppData\Local\Temp\enhtmlclip\ScreenClip(32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2276475"/>
            <a:ext cx="6773863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1620" name="Prostokąt 5"/>
          <p:cNvSpPr>
            <a:spLocks noChangeArrowheads="1"/>
          </p:cNvSpPr>
          <p:nvPr/>
        </p:nvSpPr>
        <p:spPr bwMode="auto">
          <a:xfrm>
            <a:off x="395288" y="6413500"/>
            <a:ext cx="76327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l-PL" sz="1000">
              <a:latin typeface="Calibri" pitchFamily="34" charset="0"/>
            </a:endParaRPr>
          </a:p>
          <a:p>
            <a:r>
              <a:rPr lang="pl-PL" sz="1000">
                <a:latin typeface="Calibri" pitchFamily="34" charset="0"/>
              </a:rPr>
              <a:t> Źródło: World Bank, „Europe 2020 Poland </a:t>
            </a:r>
            <a:r>
              <a:rPr lang="en-US" sz="1000">
                <a:latin typeface="Calibri" pitchFamily="34" charset="0"/>
              </a:rPr>
              <a:t>Fueling Growth and Competitiveness in Poland</a:t>
            </a:r>
            <a:r>
              <a:rPr lang="pl-PL" sz="1000">
                <a:latin typeface="Calibri" pitchFamily="34" charset="0"/>
              </a:rPr>
              <a:t> </a:t>
            </a:r>
            <a:r>
              <a:rPr lang="en-US" sz="1000">
                <a:latin typeface="Calibri" pitchFamily="34" charset="0"/>
              </a:rPr>
              <a:t>Through Employment, Skills, and Innovation</a:t>
            </a:r>
            <a:r>
              <a:rPr lang="pl-PL" sz="1000">
                <a:latin typeface="Calibri" pitchFamily="34" charset="0"/>
              </a:rPr>
              <a:t>”, 2011.</a:t>
            </a:r>
            <a:r>
              <a:rPr lang="en-US" sz="1000">
                <a:latin typeface="Calibri" pitchFamily="34" charset="0"/>
              </a:rPr>
              <a:t> </a:t>
            </a:r>
            <a:endParaRPr lang="pl-PL" sz="1000">
              <a:latin typeface="Calibri" pitchFamily="34" charset="0"/>
            </a:endParaRPr>
          </a:p>
        </p:txBody>
      </p:sp>
      <p:sp>
        <p:nvSpPr>
          <p:cNvPr id="111621" name="pole tekstowe 6"/>
          <p:cNvSpPr txBox="1">
            <a:spLocks noChangeArrowheads="1"/>
          </p:cNvSpPr>
          <p:nvPr/>
        </p:nvSpPr>
        <p:spPr bwMode="auto">
          <a:xfrm>
            <a:off x="323850" y="904875"/>
            <a:ext cx="84963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>
                <a:latin typeface="Calibri" pitchFamily="34" charset="0"/>
              </a:rPr>
              <a:t>Konieczne jest podniesienie roli dyplomów licencjackich i inżynierskich (także ich atrakcyjności na rynku pracy) poprzez system uczelni zawodowych o profilach technicznych, które na bieżąco będą realizować programy kształcenia odpowiadające na aktualne zapotrzebowanie rynku pracy.</a:t>
            </a:r>
          </a:p>
        </p:txBody>
      </p:sp>
      <p:sp>
        <p:nvSpPr>
          <p:cNvPr id="111622" name="pole tekstowe 7"/>
          <p:cNvSpPr txBox="1">
            <a:spLocks noChangeArrowheads="1"/>
          </p:cNvSpPr>
          <p:nvPr/>
        </p:nvSpPr>
        <p:spPr bwMode="auto">
          <a:xfrm>
            <a:off x="6831013" y="3141663"/>
            <a:ext cx="2262187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>
                <a:latin typeface="Calibri" pitchFamily="34" charset="0"/>
              </a:rPr>
              <a:t>Należy zadać sobie pytanie, czy tak wiele osób w Polsce powinno studiować 5-6 lat i opóźniać swój start na rynku pracy?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mtClean="0"/>
              <a:t>Bariery na rynku pracy dla młodych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8316913" y="6303963"/>
            <a:ext cx="2133600" cy="365125"/>
          </a:xfrm>
        </p:spPr>
        <p:txBody>
          <a:bodyPr/>
          <a:lstStyle/>
          <a:p>
            <a:pPr>
              <a:defRPr/>
            </a:pPr>
            <a:fld id="{CCD3F1C0-215F-4F8C-B6B4-07CDBC75CDEB}" type="slidenum">
              <a:rPr lang="pl-PL"/>
              <a:pPr>
                <a:defRPr/>
              </a:pPr>
              <a:t>57</a:t>
            </a:fld>
            <a:endParaRPr lang="pl-PL" dirty="0"/>
          </a:p>
        </p:txBody>
      </p:sp>
      <p:sp>
        <p:nvSpPr>
          <p:cNvPr id="112643" name="pole tekstowe 5"/>
          <p:cNvSpPr txBox="1">
            <a:spLocks noChangeArrowheads="1"/>
          </p:cNvSpPr>
          <p:nvPr/>
        </p:nvSpPr>
        <p:spPr bwMode="auto">
          <a:xfrm>
            <a:off x="539750" y="6303963"/>
            <a:ext cx="309562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000">
                <a:latin typeface="Calibri" pitchFamily="34" charset="0"/>
              </a:rPr>
              <a:t>Źródło: ILO, Global Youth Employment Trends 2010 </a:t>
            </a:r>
          </a:p>
        </p:txBody>
      </p:sp>
      <p:pic>
        <p:nvPicPr>
          <p:cNvPr id="112644" name="Obraz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938213"/>
            <a:ext cx="7777163" cy="536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mtClean="0"/>
              <a:t>Nowo powstające miejsca pracy – niedopasowanie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20BE1A-8236-4FE4-B62A-E5E1CC237FD1}" type="slidenum">
              <a:rPr lang="pl-PL"/>
              <a:pPr>
                <a:defRPr/>
              </a:pPr>
              <a:t>58</a:t>
            </a:fld>
            <a:endParaRPr lang="pl-PL"/>
          </a:p>
        </p:txBody>
      </p:sp>
      <p:pic>
        <p:nvPicPr>
          <p:cNvPr id="113667" name="Picture 2" descr="C:\Users\Arak\AppData\Local\Temp\enhtmlclip\ScreenClip(29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871538"/>
            <a:ext cx="7410450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3668" name="Prostokąt 4"/>
          <p:cNvSpPr>
            <a:spLocks noChangeArrowheads="1"/>
          </p:cNvSpPr>
          <p:nvPr/>
        </p:nvSpPr>
        <p:spPr bwMode="auto">
          <a:xfrm>
            <a:off x="395288" y="6308725"/>
            <a:ext cx="76327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l-PL" sz="1000">
              <a:latin typeface="Calibri" pitchFamily="34" charset="0"/>
            </a:endParaRPr>
          </a:p>
          <a:p>
            <a:r>
              <a:rPr lang="pl-PL" sz="1000">
                <a:latin typeface="Calibri" pitchFamily="34" charset="0"/>
              </a:rPr>
              <a:t> Źródło: World Bank, „Europe 2020 Poland </a:t>
            </a:r>
            <a:r>
              <a:rPr lang="en-US" sz="1000">
                <a:latin typeface="Calibri" pitchFamily="34" charset="0"/>
              </a:rPr>
              <a:t>Fueling Growth and Competitiveness in Poland</a:t>
            </a:r>
            <a:r>
              <a:rPr lang="pl-PL" sz="1000">
                <a:latin typeface="Calibri" pitchFamily="34" charset="0"/>
              </a:rPr>
              <a:t> </a:t>
            </a:r>
            <a:r>
              <a:rPr lang="en-US" sz="1000">
                <a:latin typeface="Calibri" pitchFamily="34" charset="0"/>
              </a:rPr>
              <a:t>Through Employment, Skills, and Innovation</a:t>
            </a:r>
            <a:r>
              <a:rPr lang="pl-PL" sz="1000">
                <a:latin typeface="Calibri" pitchFamily="34" charset="0"/>
              </a:rPr>
              <a:t>”, 2011.</a:t>
            </a:r>
            <a:r>
              <a:rPr lang="en-US" sz="1000">
                <a:latin typeface="Calibri" pitchFamily="34" charset="0"/>
              </a:rPr>
              <a:t> </a:t>
            </a:r>
            <a:endParaRPr lang="pl-PL" sz="10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dirty="0" smtClean="0"/>
              <a:t>Pracodawcy cenią sobie motywację i odpowiedzialność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997105-B69F-46AC-9526-8E40C14EC270}" type="slidenum">
              <a:rPr lang="pl-PL"/>
              <a:pPr>
                <a:defRPr/>
              </a:pPr>
              <a:t>59</a:t>
            </a:fld>
            <a:endParaRPr lang="pl-PL"/>
          </a:p>
        </p:txBody>
      </p:sp>
      <p:pic>
        <p:nvPicPr>
          <p:cNvPr id="114691" name="Picture 2" descr="C:\Users\Arak\AppData\Local\Temp\enhtmlclip\ScreenClip(30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981075"/>
            <a:ext cx="7200900" cy="513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4692" name="Prostokąt 5"/>
          <p:cNvSpPr>
            <a:spLocks noChangeArrowheads="1"/>
          </p:cNvSpPr>
          <p:nvPr/>
        </p:nvSpPr>
        <p:spPr bwMode="auto">
          <a:xfrm>
            <a:off x="395288" y="6308725"/>
            <a:ext cx="76327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l-PL" sz="1000">
              <a:latin typeface="Calibri" pitchFamily="34" charset="0"/>
            </a:endParaRPr>
          </a:p>
          <a:p>
            <a:r>
              <a:rPr lang="pl-PL" sz="1000">
                <a:latin typeface="Calibri" pitchFamily="34" charset="0"/>
              </a:rPr>
              <a:t> Źródło: World Bank, „Europe 2020 Poland </a:t>
            </a:r>
            <a:r>
              <a:rPr lang="en-US" sz="1000">
                <a:latin typeface="Calibri" pitchFamily="34" charset="0"/>
              </a:rPr>
              <a:t>Fueling Growth and Competitiveness in Poland</a:t>
            </a:r>
            <a:r>
              <a:rPr lang="pl-PL" sz="1000">
                <a:latin typeface="Calibri" pitchFamily="34" charset="0"/>
              </a:rPr>
              <a:t> </a:t>
            </a:r>
            <a:r>
              <a:rPr lang="en-US" sz="1000">
                <a:latin typeface="Calibri" pitchFamily="34" charset="0"/>
              </a:rPr>
              <a:t>Through Employment, Skills, and Innovation</a:t>
            </a:r>
            <a:r>
              <a:rPr lang="pl-PL" sz="1000">
                <a:latin typeface="Calibri" pitchFamily="34" charset="0"/>
              </a:rPr>
              <a:t>”, 2011.</a:t>
            </a:r>
            <a:r>
              <a:rPr lang="en-US" sz="1000">
                <a:latin typeface="Calibri" pitchFamily="34" charset="0"/>
              </a:rPr>
              <a:t> </a:t>
            </a:r>
            <a:endParaRPr lang="pl-PL" sz="10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mtClean="0"/>
              <a:t>W stronę świata online</a:t>
            </a:r>
          </a:p>
        </p:txBody>
      </p:sp>
      <p:sp>
        <p:nvSpPr>
          <p:cNvPr id="56322" name="Symbol zastępczy zawartości 2"/>
          <p:cNvSpPr>
            <a:spLocks noGrp="1"/>
          </p:cNvSpPr>
          <p:nvPr>
            <p:ph idx="1"/>
          </p:nvPr>
        </p:nvSpPr>
        <p:spPr>
          <a:xfrm>
            <a:off x="276225" y="6294438"/>
            <a:ext cx="8229600" cy="563562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pl-PL" sz="1000" smtClean="0"/>
              <a:t>Źródło: IUT, „The World in 2010 – ICT Facts and Figures”, 2011. 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AB9BED-47AE-4208-8A8C-7AA367EC8ED3}" type="slidenum">
              <a:rPr lang="pl-PL"/>
              <a:pPr>
                <a:defRPr/>
              </a:pPr>
              <a:t>6</a:t>
            </a:fld>
            <a:endParaRPr lang="pl-PL"/>
          </a:p>
        </p:txBody>
      </p:sp>
      <p:pic>
        <p:nvPicPr>
          <p:cNvPr id="56324" name="Picture 2" descr="C:\Users\Arak\AppData\Local\Temp\enhtmlclip\ScreenClip(37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8038" y="1552575"/>
            <a:ext cx="5670550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5" name="Prostokąt 4"/>
          <p:cNvSpPr>
            <a:spLocks noChangeArrowheads="1"/>
          </p:cNvSpPr>
          <p:nvPr/>
        </p:nvSpPr>
        <p:spPr bwMode="auto">
          <a:xfrm>
            <a:off x="90488" y="981075"/>
            <a:ext cx="3113087" cy="526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pl-PL" sz="1600">
                <a:latin typeface="Calibri" pitchFamily="34" charset="0"/>
              </a:rPr>
              <a:t>Obecnie w świecie jest 5,3mld subskrypcji telefonii mobilnej, w tym 940 mln subskrypcji 3G, </a:t>
            </a:r>
          </a:p>
          <a:p>
            <a:pPr marL="285750" indent="-285750">
              <a:buFont typeface="Arial" charset="0"/>
              <a:buChar char="•"/>
            </a:pPr>
            <a:r>
              <a:rPr lang="pl-PL" sz="1600">
                <a:latin typeface="Calibri" pitchFamily="34" charset="0"/>
              </a:rPr>
              <a:t>90% populacji świata ma dostęp do sieci komórkowych, </a:t>
            </a:r>
          </a:p>
          <a:p>
            <a:pPr marL="285750" indent="-285750">
              <a:buFont typeface="Arial" charset="0"/>
              <a:buChar char="•"/>
            </a:pPr>
            <a:r>
              <a:rPr lang="pl-PL" sz="1600">
                <a:latin typeface="Calibri" pitchFamily="34" charset="0"/>
              </a:rPr>
              <a:t>Liczba internautów w świecie podwoiła się między 2005 a 2010 rokiem,</a:t>
            </a:r>
          </a:p>
          <a:p>
            <a:pPr marL="285750" indent="-285750">
              <a:buFont typeface="Arial" charset="0"/>
              <a:buChar char="•"/>
            </a:pPr>
            <a:r>
              <a:rPr lang="pl-PL" sz="1600">
                <a:latin typeface="Calibri" pitchFamily="34" charset="0"/>
              </a:rPr>
              <a:t>Na 2 mld użytkowników internetu w 2010 roku, 1,2 mld pochodzi z krajów rozwijających się, </a:t>
            </a:r>
          </a:p>
          <a:p>
            <a:pPr marL="285750" indent="-285750">
              <a:buFont typeface="Arial" charset="0"/>
              <a:buChar char="•"/>
            </a:pPr>
            <a:r>
              <a:rPr lang="pl-PL" sz="1600">
                <a:latin typeface="Calibri" pitchFamily="34" charset="0"/>
              </a:rPr>
              <a:t>Estonia, Finlandia i Hiszpania zagwarantowało prawnie swoim obywatelom dostęp do internetu,</a:t>
            </a:r>
          </a:p>
          <a:p>
            <a:pPr marL="285750" indent="-285750">
              <a:buFont typeface="Arial" charset="0"/>
              <a:buChar char="•"/>
            </a:pPr>
            <a:r>
              <a:rPr lang="pl-PL" sz="1600">
                <a:latin typeface="Calibri" pitchFamily="34" charset="0"/>
              </a:rPr>
              <a:t>Z 420 milionami użytkowników Chiny są największym rynkiem internetowym w świecie,</a:t>
            </a:r>
          </a:p>
          <a:p>
            <a:pPr marL="285750" indent="-285750">
              <a:buFont typeface="Arial" charset="0"/>
              <a:buChar char="•"/>
            </a:pPr>
            <a:r>
              <a:rPr lang="pl-PL" sz="1600">
                <a:latin typeface="Calibri" pitchFamily="34" charset="0"/>
              </a:rPr>
              <a:t>Nadal mało jest użytkowników w państwach afrykańskich.</a:t>
            </a:r>
          </a:p>
        </p:txBody>
      </p:sp>
      <p:sp>
        <p:nvSpPr>
          <p:cNvPr id="56326" name="Prostokąt 6"/>
          <p:cNvSpPr>
            <a:spLocks noChangeArrowheads="1"/>
          </p:cNvSpPr>
          <p:nvPr/>
        </p:nvSpPr>
        <p:spPr bwMode="auto">
          <a:xfrm>
            <a:off x="4699000" y="1116013"/>
            <a:ext cx="31130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>
                <a:latin typeface="Calibri" pitchFamily="34" charset="0"/>
              </a:rPr>
              <a:t>Liczba użytkowników internetu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Tytuł 1"/>
          <p:cNvSpPr>
            <a:spLocks noGrp="1"/>
          </p:cNvSpPr>
          <p:nvPr>
            <p:ph type="title"/>
          </p:nvPr>
        </p:nvSpPr>
        <p:spPr>
          <a:xfrm>
            <a:off x="250825" y="44450"/>
            <a:ext cx="8229600" cy="647700"/>
          </a:xfrm>
        </p:spPr>
        <p:txBody>
          <a:bodyPr/>
          <a:lstStyle/>
          <a:p>
            <a:pPr eaLnBrk="1" hangingPunct="1"/>
            <a:r>
              <a:rPr lang="pl-PL" smtClean="0"/>
              <a:t>Wchodzenie i obecność na rynku pracy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288" y="1196975"/>
            <a:ext cx="8229600" cy="4968875"/>
          </a:xfrm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b="1" dirty="0" smtClean="0">
                <a:solidFill>
                  <a:schemeClr val="accent1"/>
                </a:solidFill>
              </a:rPr>
              <a:t>Średnia dla EU-27 (w 2008-2009) wynosi 20 lat, dla Polski 22 - 23,4 lata,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dirty="0" smtClean="0"/>
              <a:t>Wskaźniki aktywności zawodowej i zatrudnienia niższe niż średnia dla krajów UE,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dirty="0" smtClean="0"/>
              <a:t>Niepokojące wskaźniki </a:t>
            </a:r>
            <a:r>
              <a:rPr lang="pl-PL" b="1" dirty="0" smtClean="0">
                <a:solidFill>
                  <a:schemeClr val="accent1"/>
                </a:solidFill>
              </a:rPr>
              <a:t>NEET (Not </a:t>
            </a:r>
            <a:r>
              <a:rPr lang="pl-PL" b="1" dirty="0" err="1" smtClean="0">
                <a:solidFill>
                  <a:schemeClr val="accent1"/>
                </a:solidFill>
              </a:rPr>
              <a:t>Employed</a:t>
            </a:r>
            <a:r>
              <a:rPr lang="pl-PL" b="1" dirty="0" smtClean="0">
                <a:solidFill>
                  <a:schemeClr val="accent1"/>
                </a:solidFill>
              </a:rPr>
              <a:t>, </a:t>
            </a:r>
            <a:r>
              <a:rPr lang="pl-PL" b="1" dirty="0" err="1" smtClean="0">
                <a:solidFill>
                  <a:schemeClr val="accent1"/>
                </a:solidFill>
              </a:rPr>
              <a:t>in</a:t>
            </a:r>
            <a:r>
              <a:rPr lang="pl-PL" b="1" dirty="0" smtClean="0">
                <a:solidFill>
                  <a:schemeClr val="accent1"/>
                </a:solidFill>
              </a:rPr>
              <a:t> </a:t>
            </a:r>
            <a:r>
              <a:rPr lang="pl-PL" b="1" dirty="0" err="1" smtClean="0">
                <a:solidFill>
                  <a:schemeClr val="accent1"/>
                </a:solidFill>
              </a:rPr>
              <a:t>Education</a:t>
            </a:r>
            <a:r>
              <a:rPr lang="pl-PL" b="1" dirty="0" smtClean="0">
                <a:solidFill>
                  <a:schemeClr val="accent1"/>
                </a:solidFill>
              </a:rPr>
              <a:t> </a:t>
            </a:r>
            <a:r>
              <a:rPr lang="pl-PL" b="1" dirty="0" err="1" smtClean="0">
                <a:solidFill>
                  <a:schemeClr val="accent1"/>
                </a:solidFill>
              </a:rPr>
              <a:t>or</a:t>
            </a:r>
            <a:r>
              <a:rPr lang="pl-PL" b="1" dirty="0" smtClean="0">
                <a:solidFill>
                  <a:schemeClr val="accent1"/>
                </a:solidFill>
              </a:rPr>
              <a:t> </a:t>
            </a:r>
            <a:r>
              <a:rPr lang="pl-PL" b="1" dirty="0" err="1" smtClean="0">
                <a:solidFill>
                  <a:schemeClr val="accent1"/>
                </a:solidFill>
              </a:rPr>
              <a:t>Training</a:t>
            </a:r>
            <a:r>
              <a:rPr lang="pl-PL" b="1" dirty="0" smtClean="0">
                <a:solidFill>
                  <a:schemeClr val="accent1"/>
                </a:solidFill>
              </a:rPr>
              <a:t> – ok. 7-8% Polaków 19-34) </a:t>
            </a:r>
            <a:r>
              <a:rPr lang="pl-PL" dirty="0" smtClean="0"/>
              <a:t>sugerują istnienie w Polsce mechanizmów skutecznie demobilizujących do pracy młodzież dobrze do niej przygotowaną - </a:t>
            </a:r>
            <a:r>
              <a:rPr lang="pl-PL" b="1" dirty="0" smtClean="0">
                <a:solidFill>
                  <a:schemeClr val="accent1"/>
                </a:solidFill>
              </a:rPr>
              <a:t>wg analiz OECD trudniej wyjść z NEET niż z </a:t>
            </a:r>
            <a:r>
              <a:rPr lang="pl-PL" b="1" dirty="0" err="1" smtClean="0">
                <a:solidFill>
                  <a:schemeClr val="accent1"/>
                </a:solidFill>
              </a:rPr>
              <a:t>working</a:t>
            </a:r>
            <a:r>
              <a:rPr lang="pl-PL" b="1" dirty="0" smtClean="0">
                <a:solidFill>
                  <a:schemeClr val="accent1"/>
                </a:solidFill>
              </a:rPr>
              <a:t> </a:t>
            </a:r>
            <a:r>
              <a:rPr lang="pl-PL" b="1" dirty="0" err="1" smtClean="0">
                <a:solidFill>
                  <a:schemeClr val="accent1"/>
                </a:solidFill>
              </a:rPr>
              <a:t>poor</a:t>
            </a:r>
            <a:r>
              <a:rPr lang="pl-PL" b="1" dirty="0" smtClean="0">
                <a:solidFill>
                  <a:schemeClr val="accent1"/>
                </a:solidFill>
              </a:rPr>
              <a:t> w przypadku młodzieży,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dirty="0" smtClean="0"/>
              <a:t>Niskie wykształcenie i bycie kobietą nie sprzyja sukcesowi na rynku pracy,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dirty="0" smtClean="0"/>
              <a:t>Duże zróżnicowania sektorowe i statusowe (związane z wykształceniem i pozycją w strukturze zarządzania).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51AC31-EECF-49C2-A54A-F7DC90790D8B}" type="slidenum">
              <a:rPr lang="pl-PL"/>
              <a:pPr>
                <a:defRPr/>
              </a:pPr>
              <a:t>60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Tytuł 1"/>
          <p:cNvSpPr>
            <a:spLocks noGrp="1"/>
          </p:cNvSpPr>
          <p:nvPr>
            <p:ph type="title"/>
          </p:nvPr>
        </p:nvSpPr>
        <p:spPr>
          <a:xfrm>
            <a:off x="323850" y="0"/>
            <a:ext cx="8229600" cy="792163"/>
          </a:xfrm>
        </p:spPr>
        <p:txBody>
          <a:bodyPr/>
          <a:lstStyle/>
          <a:p>
            <a:pPr eaLnBrk="1" hangingPunct="1"/>
            <a:r>
              <a:rPr lang="pl-PL" smtClean="0"/>
              <a:t>Wskaźniki bezrobocia młodych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850" y="1125538"/>
            <a:ext cx="8229600" cy="2735262"/>
          </a:xfrm>
        </p:spPr>
        <p:txBody>
          <a:bodyPr rtlCol="0">
            <a:normAutofit fontScale="5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dirty="0" smtClean="0"/>
              <a:t>Polska należy do krajów, gdzie wskaźniki bezrobocia młodzieży (liczby i stopy) są </a:t>
            </a:r>
            <a:r>
              <a:rPr lang="pl-PL" b="1" dirty="0" smtClean="0">
                <a:solidFill>
                  <a:schemeClr val="accent1"/>
                </a:solidFill>
              </a:rPr>
              <a:t>jednymi z najwyższych chociaż od roku 2004 systematycznie malały,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dirty="0" smtClean="0"/>
              <a:t>Największe natężenie bezrobocia występuje wśród </a:t>
            </a:r>
            <a:r>
              <a:rPr lang="pl-PL" b="1" dirty="0" smtClean="0">
                <a:solidFill>
                  <a:schemeClr val="accent1"/>
                </a:solidFill>
              </a:rPr>
              <a:t>najmłodszych</a:t>
            </a:r>
            <a:r>
              <a:rPr lang="pl-PL" dirty="0" smtClean="0">
                <a:solidFill>
                  <a:srgbClr val="00B050"/>
                </a:solidFill>
              </a:rPr>
              <a:t> </a:t>
            </a:r>
            <a:r>
              <a:rPr lang="pl-PL" dirty="0" smtClean="0"/>
              <a:t>kategorii wiekowych 18-19 lat, nieco mniejsze wśród osób w wieku 20-24 lata. W obydwu tych grupach dominują </a:t>
            </a:r>
            <a:r>
              <a:rPr lang="pl-PL" b="1" dirty="0" smtClean="0">
                <a:solidFill>
                  <a:schemeClr val="accent1"/>
                </a:solidFill>
              </a:rPr>
              <a:t>absolwenci</a:t>
            </a:r>
            <a:r>
              <a:rPr lang="pl-PL" dirty="0" smtClean="0"/>
              <a:t> i w nich właśnie bezrobocie uderza najbardziej (łącznie stopa bezrobocia dla osób w wieku 18-24 lata 21,4%),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b="1" dirty="0" smtClean="0">
                <a:solidFill>
                  <a:schemeClr val="accent1"/>
                </a:solidFill>
              </a:rPr>
              <a:t>Kryzys światowy ponownie zagroził pogorszeniem </a:t>
            </a:r>
            <a:r>
              <a:rPr lang="pl-PL" dirty="0" smtClean="0"/>
              <a:t>sytuacji na polskim rynku pracy dla młodzieży (w maju 2010 roku młodzi w wieku 18-34 lata stanowili ponad połowę zarejestrowanych bezrobotnych).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pl-PL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F183BB-B2FD-4BA3-8F2D-D379F18BBB9A}" type="slidenum">
              <a:rPr lang="pl-PL"/>
              <a:pPr>
                <a:defRPr/>
              </a:pPr>
              <a:t>61</a:t>
            </a:fld>
            <a:endParaRPr lang="pl-PL"/>
          </a:p>
        </p:txBody>
      </p:sp>
      <p:pic>
        <p:nvPicPr>
          <p:cNvPr id="11674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7175" y="3636963"/>
            <a:ext cx="6140450" cy="296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ytuł 1"/>
          <p:cNvSpPr txBox="1">
            <a:spLocks/>
          </p:cNvSpPr>
          <p:nvPr/>
        </p:nvSpPr>
        <p:spPr>
          <a:xfrm>
            <a:off x="827088" y="3168650"/>
            <a:ext cx="7561262" cy="76517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l-PL" dirty="0">
                <a:latin typeface="+mj-lt"/>
                <a:ea typeface="+mj-ea"/>
                <a:cs typeface="+mj-cs"/>
              </a:rPr>
              <a:t>Stopa bezrobocia według grup wieku – kraje 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mtClean="0"/>
              <a:t>Sytuacja młodych na rynku pracy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17FD88-F964-4BFB-AD8C-87C43A6C51DE}" type="slidenum">
              <a:rPr lang="pl-PL"/>
              <a:pPr>
                <a:defRPr/>
              </a:pPr>
              <a:t>62</a:t>
            </a:fld>
            <a:endParaRPr lang="pl-PL"/>
          </a:p>
        </p:txBody>
      </p:sp>
      <p:graphicFrame>
        <p:nvGraphicFramePr>
          <p:cNvPr id="5" name="Wykres 4"/>
          <p:cNvGraphicFramePr/>
          <p:nvPr/>
        </p:nvGraphicFramePr>
        <p:xfrm>
          <a:off x="179513" y="1340768"/>
          <a:ext cx="8640959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7764" name="Prostokąt 5"/>
          <p:cNvSpPr>
            <a:spLocks noChangeArrowheads="1"/>
          </p:cNvSpPr>
          <p:nvPr/>
        </p:nvSpPr>
        <p:spPr bwMode="auto">
          <a:xfrm>
            <a:off x="323850" y="800100"/>
            <a:ext cx="79930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>
                <a:latin typeface="Calibri" pitchFamily="34" charset="0"/>
              </a:rPr>
              <a:t>Udział pracowników tymczasowych wśród zatrudnionych w grupie wiekowej </a:t>
            </a:r>
            <a:br>
              <a:rPr lang="pl-PL">
                <a:latin typeface="Calibri" pitchFamily="34" charset="0"/>
              </a:rPr>
            </a:br>
            <a:r>
              <a:rPr lang="pl-PL">
                <a:latin typeface="Calibri" pitchFamily="34" charset="0"/>
              </a:rPr>
              <a:t>15-24 w 2009 r. </a:t>
            </a:r>
          </a:p>
        </p:txBody>
      </p:sp>
      <p:graphicFrame>
        <p:nvGraphicFramePr>
          <p:cNvPr id="7" name="Wykres 6"/>
          <p:cNvGraphicFramePr>
            <a:graphicFrameLocks/>
          </p:cNvGraphicFramePr>
          <p:nvPr/>
        </p:nvGraphicFramePr>
        <p:xfrm>
          <a:off x="179512" y="4221088"/>
          <a:ext cx="8712968" cy="2311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7766" name="Prostokąt 7"/>
          <p:cNvSpPr>
            <a:spLocks noChangeArrowheads="1"/>
          </p:cNvSpPr>
          <p:nvPr/>
        </p:nvSpPr>
        <p:spPr bwMode="auto">
          <a:xfrm>
            <a:off x="323850" y="3851275"/>
            <a:ext cx="79930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>
                <a:latin typeface="Calibri" pitchFamily="34" charset="0"/>
              </a:rPr>
              <a:t>Bezrobocie wśród osób w wieku 15-24 w 2010 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mtClean="0"/>
              <a:t>Nadal mało osób pracuje w niepełnym wymiarze</a:t>
            </a:r>
          </a:p>
        </p:txBody>
      </p:sp>
      <p:sp>
        <p:nvSpPr>
          <p:cNvPr id="118786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pl-PL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EE9DDB-74D1-45DF-84DB-72BF4EB34465}" type="slidenum">
              <a:rPr lang="pl-PL"/>
              <a:pPr>
                <a:defRPr/>
              </a:pPr>
              <a:t>63</a:t>
            </a:fld>
            <a:endParaRPr lang="pl-PL"/>
          </a:p>
        </p:txBody>
      </p:sp>
      <p:pic>
        <p:nvPicPr>
          <p:cNvPr id="118788" name="Obraz 4" descr="C:\Users\Arak\AppData\Local\Temp\enhtmlclip\ScreenClip(21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836613"/>
            <a:ext cx="8281988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8789" name="Prostokąt 5"/>
          <p:cNvSpPr>
            <a:spLocks noChangeArrowheads="1"/>
          </p:cNvSpPr>
          <p:nvPr/>
        </p:nvSpPr>
        <p:spPr bwMode="auto">
          <a:xfrm>
            <a:off x="271463" y="6286500"/>
            <a:ext cx="77565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000">
                <a:latin typeface="Calibri" pitchFamily="34" charset="0"/>
              </a:rPr>
              <a:t>Źródło</a:t>
            </a:r>
            <a:r>
              <a:rPr lang="en-US" sz="1000">
                <a:latin typeface="Calibri" pitchFamily="34" charset="0"/>
              </a:rPr>
              <a:t>: Eurofund, Part time work in Europe 2009 – Euiropean Company Survey 2009, Dublin 2011. </a:t>
            </a:r>
            <a:endParaRPr lang="pl-PL" sz="10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mtClean="0"/>
              <a:t>Czasowość zatrudnienia a ryzyko bezrobocia</a:t>
            </a:r>
          </a:p>
        </p:txBody>
      </p:sp>
      <p:pic>
        <p:nvPicPr>
          <p:cNvPr id="1198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00100" y="1785938"/>
            <a:ext cx="7543800" cy="3533775"/>
          </a:xfrm>
        </p:spPr>
      </p:pic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9809A6-DF21-4F66-8159-8575D9F8819B}" type="slidenum">
              <a:rPr lang="pl-PL"/>
              <a:pPr>
                <a:defRPr/>
              </a:pPr>
              <a:t>64</a:t>
            </a:fld>
            <a:endParaRPr lang="pl-PL"/>
          </a:p>
        </p:txBody>
      </p:sp>
      <p:sp>
        <p:nvSpPr>
          <p:cNvPr id="119812" name="Prostokąt 4"/>
          <p:cNvSpPr>
            <a:spLocks noChangeArrowheads="1"/>
          </p:cNvSpPr>
          <p:nvPr/>
        </p:nvSpPr>
        <p:spPr bwMode="auto">
          <a:xfrm>
            <a:off x="1619250" y="908050"/>
            <a:ext cx="45720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>
                <a:latin typeface="Calibri" pitchFamily="34" charset="0"/>
              </a:rPr>
              <a:t>Czy prowizoryczne zatrudnienie zwiększa cykliczną niestabilność zatrudnienia?</a:t>
            </a:r>
          </a:p>
        </p:txBody>
      </p:sp>
      <p:sp>
        <p:nvSpPr>
          <p:cNvPr id="7" name="Elipsa 6"/>
          <p:cNvSpPr/>
          <p:nvPr/>
        </p:nvSpPr>
        <p:spPr>
          <a:xfrm>
            <a:off x="3419475" y="2636838"/>
            <a:ext cx="431800" cy="360362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19814" name="pole tekstowe 7"/>
          <p:cNvSpPr txBox="1">
            <a:spLocks noChangeArrowheads="1"/>
          </p:cNvSpPr>
          <p:nvPr/>
        </p:nvSpPr>
        <p:spPr bwMode="auto">
          <a:xfrm>
            <a:off x="827088" y="5949950"/>
            <a:ext cx="604837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000">
                <a:latin typeface="Calibri" pitchFamily="34" charset="0"/>
              </a:rPr>
              <a:t>Źródło: K. Szafraniec Raport „Młodzi 2010” za: Komisja Europejska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dirty="0" smtClean="0"/>
              <a:t>Dualizm rynku pracy – transfer: edukacja rynek pracy (1)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981075"/>
            <a:ext cx="8229600" cy="3816350"/>
          </a:xfrm>
        </p:spPr>
        <p:txBody>
          <a:bodyPr rtlCol="0"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dirty="0" smtClean="0"/>
              <a:t>Im większa asymetria między zatrudnieniem tymczasowym a stałym, tym: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pl-PL" dirty="0" smtClean="0"/>
              <a:t>większy udział w zatrudnieniu form tymczasowych,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pl-PL" dirty="0" smtClean="0"/>
              <a:t>mniejsze prawdopodobieństwo przejścia do zatrudnienia stałego, 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pl-PL" dirty="0" smtClean="0"/>
              <a:t>większe zróżnicowanie wynagrodzeń. </a:t>
            </a:r>
            <a:endParaRPr lang="pl-PL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dirty="0" smtClean="0"/>
              <a:t>Korzyść: 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pl-PL" dirty="0" smtClean="0"/>
              <a:t>czas wzrostu: tworzenie miejsc pracy tymczasowej,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pl-PL" dirty="0"/>
              <a:t>c</a:t>
            </a:r>
            <a:r>
              <a:rPr lang="pl-PL" dirty="0" smtClean="0"/>
              <a:t>zas kryzysu: destrukcja miejsc pracy tymczasowej (choć: przyrosty selektywne).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dirty="0" smtClean="0"/>
              <a:t>Zatrudnienie tymczasowe a start zawodowy: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pl-PL" dirty="0" smtClean="0"/>
              <a:t>mniej szkoleń: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79A4D3-9A5C-4EF8-A444-3E4D40135690}" type="slidenum">
              <a:rPr lang="pl-PL"/>
              <a:pPr>
                <a:defRPr/>
              </a:pPr>
              <a:t>65</a:t>
            </a:fld>
            <a:endParaRPr lang="pl-PL"/>
          </a:p>
        </p:txBody>
      </p:sp>
      <p:pic>
        <p:nvPicPr>
          <p:cNvPr id="120836" name="Picture 2" descr="C:\Users\Arak\AppData\Local\Temp\enhtmlclip\ScreenClip(42).png"/>
          <p:cNvPicPr>
            <a:picLocks noChangeAspect="1" noChangeArrowheads="1"/>
          </p:cNvPicPr>
          <p:nvPr/>
        </p:nvPicPr>
        <p:blipFill>
          <a:blip r:embed="rId2"/>
          <a:srcRect l="6586"/>
          <a:stretch>
            <a:fillRect/>
          </a:stretch>
        </p:blipFill>
        <p:spPr bwMode="auto">
          <a:xfrm>
            <a:off x="3213100" y="3997325"/>
            <a:ext cx="4383088" cy="282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0837" name="pole tekstowe 4"/>
          <p:cNvSpPr txBox="1">
            <a:spLocks noChangeArrowheads="1"/>
          </p:cNvSpPr>
          <p:nvPr/>
        </p:nvSpPr>
        <p:spPr bwMode="auto">
          <a:xfrm rot="-5400000">
            <a:off x="1362869" y="4972844"/>
            <a:ext cx="274637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400">
                <a:latin typeface="Calibri" pitchFamily="34" charset="0"/>
              </a:rPr>
              <a:t>Różnica w częstości szkolenia pracowników w zależności  od formy zatrudnienia (stałe/tymczasowe) w 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dirty="0"/>
              <a:t>Dualizm rynku pracy – transfer: edukacja rynek pracy </a:t>
            </a:r>
            <a:r>
              <a:rPr lang="pl-PL" dirty="0" smtClean="0"/>
              <a:t>(2)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908050"/>
            <a:ext cx="8229600" cy="5761038"/>
          </a:xfrm>
        </p:spPr>
        <p:txBody>
          <a:bodyPr rtlCol="0">
            <a:normAutofit fontScale="6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dirty="0" smtClean="0"/>
              <a:t>Rozwiązanie: utrzymać elastyczność (istotna dla młodych) wysokiej skali – ale: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pl-PL" dirty="0" smtClean="0"/>
              <a:t>stworzyć ścieżkę do stabilizacji pozycji na rynku pracy (po 3-letnim okresie pełnej elastyczności ku </a:t>
            </a:r>
            <a:r>
              <a:rPr lang="pl-PL" b="1" dirty="0" err="1" smtClean="0"/>
              <a:t>flexicurity</a:t>
            </a:r>
            <a:r>
              <a:rPr lang="pl-PL" b="1" dirty="0" smtClean="0"/>
              <a:t> for </a:t>
            </a:r>
            <a:r>
              <a:rPr lang="pl-PL" b="1" dirty="0" err="1" smtClean="0"/>
              <a:t>youth</a:t>
            </a:r>
            <a:r>
              <a:rPr lang="pl-PL" dirty="0" smtClean="0"/>
              <a:t>),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pl-PL" dirty="0" smtClean="0"/>
              <a:t>nowa edycja </a:t>
            </a:r>
            <a:r>
              <a:rPr lang="pl-PL" dirty="0" err="1" smtClean="0"/>
              <a:t>flexicurity</a:t>
            </a:r>
            <a:r>
              <a:rPr lang="pl-PL" dirty="0" smtClean="0"/>
              <a:t>: </a:t>
            </a:r>
            <a:r>
              <a:rPr lang="pl-PL" i="1" dirty="0" err="1" smtClean="0"/>
              <a:t>Contracto</a:t>
            </a:r>
            <a:r>
              <a:rPr lang="pl-PL" i="1" dirty="0" smtClean="0"/>
              <a:t> </a:t>
            </a:r>
            <a:r>
              <a:rPr lang="pl-PL" i="1" dirty="0" err="1" smtClean="0"/>
              <a:t>Unico</a:t>
            </a:r>
            <a:endParaRPr lang="pl-PL" i="1" dirty="0" smtClean="0"/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b="1" dirty="0" smtClean="0">
                <a:solidFill>
                  <a:schemeClr val="accent1"/>
                </a:solidFill>
              </a:rPr>
              <a:t>Faza wstępna (do 3 lat): </a:t>
            </a:r>
            <a:r>
              <a:rPr lang="pl-PL" b="1" dirty="0">
                <a:solidFill>
                  <a:schemeClr val="accent1"/>
                </a:solidFill>
              </a:rPr>
              <a:t>pracownik ma prawo do odprawy (niezależnie </a:t>
            </a:r>
            <a:r>
              <a:rPr lang="pl-PL" b="1" dirty="0" smtClean="0">
                <a:solidFill>
                  <a:schemeClr val="accent1"/>
                </a:solidFill>
              </a:rPr>
              <a:t>od wielkości </a:t>
            </a:r>
            <a:r>
              <a:rPr lang="pl-PL" b="1" dirty="0">
                <a:solidFill>
                  <a:schemeClr val="accent1"/>
                </a:solidFill>
              </a:rPr>
              <a:t>firmy) </a:t>
            </a:r>
            <a:r>
              <a:rPr lang="pl-PL" b="1" dirty="0" smtClean="0">
                <a:solidFill>
                  <a:schemeClr val="accent1"/>
                </a:solidFill>
              </a:rPr>
              <a:t>proporcjonalnej do okresu zatrudnienia:</a:t>
            </a:r>
            <a:r>
              <a:rPr lang="pl-PL" b="1" dirty="0">
                <a:solidFill>
                  <a:schemeClr val="accent1"/>
                </a:solidFill>
              </a:rPr>
              <a:t> </a:t>
            </a:r>
            <a:r>
              <a:rPr lang="pl-PL" b="1" dirty="0" smtClean="0">
                <a:solidFill>
                  <a:schemeClr val="accent1"/>
                </a:solidFill>
              </a:rPr>
              <a:t>wypowiedzenie pracy bez podania przyczyny – wypłacanie odprawy w wysokości  maksymalnie 6 miesięcznego wynagrodzenia (odprawa zwiększa się o  ekwiwalent wynagrodzenia za 5 dni roboczych za każdy  przepracowany miesiąc), 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b="1" dirty="0" smtClean="0">
                <a:solidFill>
                  <a:schemeClr val="accent1"/>
                </a:solidFill>
              </a:rPr>
              <a:t>Faza</a:t>
            </a:r>
            <a:r>
              <a:rPr lang="pl-PL" b="1" dirty="0">
                <a:solidFill>
                  <a:schemeClr val="accent1"/>
                </a:solidFill>
              </a:rPr>
              <a:t> stabilności (począwszy od trzeciego roku): </a:t>
            </a:r>
            <a:r>
              <a:rPr lang="pl-PL" b="1" dirty="0" smtClean="0">
                <a:solidFill>
                  <a:schemeClr val="accent1"/>
                </a:solidFill>
              </a:rPr>
              <a:t>obowiązujące przepisy (wypowiedzenie pracy bez podania przyczyny: </a:t>
            </a:r>
            <a:r>
              <a:rPr lang="pl-PL" b="1" dirty="0">
                <a:solidFill>
                  <a:schemeClr val="accent1"/>
                </a:solidFill>
              </a:rPr>
              <a:t>prawo powrotu </a:t>
            </a:r>
            <a:r>
              <a:rPr lang="pl-PL" b="1" dirty="0" smtClean="0">
                <a:solidFill>
                  <a:schemeClr val="accent1"/>
                </a:solidFill>
              </a:rPr>
              <a:t>(po wyroku sądu) w </a:t>
            </a:r>
            <a:r>
              <a:rPr lang="pl-PL" b="1" dirty="0">
                <a:solidFill>
                  <a:schemeClr val="accent1"/>
                </a:solidFill>
              </a:rPr>
              <a:t>firmach powyżej 15 pracowników i </a:t>
            </a:r>
            <a:r>
              <a:rPr lang="pl-PL" b="1" dirty="0" smtClean="0">
                <a:solidFill>
                  <a:schemeClr val="accent1"/>
                </a:solidFill>
              </a:rPr>
              <a:t>6 miesięczna odprawa</a:t>
            </a:r>
            <a:r>
              <a:rPr lang="pl-PL" b="1" dirty="0">
                <a:solidFill>
                  <a:schemeClr val="accent1"/>
                </a:solidFill>
              </a:rPr>
              <a:t> </a:t>
            </a:r>
            <a:r>
              <a:rPr lang="pl-PL" b="1" dirty="0" smtClean="0">
                <a:solidFill>
                  <a:schemeClr val="accent1"/>
                </a:solidFill>
              </a:rPr>
              <a:t>w małych firmach).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b="1" dirty="0" err="1" smtClean="0">
                <a:solidFill>
                  <a:schemeClr val="accent1"/>
                </a:solidFill>
              </a:rPr>
              <a:t>Contracto</a:t>
            </a:r>
            <a:r>
              <a:rPr lang="pl-PL" b="1" dirty="0" smtClean="0">
                <a:solidFill>
                  <a:schemeClr val="accent1"/>
                </a:solidFill>
              </a:rPr>
              <a:t> </a:t>
            </a:r>
            <a:r>
              <a:rPr lang="pl-PL" b="1" dirty="0" err="1" smtClean="0">
                <a:solidFill>
                  <a:schemeClr val="accent1"/>
                </a:solidFill>
              </a:rPr>
              <a:t>Unico</a:t>
            </a:r>
            <a:r>
              <a:rPr lang="pl-PL" b="1" dirty="0" smtClean="0">
                <a:solidFill>
                  <a:schemeClr val="accent1"/>
                </a:solidFill>
              </a:rPr>
              <a:t> (</a:t>
            </a:r>
            <a:r>
              <a:rPr lang="pl-PL" b="1" dirty="0" err="1" smtClean="0">
                <a:solidFill>
                  <a:schemeClr val="accent1"/>
                </a:solidFill>
              </a:rPr>
              <a:t>Contratto</a:t>
            </a:r>
            <a:r>
              <a:rPr lang="pl-PL" b="1" dirty="0" smtClean="0">
                <a:solidFill>
                  <a:schemeClr val="accent1"/>
                </a:solidFill>
              </a:rPr>
              <a:t> </a:t>
            </a:r>
            <a:r>
              <a:rPr lang="pl-PL" b="1" dirty="0" err="1" smtClean="0">
                <a:solidFill>
                  <a:schemeClr val="accent1"/>
                </a:solidFill>
              </a:rPr>
              <a:t>Unico</a:t>
            </a:r>
            <a:r>
              <a:rPr lang="pl-PL" b="1" dirty="0" smtClean="0">
                <a:solidFill>
                  <a:schemeClr val="accent1"/>
                </a:solidFill>
              </a:rPr>
              <a:t> di </a:t>
            </a:r>
            <a:r>
              <a:rPr lang="pl-PL" b="1" dirty="0" err="1" smtClean="0">
                <a:solidFill>
                  <a:schemeClr val="accent1"/>
                </a:solidFill>
              </a:rPr>
              <a:t>Ingresso</a:t>
            </a:r>
            <a:r>
              <a:rPr lang="pl-PL" b="1" dirty="0" smtClean="0">
                <a:solidFill>
                  <a:schemeClr val="accent1"/>
                </a:solidFill>
              </a:rPr>
              <a:t>) zamiast pracy tymczasowej i pozornego samozatrudnienia, z wyższymi wynagrodzeniami i odprowadzanymi składkami,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pl-PL" dirty="0" smtClean="0"/>
              <a:t>Ważne w polskich rozwiązaniach (+samozatrudnienie):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dirty="0" smtClean="0"/>
              <a:t>dostęp do świadczeń dla bezrobotnych, 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dirty="0" smtClean="0"/>
              <a:t>odpowiedni poziom ubezpieczenia (składka dla samozatrudnionych),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dirty="0" smtClean="0"/>
              <a:t>wsparcie w dostępie do kredytów,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dirty="0" smtClean="0"/>
              <a:t>udział w szkoleniach, 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dirty="0" smtClean="0"/>
              <a:t>ścieżka wzrostu wynagrodzeń wraz ze wzrostem produktywności.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dirty="0" smtClean="0"/>
              <a:t>Efekt: nowy model transferu: edukacja/rynek pracy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endParaRPr lang="pl-PL" dirty="0" smtClean="0"/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pl-PL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0965E6-9E40-4FE8-921E-6C18509F1397}" type="slidenum">
              <a:rPr lang="pl-PL"/>
              <a:pPr>
                <a:defRPr/>
              </a:pPr>
              <a:t>66</a:t>
            </a:fld>
            <a:endParaRPr lang="pl-PL"/>
          </a:p>
        </p:txBody>
      </p:sp>
      <p:sp>
        <p:nvSpPr>
          <p:cNvPr id="121860" name="Symbol zastępczy zawartości 2"/>
          <p:cNvSpPr txBox="1">
            <a:spLocks/>
          </p:cNvSpPr>
          <p:nvPr/>
        </p:nvSpPr>
        <p:spPr bwMode="auto">
          <a:xfrm>
            <a:off x="446088" y="4437063"/>
            <a:ext cx="822960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pl-PL" sz="32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Rectangle 2"/>
          <p:cNvSpPr txBox="1">
            <a:spLocks noChangeArrowheads="1"/>
          </p:cNvSpPr>
          <p:nvPr/>
        </p:nvSpPr>
        <p:spPr bwMode="auto">
          <a:xfrm>
            <a:off x="179388" y="-142875"/>
            <a:ext cx="8035925" cy="9921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defTabSz="449263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pl-PL" sz="2800">
                <a:solidFill>
                  <a:srgbClr val="FFFFFF"/>
                </a:solidFill>
                <a:latin typeface="Calibri" pitchFamily="34" charset="0"/>
              </a:rPr>
              <a:t>Potencjał ekonomiczny kobiet</a:t>
            </a:r>
          </a:p>
        </p:txBody>
      </p:sp>
      <p:pic>
        <p:nvPicPr>
          <p:cNvPr id="122882" name="Obraz 3" descr="http://www.creativeclass.com/creative_class/_wordpress/wp-content/uploads/2010/10/Women_GDP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2988" y="877888"/>
            <a:ext cx="6553200" cy="547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883" name="pole tekstowe 4"/>
          <p:cNvSpPr txBox="1">
            <a:spLocks noChangeArrowheads="1"/>
          </p:cNvSpPr>
          <p:nvPr/>
        </p:nvSpPr>
        <p:spPr bwMode="auto">
          <a:xfrm>
            <a:off x="1136650" y="6402388"/>
            <a:ext cx="6121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000">
                <a:latin typeface="Calibri" pitchFamily="34" charset="0"/>
              </a:rPr>
              <a:t>Źródło: Richard Florida, What makes women rich, 2010 - http://www.creativeclass.com/creative_class/2010/10/08/women-and-the-wealth-nations/ </a:t>
            </a:r>
          </a:p>
        </p:txBody>
      </p:sp>
      <p:sp>
        <p:nvSpPr>
          <p:cNvPr id="6" name="Elipsa 5"/>
          <p:cNvSpPr/>
          <p:nvPr/>
        </p:nvSpPr>
        <p:spPr bwMode="auto">
          <a:xfrm>
            <a:off x="4500563" y="2271713"/>
            <a:ext cx="579437" cy="431800"/>
          </a:xfrm>
          <a:prstGeom prst="ellipse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defTabSz="449263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pl-PL">
              <a:solidFill>
                <a:schemeClr val="bg1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F085BB-E6AB-4FF7-AF2C-B23D1890F481}" type="slidenum">
              <a:rPr lang="pl-PL"/>
              <a:pPr>
                <a:defRPr/>
              </a:pPr>
              <a:t>67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5" name="Picture 2" descr="C:\Users\Arak\AppData\Local\Temp\EvernoteCopyBuffer\9143648b-2bd2-4572-bf0a-6f8552c7f3c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175" y="1341438"/>
            <a:ext cx="9110663" cy="398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906" name="pole tekstowe 3"/>
          <p:cNvSpPr txBox="1">
            <a:spLocks noChangeArrowheads="1"/>
          </p:cNvSpPr>
          <p:nvPr/>
        </p:nvSpPr>
        <p:spPr bwMode="auto">
          <a:xfrm>
            <a:off x="34925" y="5241925"/>
            <a:ext cx="30972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000">
                <a:latin typeface="Calibri" pitchFamily="34" charset="0"/>
              </a:rPr>
              <a:t>Źródło: Economist Intelligence Unit, „Women’s economic opportunity </a:t>
            </a:r>
            <a:r>
              <a:rPr lang="en-US" sz="1000">
                <a:latin typeface="Calibri" pitchFamily="34" charset="0"/>
              </a:rPr>
              <a:t>A new pilot index and global ranking from</a:t>
            </a:r>
            <a:r>
              <a:rPr lang="pl-PL" sz="1000">
                <a:latin typeface="Calibri" pitchFamily="34" charset="0"/>
              </a:rPr>
              <a:t> the Economist Intelligence Unit Findings and methodology”, june 2010. </a:t>
            </a:r>
          </a:p>
        </p:txBody>
      </p:sp>
      <p:sp>
        <p:nvSpPr>
          <p:cNvPr id="123907" name="Rectangle 2"/>
          <p:cNvSpPr txBox="1">
            <a:spLocks noChangeArrowheads="1"/>
          </p:cNvSpPr>
          <p:nvPr/>
        </p:nvSpPr>
        <p:spPr bwMode="auto">
          <a:xfrm>
            <a:off x="179388" y="-142875"/>
            <a:ext cx="8035925" cy="9921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defTabSz="449263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pl-PL" sz="2800">
                <a:solidFill>
                  <a:srgbClr val="FFFFFF"/>
                </a:solidFill>
                <a:latin typeface="Calibri" pitchFamily="34" charset="0"/>
              </a:rPr>
              <a:t>Potencjał ekonomiczny kobiet – Polska</a:t>
            </a:r>
          </a:p>
        </p:txBody>
      </p:sp>
      <p:sp>
        <p:nvSpPr>
          <p:cNvPr id="6" name="Tytuł 1"/>
          <p:cNvSpPr txBox="1">
            <a:spLocks/>
          </p:cNvSpPr>
          <p:nvPr/>
        </p:nvSpPr>
        <p:spPr bwMode="auto">
          <a:xfrm>
            <a:off x="107950" y="841375"/>
            <a:ext cx="6840538" cy="500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defTabSz="449263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pl-PL" sz="2000" kern="0" dirty="0" err="1">
                <a:latin typeface="Calibri" pitchFamily="34" charset="0"/>
                <a:ea typeface="+mj-ea"/>
                <a:cs typeface="+mj-cs"/>
              </a:rPr>
              <a:t>Women’s</a:t>
            </a:r>
            <a:r>
              <a:rPr lang="pl-PL" sz="2000" kern="0" dirty="0">
                <a:latin typeface="Calibri" pitchFamily="34" charset="0"/>
                <a:ea typeface="+mj-ea"/>
                <a:cs typeface="+mj-cs"/>
              </a:rPr>
              <a:t> </a:t>
            </a:r>
            <a:r>
              <a:rPr lang="pl-PL" sz="2000" kern="0" dirty="0" err="1">
                <a:latin typeface="Calibri" pitchFamily="34" charset="0"/>
                <a:ea typeface="+mj-ea"/>
                <a:cs typeface="+mj-cs"/>
              </a:rPr>
              <a:t>Economic</a:t>
            </a:r>
            <a:r>
              <a:rPr lang="pl-PL" sz="2000" kern="0" dirty="0">
                <a:latin typeface="Calibri" pitchFamily="34" charset="0"/>
                <a:ea typeface="+mj-ea"/>
                <a:cs typeface="+mj-cs"/>
              </a:rPr>
              <a:t> </a:t>
            </a:r>
            <a:r>
              <a:rPr lang="pl-PL" sz="2000" kern="0" dirty="0" err="1">
                <a:latin typeface="Calibri" pitchFamily="34" charset="0"/>
                <a:ea typeface="+mj-ea"/>
                <a:cs typeface="+mj-cs"/>
              </a:rPr>
              <a:t>Opportunity</a:t>
            </a:r>
            <a:r>
              <a:rPr lang="pl-PL" sz="2000" kern="0" dirty="0">
                <a:latin typeface="Calibri" pitchFamily="34" charset="0"/>
                <a:ea typeface="+mj-ea"/>
                <a:cs typeface="+mj-cs"/>
              </a:rPr>
              <a:t> – </a:t>
            </a:r>
            <a:r>
              <a:rPr lang="pl-PL" sz="2000" kern="0" dirty="0" err="1">
                <a:latin typeface="Calibri" pitchFamily="34" charset="0"/>
                <a:ea typeface="+mj-ea"/>
                <a:cs typeface="+mj-cs"/>
              </a:rPr>
              <a:t>Economist</a:t>
            </a:r>
            <a:r>
              <a:rPr lang="pl-PL" sz="2000" kern="0" dirty="0">
                <a:latin typeface="Calibri" pitchFamily="34" charset="0"/>
                <a:ea typeface="+mj-ea"/>
                <a:cs typeface="+mj-cs"/>
              </a:rPr>
              <a:t> </a:t>
            </a:r>
            <a:r>
              <a:rPr lang="pl-PL" sz="2000" kern="0" dirty="0" err="1">
                <a:latin typeface="Calibri" pitchFamily="34" charset="0"/>
                <a:ea typeface="+mj-ea"/>
                <a:cs typeface="+mj-cs"/>
              </a:rPr>
              <a:t>Intelligence</a:t>
            </a:r>
            <a:r>
              <a:rPr lang="pl-PL" sz="2000" kern="0" dirty="0">
                <a:latin typeface="Calibri" pitchFamily="34" charset="0"/>
                <a:ea typeface="+mj-ea"/>
                <a:cs typeface="+mj-cs"/>
              </a:rPr>
              <a:t> Unit </a:t>
            </a: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F0E9A5-7942-4EB6-AB98-D6BB906497B4}" type="slidenum">
              <a:rPr lang="pl-PL"/>
              <a:pPr>
                <a:defRPr/>
              </a:pPr>
              <a:t>68</a:t>
            </a:fld>
            <a:endParaRPr lang="pl-PL"/>
          </a:p>
        </p:txBody>
      </p:sp>
      <p:sp>
        <p:nvSpPr>
          <p:cNvPr id="7" name="Symbol zastępczy zawartości 2"/>
          <p:cNvSpPr txBox="1">
            <a:spLocks/>
          </p:cNvSpPr>
          <p:nvPr/>
        </p:nvSpPr>
        <p:spPr>
          <a:xfrm>
            <a:off x="3059113" y="5229225"/>
            <a:ext cx="5483225" cy="1655763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auto">
              <a:spcAft>
                <a:spcPts val="0"/>
              </a:spcAft>
              <a:defRPr/>
            </a:pPr>
            <a:r>
              <a:rPr lang="pl-PL" b="1" dirty="0" smtClean="0">
                <a:solidFill>
                  <a:schemeClr val="tx2"/>
                </a:solidFill>
              </a:rPr>
              <a:t>Wzrost i rozwój – otwarcie możliwości udziału kobiet w rozwoju,</a:t>
            </a:r>
          </a:p>
          <a:p>
            <a:pPr algn="just" fontAlgn="auto">
              <a:spcAft>
                <a:spcPts val="0"/>
              </a:spcAft>
              <a:defRPr/>
            </a:pPr>
            <a:r>
              <a:rPr lang="pl-PL" b="1" dirty="0" smtClean="0">
                <a:solidFill>
                  <a:schemeClr val="tx2"/>
                </a:solidFill>
              </a:rPr>
              <a:t>Poprawa warunków dla rozwoju pozycji kobiet, wykorzystanie ich potencjału – zwielokrotnia siłę czynników  rozwojowych. </a:t>
            </a:r>
          </a:p>
          <a:p>
            <a:pPr algn="just" fontAlgn="auto">
              <a:spcAft>
                <a:spcPts val="0"/>
              </a:spcAft>
              <a:defRPr/>
            </a:pPr>
            <a:endParaRPr lang="pl-PL" b="1" dirty="0">
              <a:solidFill>
                <a:schemeClr val="tx2"/>
              </a:solidFill>
            </a:endParaRPr>
          </a:p>
        </p:txBody>
      </p:sp>
      <p:sp>
        <p:nvSpPr>
          <p:cNvPr id="8" name="Prostokąt zaokrąglony 7"/>
          <p:cNvSpPr/>
          <p:nvPr/>
        </p:nvSpPr>
        <p:spPr>
          <a:xfrm>
            <a:off x="107950" y="3500438"/>
            <a:ext cx="2808288" cy="215900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0" name="Prostokąt zaokrąglony 9"/>
          <p:cNvSpPr/>
          <p:nvPr/>
        </p:nvSpPr>
        <p:spPr>
          <a:xfrm>
            <a:off x="107950" y="4437063"/>
            <a:ext cx="2808288" cy="215900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1" name="Prostokąt zaokrąglony 10"/>
          <p:cNvSpPr/>
          <p:nvPr/>
        </p:nvSpPr>
        <p:spPr>
          <a:xfrm>
            <a:off x="3132138" y="3429000"/>
            <a:ext cx="2808287" cy="215900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2" name="Prostokąt zaokrąglony 11"/>
          <p:cNvSpPr/>
          <p:nvPr/>
        </p:nvSpPr>
        <p:spPr>
          <a:xfrm>
            <a:off x="3132138" y="4652963"/>
            <a:ext cx="2808287" cy="215900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3" name="Prostokąt zaokrąglony 12"/>
          <p:cNvSpPr/>
          <p:nvPr/>
        </p:nvSpPr>
        <p:spPr>
          <a:xfrm>
            <a:off x="6156325" y="2349500"/>
            <a:ext cx="2808288" cy="215900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4" name="Prostokąt zaokrąglony 13"/>
          <p:cNvSpPr/>
          <p:nvPr/>
        </p:nvSpPr>
        <p:spPr>
          <a:xfrm>
            <a:off x="3132138" y="2133600"/>
            <a:ext cx="2808287" cy="215900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ctrTitle"/>
          </p:nvPr>
        </p:nvSpPr>
        <p:spPr>
          <a:xfrm>
            <a:off x="539750" y="2130425"/>
            <a:ext cx="6264275" cy="1470025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pl-PL" dirty="0" smtClean="0"/>
              <a:t>VI. Nowe przewagi konkurencyjne: edukacja, innowacyjność i przedsiębiorczość, kreatywność, sprawność państwa</a:t>
            </a:r>
            <a:endParaRPr lang="pl-PL" dirty="0"/>
          </a:p>
        </p:txBody>
      </p:sp>
      <p:sp>
        <p:nvSpPr>
          <p:cNvPr id="4" name="Podtytuł 3"/>
          <p:cNvSpPr>
            <a:spLocks noGrp="1"/>
          </p:cNvSpPr>
          <p:nvPr>
            <p:ph type="subTitle" idx="1"/>
          </p:nvPr>
        </p:nvSpPr>
        <p:spPr>
          <a:xfrm>
            <a:off x="539750" y="3886200"/>
            <a:ext cx="6335713" cy="1752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mtClean="0"/>
              <a:t>Czynniki zmiany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908050"/>
            <a:ext cx="8229600" cy="2808288"/>
          </a:xfrm>
        </p:spPr>
        <p:txBody>
          <a:bodyPr rtlCol="0">
            <a:normAutofit lnSpcReduction="10000"/>
          </a:bodyPr>
          <a:lstStyle/>
          <a:p>
            <a:pPr marL="514350" indent="-4572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sz="1800" dirty="0" smtClean="0">
                <a:solidFill>
                  <a:schemeClr val="tx2"/>
                </a:solidFill>
              </a:rPr>
              <a:t>Nowe </a:t>
            </a:r>
            <a:r>
              <a:rPr lang="pl-PL" sz="1800" dirty="0">
                <a:solidFill>
                  <a:schemeClr val="tx2"/>
                </a:solidFill>
              </a:rPr>
              <a:t>technologie (cyfryzacja, nowe reguły ekonomii: współpraca, otwartość, dzielenie się, integracja, współzależności</a:t>
            </a:r>
            <a:r>
              <a:rPr lang="pl-PL" sz="1800" dirty="0" smtClean="0">
                <a:solidFill>
                  <a:schemeClr val="tx2"/>
                </a:solidFill>
              </a:rPr>
              <a:t>),</a:t>
            </a:r>
            <a:endParaRPr lang="pl-PL" sz="1800" dirty="0">
              <a:solidFill>
                <a:schemeClr val="tx2"/>
              </a:solidFill>
            </a:endParaRPr>
          </a:p>
          <a:p>
            <a:pPr marL="514350" indent="-4572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sz="1800" dirty="0" smtClean="0"/>
              <a:t>Wyzwania i napięcia demograficzne i ich skutki (stary świat Zachodu 1,2 mld ludzi obecnie i tyle samo w 2025 – młody „łuk niestabilności” oraz kraje o dodatniej kontrybucji demografii do wzrostu PKB, obecnie 5,2 mld, a w 2025 6,7 mld ludzi), </a:t>
            </a:r>
          </a:p>
          <a:p>
            <a:pPr marL="514350" indent="-4572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sz="1800" dirty="0" smtClean="0">
                <a:solidFill>
                  <a:schemeClr val="tx2"/>
                </a:solidFill>
              </a:rPr>
              <a:t>Konkurencja </a:t>
            </a:r>
            <a:r>
              <a:rPr lang="pl-PL" sz="1800" dirty="0">
                <a:solidFill>
                  <a:schemeClr val="tx2"/>
                </a:solidFill>
              </a:rPr>
              <a:t>o zasoby energetyczne i dystrybucję </a:t>
            </a:r>
            <a:r>
              <a:rPr lang="pl-PL" sz="1800" dirty="0" smtClean="0">
                <a:solidFill>
                  <a:schemeClr val="tx2"/>
                </a:solidFill>
              </a:rPr>
              <a:t>energii,</a:t>
            </a:r>
            <a:endParaRPr lang="pl-PL" sz="1800" dirty="0">
              <a:solidFill>
                <a:schemeClr val="tx2"/>
              </a:solidFill>
            </a:endParaRPr>
          </a:p>
          <a:p>
            <a:pPr marL="514350" indent="-4572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sz="1800" dirty="0"/>
              <a:t>Warunki środowiskowe (klimat, </a:t>
            </a:r>
            <a:r>
              <a:rPr lang="pl-PL" sz="1800" dirty="0" smtClean="0"/>
              <a:t>trudności z dostępem do wody, oszczędzanie </a:t>
            </a:r>
            <a:r>
              <a:rPr lang="pl-PL" sz="1800" dirty="0"/>
              <a:t>energii, potrzeby </a:t>
            </a:r>
            <a:r>
              <a:rPr lang="pl-PL" sz="1800" dirty="0" smtClean="0"/>
              <a:t>żywnościowe</a:t>
            </a:r>
            <a:r>
              <a:rPr lang="pl-PL" sz="1800" dirty="0"/>
              <a:t> </a:t>
            </a:r>
            <a:r>
              <a:rPr lang="pl-PL" sz="1800" dirty="0" smtClean="0"/>
              <a:t>– warunki dla rozwoju rolnictwa, z 0,6 mld ludzi z 21 państw bez ziemi uprawnej i dostępu do wody pitnej w 2025 będzie 1,4 mld z 36 państw). </a:t>
            </a:r>
            <a:endParaRPr lang="pl-PL" sz="18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784805-D7FC-49E4-BEA3-4BE9D1801230}" type="slidenum">
              <a:rPr lang="pl-PL"/>
              <a:pPr>
                <a:defRPr/>
              </a:pPr>
              <a:t>7</a:t>
            </a:fld>
            <a:endParaRPr lang="pl-PL"/>
          </a:p>
        </p:txBody>
      </p:sp>
      <p:sp>
        <p:nvSpPr>
          <p:cNvPr id="57348" name="Text Box 1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20688" y="6453188"/>
            <a:ext cx="7812087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000">
                <a:latin typeface="Calibri" pitchFamily="34" charset="0"/>
              </a:rPr>
              <a:t>Źródło: HSBC, „</a:t>
            </a:r>
            <a:r>
              <a:rPr lang="en-US" sz="1000">
                <a:latin typeface="Calibri" pitchFamily="34" charset="0"/>
              </a:rPr>
              <a:t>The world in 2050</a:t>
            </a:r>
            <a:r>
              <a:rPr lang="pl-PL" sz="1000">
                <a:latin typeface="Calibri" pitchFamily="34" charset="0"/>
              </a:rPr>
              <a:t> </a:t>
            </a:r>
            <a:r>
              <a:rPr lang="en-US" sz="1000">
                <a:latin typeface="Calibri" pitchFamily="34" charset="0"/>
              </a:rPr>
              <a:t>Quantifying the shift in the global economy</a:t>
            </a:r>
            <a:r>
              <a:rPr lang="pl-PL" sz="1000">
                <a:latin typeface="Calibri" pitchFamily="34" charset="0"/>
              </a:rPr>
              <a:t>”, January 2011. </a:t>
            </a:r>
          </a:p>
        </p:txBody>
      </p:sp>
      <p:pic>
        <p:nvPicPr>
          <p:cNvPr id="5734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3" y="3582988"/>
            <a:ext cx="7332662" cy="294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Łącznik prosty ze strzałką 7"/>
          <p:cNvCxnSpPr/>
          <p:nvPr/>
        </p:nvCxnSpPr>
        <p:spPr>
          <a:xfrm>
            <a:off x="3995738" y="4149725"/>
            <a:ext cx="0" cy="431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dirty="0" smtClean="0"/>
              <a:t>Kapitał ludzki, kapitał intelektualny </a:t>
            </a:r>
            <a:br>
              <a:rPr lang="pl-PL" dirty="0" smtClean="0"/>
            </a:br>
            <a:r>
              <a:rPr lang="pl-PL" dirty="0" smtClean="0"/>
              <a:t>a nowe przewagi konkurencyjne</a:t>
            </a:r>
            <a:endParaRPr lang="pl-PL" dirty="0"/>
          </a:p>
        </p:txBody>
      </p:sp>
      <p:sp>
        <p:nvSpPr>
          <p:cNvPr id="13" name="Symbol zastępczy zawartości 12"/>
          <p:cNvSpPr>
            <a:spLocks noGrp="1"/>
          </p:cNvSpPr>
          <p:nvPr>
            <p:ph idx="1"/>
          </p:nvPr>
        </p:nvSpPr>
        <p:spPr>
          <a:xfrm>
            <a:off x="236538" y="3284538"/>
            <a:ext cx="8507412" cy="3573462"/>
          </a:xfrm>
        </p:spPr>
        <p:txBody>
          <a:bodyPr rtlCol="0">
            <a:normAutofit fontScale="850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sz="2400" dirty="0" smtClean="0"/>
              <a:t>Działania: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pl-PL" sz="2000" dirty="0" smtClean="0"/>
              <a:t>Rozwój wczesnej edukacji, 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pl-PL" sz="2000" dirty="0" smtClean="0"/>
              <a:t>Funkcje egalitarne i elitarne edukacji (personalizacja nauczania, wyławianie talentów),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pl-PL" sz="2000" dirty="0" smtClean="0"/>
              <a:t>Nowe kompetencje (szkoła, potrzeby kadrowe – inżynierowie, techniki cyfrowe i stała adaptacyjność),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pl-PL" sz="2000" dirty="0" smtClean="0"/>
              <a:t>Efektywność szkół wyższych (jakość) i nauki, 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pl-PL" sz="2000" dirty="0" smtClean="0"/>
              <a:t>Stymulacja rozwoju przez całe życie (LLL),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pl-PL" sz="2000" dirty="0" smtClean="0"/>
              <a:t>Stymulacja wcześniejszego wchodzenia na rynek pracy osób dobrze przygotowanych do funkcji zawodowych,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pl-PL" sz="2000" dirty="0" smtClean="0"/>
              <a:t>Nakłady na B+R (wzrost, zmiana struktury, udział sektora prywatnego),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pl-PL" sz="2000" dirty="0" smtClean="0"/>
              <a:t>Współpraca: nauka/B+R – biznes/gospodarka – (</a:t>
            </a:r>
            <a:r>
              <a:rPr lang="pl-PL" sz="2000" dirty="0"/>
              <a:t>stymulacja </a:t>
            </a:r>
            <a:r>
              <a:rPr lang="pl-PL" sz="2000" dirty="0" smtClean="0"/>
              <a:t>innowacyjności),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pl-PL" sz="2000" dirty="0" smtClean="0"/>
              <a:t>Innowacyjność totalna (organizacja, publikacje, patenty, open </a:t>
            </a:r>
            <a:r>
              <a:rPr lang="pl-PL" sz="2000" dirty="0" err="1" smtClean="0"/>
              <a:t>sources</a:t>
            </a:r>
            <a:r>
              <a:rPr lang="pl-PL" sz="2000" dirty="0" smtClean="0"/>
              <a:t>).</a:t>
            </a:r>
            <a:endParaRPr lang="pl-PL" sz="2000" dirty="0"/>
          </a:p>
        </p:txBody>
      </p:sp>
      <p:sp>
        <p:nvSpPr>
          <p:cNvPr id="125955" name="Symbol zastępczy numeru slajdu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E4016A-2A6C-49D7-8D81-0F661DDCDCCB}" type="slidenum">
              <a:rPr lang="pl-PL">
                <a:solidFill>
                  <a:srgbClr val="89898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70</a:t>
            </a:fld>
            <a:endParaRPr lang="pl-PL">
              <a:solidFill>
                <a:srgbClr val="898989"/>
              </a:solidFill>
            </a:endParaRPr>
          </a:p>
        </p:txBody>
      </p:sp>
      <p:graphicFrame>
        <p:nvGraphicFramePr>
          <p:cNvPr id="11" name="Diagram 10"/>
          <p:cNvGraphicFramePr/>
          <p:nvPr/>
        </p:nvGraphicFramePr>
        <p:xfrm>
          <a:off x="1403648" y="1484784"/>
          <a:ext cx="4608512" cy="1944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5957" name="Symbol zastępczy zawartości 12"/>
          <p:cNvSpPr txBox="1">
            <a:spLocks/>
          </p:cNvSpPr>
          <p:nvPr/>
        </p:nvSpPr>
        <p:spPr bwMode="auto">
          <a:xfrm>
            <a:off x="374650" y="836613"/>
            <a:ext cx="8661400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pl-PL" sz="2400">
                <a:solidFill>
                  <a:srgbClr val="000000"/>
                </a:solidFill>
                <a:latin typeface="Calibri" pitchFamily="34" charset="0"/>
              </a:rPr>
              <a:t>Trójkąt wiedzy (rola twórców wiedzy i twórców gospodarczych):</a:t>
            </a:r>
          </a:p>
        </p:txBody>
      </p:sp>
      <p:sp>
        <p:nvSpPr>
          <p:cNvPr id="3" name="Strzałka w prawo 2"/>
          <p:cNvSpPr/>
          <p:nvPr/>
        </p:nvSpPr>
        <p:spPr>
          <a:xfrm>
            <a:off x="4705350" y="2112963"/>
            <a:ext cx="1008063" cy="50482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graphicFrame>
        <p:nvGraphicFramePr>
          <p:cNvPr id="8" name="Diagram 7"/>
          <p:cNvGraphicFramePr/>
          <p:nvPr/>
        </p:nvGraphicFramePr>
        <p:xfrm>
          <a:off x="5219839" y="2019166"/>
          <a:ext cx="3240360" cy="6922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Symbol zastępczy tekstu 6"/>
          <p:cNvSpPr>
            <a:spLocks noGrp="1"/>
          </p:cNvSpPr>
          <p:nvPr>
            <p:ph type="body" idx="1"/>
          </p:nvPr>
        </p:nvSpPr>
        <p:spPr>
          <a:xfrm>
            <a:off x="468313" y="3500438"/>
            <a:ext cx="8207375" cy="2565400"/>
          </a:xfrm>
        </p:spPr>
        <p:txBody>
          <a:bodyPr/>
          <a:lstStyle/>
          <a:p>
            <a:pPr algn="just" eaLnBrk="1" hangingPunct="1"/>
            <a:r>
              <a:rPr lang="pl-PL" sz="1600" b="1" smtClean="0">
                <a:solidFill>
                  <a:schemeClr val="accent1"/>
                </a:solidFill>
              </a:rPr>
              <a:t>Aby osiągnąć poziom nakładów na badania i rozwój powyżej 1% PKB do 2020 r. należy systematycznie zwiększać udział środków przeznaczanych na naukę o 15% w stosunku do roku poprzedniego. Prezentowany model jest modelem uproszczonym zakładającym stały wzrost PKB o 3,5% w ciągu roku i pomijający wartość inflacji. W latach 2015 – 2020 przyjęto wartość środków pochodzących z funduszy strukturalnych UE w rocznej wysokości o 20% wyższej niż w latach 2010 – 2013  oraz wzrost udziału środków prywatnych w finansowaniu badań i rozwoju do poziomu 0,5% PKB. </a:t>
            </a:r>
            <a:r>
              <a:rPr lang="pl-PL" sz="1600" b="1" smtClean="0">
                <a:solidFill>
                  <a:schemeClr val="tx1"/>
                </a:solidFill>
              </a:rPr>
              <a:t>Dla osiągnięcia wartości nakładów na badania i rozwój w wysokości ok. 1,7% PKB oznacza konieczność podwyższenia nakładów pochodzących z budżetu państwa na naukę w ostatnich trzech latach (2018 – 2020) o 20% w stosunku do roku poprzedniego.</a:t>
            </a: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EE5C48-E7BF-4B23-A345-42CC05F462CE}" type="slidenum">
              <a:rPr lang="pl-PL"/>
              <a:pPr>
                <a:defRPr/>
              </a:pPr>
              <a:t>71</a:t>
            </a:fld>
            <a:endParaRPr lang="pl-PL"/>
          </a:p>
        </p:txBody>
      </p:sp>
      <p:sp>
        <p:nvSpPr>
          <p:cNvPr id="126979" name="pole tekstowe 8"/>
          <p:cNvSpPr txBox="1">
            <a:spLocks noChangeArrowheads="1"/>
          </p:cNvSpPr>
          <p:nvPr/>
        </p:nvSpPr>
        <p:spPr bwMode="auto">
          <a:xfrm rot="10800000" flipV="1">
            <a:off x="4572000" y="6581775"/>
            <a:ext cx="51847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200">
                <a:solidFill>
                  <a:srgbClr val="000000"/>
                </a:solidFill>
                <a:latin typeface="Calibri" pitchFamily="34" charset="0"/>
              </a:rPr>
              <a:t>Źródło: ZDS – obliczenia własne</a:t>
            </a:r>
          </a:p>
        </p:txBody>
      </p:sp>
      <p:sp>
        <p:nvSpPr>
          <p:cNvPr id="12" name="Tytuł 1"/>
          <p:cNvSpPr txBox="1">
            <a:spLocks/>
          </p:cNvSpPr>
          <p:nvPr/>
        </p:nvSpPr>
        <p:spPr bwMode="auto">
          <a:xfrm>
            <a:off x="107950" y="115888"/>
            <a:ext cx="7485063" cy="9921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pl-PL" sz="2800" kern="0" dirty="0">
                <a:solidFill>
                  <a:srgbClr val="FFFFFF"/>
                </a:solidFill>
                <a:latin typeface="Calibri" pitchFamily="34" charset="0"/>
                <a:ea typeface="Arial Unicode MS"/>
                <a:cs typeface="Arial Unicode MS"/>
              </a:rPr>
              <a:t>Nakłady na naukę</a:t>
            </a:r>
          </a:p>
        </p:txBody>
      </p:sp>
      <p:graphicFrame>
        <p:nvGraphicFramePr>
          <p:cNvPr id="10" name="Tabela 9"/>
          <p:cNvGraphicFramePr>
            <a:graphicFrameLocks noGrp="1"/>
          </p:cNvGraphicFramePr>
          <p:nvPr/>
        </p:nvGraphicFramePr>
        <p:xfrm>
          <a:off x="127000" y="1108075"/>
          <a:ext cx="8785225" cy="2524125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2735554"/>
                <a:gridCol w="671622"/>
                <a:gridCol w="672352"/>
                <a:gridCol w="671622"/>
                <a:gridCol w="672352"/>
                <a:gridCol w="671622"/>
                <a:gridCol w="672352"/>
                <a:gridCol w="672352"/>
                <a:gridCol w="672352"/>
                <a:gridCol w="672352"/>
              </a:tblGrid>
              <a:tr h="2161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/>
                        <a:t> </a:t>
                      </a:r>
                      <a:endParaRPr lang="pl-PL" sz="16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 smtClean="0"/>
                        <a:t>2008</a:t>
                      </a:r>
                      <a:endParaRPr lang="pl-PL" sz="16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/>
                        <a:t>2009</a:t>
                      </a:r>
                      <a:endParaRPr lang="pl-PL" sz="16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/>
                        <a:t>2010</a:t>
                      </a:r>
                      <a:endParaRPr lang="pl-PL" sz="16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/>
                        <a:t>2011</a:t>
                      </a:r>
                      <a:endParaRPr lang="pl-PL" sz="16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/>
                        <a:t>2012</a:t>
                      </a:r>
                      <a:endParaRPr lang="pl-PL" sz="16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/>
                        <a:t>2013</a:t>
                      </a:r>
                      <a:endParaRPr lang="pl-PL" sz="16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 smtClean="0"/>
                        <a:t>2015</a:t>
                      </a:r>
                      <a:endParaRPr lang="pl-PL" sz="16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 smtClean="0"/>
                        <a:t>2017</a:t>
                      </a:r>
                      <a:endParaRPr lang="pl-PL" sz="16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 smtClean="0"/>
                        <a:t>2020</a:t>
                      </a:r>
                      <a:endParaRPr lang="pl-PL" sz="16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4450" marR="44450" marT="0" marB="0" anchor="b"/>
                </a:tc>
              </a:tr>
              <a:tr h="2161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/>
                        <a:t>Nakłady budżetowe do PKB (%)</a:t>
                      </a:r>
                      <a:endParaRPr lang="pl-PL" sz="16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smtClean="0"/>
                        <a:t>0,36%</a:t>
                      </a:r>
                      <a:endParaRPr lang="pl-PL" sz="16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/>
                        <a:t>0,35%</a:t>
                      </a:r>
                      <a:endParaRPr lang="pl-PL" sz="160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/>
                        <a:t>0,37%</a:t>
                      </a:r>
                      <a:endParaRPr lang="pl-PL" sz="16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/>
                        <a:t>0,39%</a:t>
                      </a:r>
                      <a:endParaRPr lang="pl-PL" sz="160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/>
                        <a:t>0,40%</a:t>
                      </a:r>
                      <a:endParaRPr lang="pl-PL" sz="160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/>
                        <a:t>0,42%</a:t>
                      </a:r>
                      <a:endParaRPr lang="pl-PL" sz="16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 smtClean="0"/>
                        <a:t>0,49%</a:t>
                      </a:r>
                      <a:endParaRPr lang="pl-PL" sz="16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 smtClean="0"/>
                        <a:t>0,61%</a:t>
                      </a:r>
                      <a:endParaRPr lang="pl-PL" sz="16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 smtClean="0"/>
                        <a:t>0,96%</a:t>
                      </a:r>
                      <a:endParaRPr lang="pl-PL" sz="16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4450" marR="44450" marT="0" marB="0" anchor="b"/>
                </a:tc>
              </a:tr>
              <a:tr h="4057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/>
                        <a:t>Nakłady przedsiębiorstw do PKB (%)</a:t>
                      </a:r>
                      <a:endParaRPr lang="pl-PL" sz="160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smtClean="0"/>
                        <a:t>0,16%</a:t>
                      </a:r>
                      <a:endParaRPr lang="pl-PL" sz="16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/>
                        <a:t>0,19%</a:t>
                      </a:r>
                      <a:endParaRPr lang="pl-PL" sz="160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/>
                        <a:t>0,30%</a:t>
                      </a:r>
                      <a:endParaRPr lang="pl-PL" sz="160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/>
                        <a:t>0,30%</a:t>
                      </a:r>
                      <a:endParaRPr lang="pl-PL" sz="160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/>
                        <a:t>0,30%</a:t>
                      </a:r>
                      <a:endParaRPr lang="pl-PL" sz="160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/>
                        <a:t>0,30%</a:t>
                      </a:r>
                      <a:endParaRPr lang="pl-PL" sz="160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 smtClean="0"/>
                        <a:t>0,40%</a:t>
                      </a:r>
                      <a:endParaRPr lang="pl-PL" sz="16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 smtClean="0"/>
                        <a:t>0,40%</a:t>
                      </a:r>
                      <a:endParaRPr lang="pl-PL" sz="16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 smtClean="0"/>
                        <a:t>0,50%</a:t>
                      </a:r>
                      <a:endParaRPr lang="pl-PL" sz="16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4450" marR="44450" marT="0" marB="0" anchor="b"/>
                </a:tc>
              </a:tr>
              <a:tr h="4322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 smtClean="0"/>
                        <a:t>Nakłady z</a:t>
                      </a:r>
                      <a:r>
                        <a:rPr lang="pl-PL" sz="1600" baseline="0" dirty="0" smtClean="0"/>
                        <a:t> funduszy strukturalnych UE </a:t>
                      </a:r>
                      <a:r>
                        <a:rPr lang="pl-PL" sz="1600" baseline="0" dirty="0" err="1" smtClean="0"/>
                        <a:t>po</a:t>
                      </a:r>
                      <a:r>
                        <a:rPr lang="pl-PL" sz="1600" baseline="0" dirty="0" smtClean="0"/>
                        <a:t> 2015 r.</a:t>
                      </a:r>
                      <a:endParaRPr lang="pl-PL" sz="16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 smtClean="0"/>
                        <a:t>0,18%</a:t>
                      </a:r>
                      <a:endParaRPr lang="pl-PL" sz="16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 smtClean="0"/>
                        <a:t>0,17%</a:t>
                      </a:r>
                      <a:endParaRPr lang="pl-PL" sz="16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 smtClean="0"/>
                        <a:t>0,16%</a:t>
                      </a:r>
                      <a:endParaRPr lang="pl-PL" sz="16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4450" marR="44450" marT="0" marB="0" anchor="b"/>
                </a:tc>
              </a:tr>
              <a:tr h="6483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 smtClean="0"/>
                        <a:t>Nakłady łączne</a:t>
                      </a:r>
                      <a:r>
                        <a:rPr lang="pl-PL" sz="1600" baseline="0" dirty="0" smtClean="0"/>
                        <a:t> do PKB (z uwzględnieniem funduszy strukturalnych </a:t>
                      </a:r>
                      <a:r>
                        <a:rPr lang="pl-PL" sz="1600" baseline="0" dirty="0" err="1" smtClean="0"/>
                        <a:t>po</a:t>
                      </a:r>
                      <a:r>
                        <a:rPr lang="pl-PL" sz="1600" baseline="0" dirty="0" smtClean="0"/>
                        <a:t> 2015 r.)</a:t>
                      </a:r>
                      <a:endParaRPr lang="pl-PL" sz="16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 smtClean="0"/>
                        <a:t>0,59%</a:t>
                      </a:r>
                      <a:endParaRPr lang="pl-PL" sz="16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 smtClean="0"/>
                        <a:t>0,64%</a:t>
                      </a:r>
                      <a:endParaRPr lang="pl-PL" sz="16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 smtClean="0"/>
                        <a:t>0,89%</a:t>
                      </a:r>
                      <a:endParaRPr lang="pl-PL" sz="16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 smtClean="0"/>
                        <a:t>0,90%</a:t>
                      </a:r>
                      <a:endParaRPr lang="pl-PL" sz="16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 smtClean="0"/>
                        <a:t>0,90%</a:t>
                      </a:r>
                      <a:endParaRPr lang="pl-PL" sz="16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 smtClean="0"/>
                        <a:t>0,91%</a:t>
                      </a:r>
                      <a:endParaRPr lang="pl-PL" sz="16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 smtClean="0"/>
                        <a:t>1,04%</a:t>
                      </a:r>
                      <a:endParaRPr lang="pl-PL" sz="16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 smtClean="0"/>
                        <a:t>1,24%</a:t>
                      </a:r>
                      <a:endParaRPr lang="pl-PL" sz="16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 smtClean="0"/>
                        <a:t>1,62%</a:t>
                      </a:r>
                      <a:endParaRPr lang="pl-PL" sz="16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706438"/>
          </a:xfrm>
        </p:spPr>
        <p:txBody>
          <a:bodyPr/>
          <a:lstStyle/>
          <a:p>
            <a:pPr algn="l" eaLnBrk="1" hangingPunct="1"/>
            <a:r>
              <a:rPr lang="pl-PL" smtClean="0"/>
              <a:t>Nakłady na naukę i szkolnictwo wyższe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 algn="l">
              <a:defRPr/>
            </a:pPr>
            <a:fld id="{E04765C0-9277-44CB-B2CF-D8232D6F295C}" type="slidenum">
              <a:rPr lang="pl-PL"/>
              <a:pPr algn="l">
                <a:defRPr/>
              </a:pPr>
              <a:t>72</a:t>
            </a:fld>
            <a:endParaRPr lang="pl-PL" dirty="0"/>
          </a:p>
        </p:txBody>
      </p:sp>
      <p:graphicFrame>
        <p:nvGraphicFramePr>
          <p:cNvPr id="8" name="Tabela 7"/>
          <p:cNvGraphicFramePr>
            <a:graphicFrameLocks noGrp="1"/>
          </p:cNvGraphicFramePr>
          <p:nvPr/>
        </p:nvGraphicFramePr>
        <p:xfrm>
          <a:off x="250825" y="981075"/>
          <a:ext cx="8424863" cy="2328863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2013555"/>
                <a:gridCol w="1283962"/>
                <a:gridCol w="1282277"/>
                <a:gridCol w="1282277"/>
                <a:gridCol w="1282277"/>
                <a:gridCol w="1280588"/>
              </a:tblGrid>
              <a:tr h="195507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/>
                        <a:t> </a:t>
                      </a:r>
                      <a:endParaRPr lang="pl-PL" sz="14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/>
                        <a:t>2007 r.</a:t>
                      </a:r>
                      <a:endParaRPr lang="pl-PL" sz="14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/>
                        <a:t>2008 r.</a:t>
                      </a:r>
                      <a:endParaRPr lang="pl-PL" sz="14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/>
                        <a:t>2009 r.</a:t>
                      </a:r>
                      <a:endParaRPr lang="pl-PL" sz="14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/>
                        <a:t>2010 r.</a:t>
                      </a:r>
                      <a:endParaRPr lang="pl-PL" sz="14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/>
                        <a:t>2011 r.</a:t>
                      </a:r>
                      <a:endParaRPr lang="pl-PL" sz="14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403245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/>
                        <a:t>wykonanie</a:t>
                      </a:r>
                      <a:endParaRPr lang="pl-PL" sz="14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/>
                        <a:t>wykonanie</a:t>
                      </a:r>
                      <a:endParaRPr lang="pl-PL" sz="14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/>
                        <a:t>szacunkowe wykonanie</a:t>
                      </a:r>
                      <a:endParaRPr lang="pl-PL" sz="14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/>
                        <a:t>wg ustawy budżetowej</a:t>
                      </a:r>
                      <a:endParaRPr lang="pl-PL" sz="140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/>
                        <a:t>projekt planu</a:t>
                      </a:r>
                      <a:endParaRPr lang="pl-PL" sz="14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6109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/>
                        <a:t>Nakłady budżetowe na szkolnictwo wyższe ogółem (tys. zł)</a:t>
                      </a:r>
                      <a:endParaRPr lang="pl-PL" sz="14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/>
                        <a:t>10 709 678</a:t>
                      </a:r>
                      <a:endParaRPr lang="pl-PL" sz="14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/>
                        <a:t>11 120 786</a:t>
                      </a:r>
                      <a:endParaRPr lang="pl-PL" sz="140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/>
                        <a:t>11 772 433</a:t>
                      </a:r>
                      <a:endParaRPr lang="pl-PL" sz="140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/>
                        <a:t>11 923 801</a:t>
                      </a:r>
                      <a:endParaRPr lang="pl-PL" sz="140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/>
                        <a:t>12 318 386</a:t>
                      </a:r>
                      <a:endParaRPr lang="pl-PL" sz="14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1955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/>
                        <a:t>Liczba studentów</a:t>
                      </a:r>
                      <a:endParaRPr lang="pl-PL" sz="140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/>
                        <a:t>1 937 404</a:t>
                      </a:r>
                      <a:endParaRPr lang="pl-PL" sz="14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/>
                        <a:t>1 927 762</a:t>
                      </a:r>
                      <a:endParaRPr lang="pl-PL" sz="140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/>
                        <a:t>1 879 557</a:t>
                      </a:r>
                      <a:endParaRPr lang="pl-PL" sz="140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/>
                        <a:t>1 835 097</a:t>
                      </a:r>
                      <a:endParaRPr lang="pl-PL" sz="140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/>
                        <a:t>1 788 964</a:t>
                      </a:r>
                      <a:endParaRPr lang="pl-PL" sz="140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6109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/>
                        <a:t>Nakłady budżetowe na jednego studenta (tys. zł)</a:t>
                      </a:r>
                      <a:endParaRPr lang="pl-PL" sz="14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/>
                        <a:t>5,5</a:t>
                      </a:r>
                      <a:endParaRPr lang="pl-PL" sz="14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/>
                        <a:t>5,8</a:t>
                      </a:r>
                      <a:endParaRPr lang="pl-PL" sz="14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/>
                        <a:t>6,3</a:t>
                      </a:r>
                      <a:endParaRPr lang="pl-PL" sz="14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/>
                        <a:t>6,5</a:t>
                      </a:r>
                      <a:endParaRPr lang="pl-PL" sz="140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/>
                        <a:t>6,9</a:t>
                      </a:r>
                      <a:endParaRPr lang="pl-PL" sz="14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sp>
        <p:nvSpPr>
          <p:cNvPr id="128049" name="pole tekstowe 9"/>
          <p:cNvSpPr txBox="1">
            <a:spLocks noChangeArrowheads="1"/>
          </p:cNvSpPr>
          <p:nvPr/>
        </p:nvSpPr>
        <p:spPr bwMode="auto">
          <a:xfrm rot="10800000" flipV="1">
            <a:off x="2916238" y="6503988"/>
            <a:ext cx="4319587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000">
                <a:solidFill>
                  <a:srgbClr val="000000"/>
                </a:solidFill>
                <a:latin typeface="Calibri" pitchFamily="34" charset="0"/>
              </a:rPr>
              <a:t>Źródło: Plan Rozwoju i Konsolidacji Finansów Pulicznych, ZDS – badania własne.</a:t>
            </a:r>
          </a:p>
        </p:txBody>
      </p:sp>
      <p:graphicFrame>
        <p:nvGraphicFramePr>
          <p:cNvPr id="14" name="Wykres 13"/>
          <p:cNvGraphicFramePr/>
          <p:nvPr/>
        </p:nvGraphicFramePr>
        <p:xfrm>
          <a:off x="251520" y="3356992"/>
          <a:ext cx="8496944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Tytuł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mtClean="0"/>
              <a:t>Skąd pochodzą środki na R&amp;D w Polsce?</a:t>
            </a:r>
          </a:p>
        </p:txBody>
      </p:sp>
      <p:sp>
        <p:nvSpPr>
          <p:cNvPr id="129026" name="Symbol zastępczy zawartości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pl-PL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58CB00-5B07-426E-A9EC-FDCB44E75130}" type="slidenum">
              <a:rPr lang="pl-PL"/>
              <a:pPr>
                <a:defRPr/>
              </a:pPr>
              <a:t>73</a:t>
            </a:fld>
            <a:endParaRPr lang="pl-PL"/>
          </a:p>
        </p:txBody>
      </p:sp>
      <p:pic>
        <p:nvPicPr>
          <p:cNvPr id="129028" name="Picture 2" descr="C:\Users\Arak\AppData\Local\Temp\enhtmlclip\ScreenClip(36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" y="1125538"/>
            <a:ext cx="9029700" cy="406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9029" name="pole tekstowe 1"/>
          <p:cNvSpPr txBox="1">
            <a:spLocks noChangeArrowheads="1"/>
          </p:cNvSpPr>
          <p:nvPr/>
        </p:nvSpPr>
        <p:spPr bwMode="auto">
          <a:xfrm>
            <a:off x="1258888" y="2924175"/>
            <a:ext cx="9366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200">
                <a:latin typeface="Times New Roman" pitchFamily="18" charset="0"/>
                <a:cs typeface="Times New Roman" pitchFamily="18" charset="0"/>
              </a:rPr>
              <a:t>46% Public funding</a:t>
            </a:r>
          </a:p>
        </p:txBody>
      </p:sp>
      <p:sp>
        <p:nvSpPr>
          <p:cNvPr id="129030" name="pole tekstowe 6"/>
          <p:cNvSpPr txBox="1">
            <a:spLocks noChangeArrowheads="1"/>
          </p:cNvSpPr>
          <p:nvPr/>
        </p:nvSpPr>
        <p:spPr bwMode="auto">
          <a:xfrm>
            <a:off x="1727200" y="1639888"/>
            <a:ext cx="576263" cy="2762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200">
                <a:latin typeface="Times New Roman" pitchFamily="18" charset="0"/>
                <a:cs typeface="Times New Roman" pitchFamily="18" charset="0"/>
              </a:rPr>
              <a:t>PAN</a:t>
            </a:r>
          </a:p>
        </p:txBody>
      </p:sp>
      <p:sp>
        <p:nvSpPr>
          <p:cNvPr id="129031" name="Prostokąt 7"/>
          <p:cNvSpPr>
            <a:spLocks noChangeArrowheads="1"/>
          </p:cNvSpPr>
          <p:nvPr/>
        </p:nvSpPr>
        <p:spPr bwMode="auto">
          <a:xfrm>
            <a:off x="395288" y="6308725"/>
            <a:ext cx="76327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l-PL" sz="1000">
              <a:latin typeface="Calibri" pitchFamily="34" charset="0"/>
            </a:endParaRPr>
          </a:p>
          <a:p>
            <a:r>
              <a:rPr lang="pl-PL" sz="1000">
                <a:latin typeface="Calibri" pitchFamily="34" charset="0"/>
              </a:rPr>
              <a:t> Źródło: World Bank, „Europe 2020 Poland </a:t>
            </a:r>
            <a:r>
              <a:rPr lang="en-US" sz="1000">
                <a:latin typeface="Calibri" pitchFamily="34" charset="0"/>
              </a:rPr>
              <a:t>Fueling Growth and Competitiveness in Poland</a:t>
            </a:r>
            <a:r>
              <a:rPr lang="pl-PL" sz="1000">
                <a:latin typeface="Calibri" pitchFamily="34" charset="0"/>
              </a:rPr>
              <a:t> </a:t>
            </a:r>
            <a:r>
              <a:rPr lang="en-US" sz="1000">
                <a:latin typeface="Calibri" pitchFamily="34" charset="0"/>
              </a:rPr>
              <a:t>Through Employment, Skills, and Innovation</a:t>
            </a:r>
            <a:r>
              <a:rPr lang="pl-PL" sz="1000">
                <a:latin typeface="Calibri" pitchFamily="34" charset="0"/>
              </a:rPr>
              <a:t>”, 2011.</a:t>
            </a:r>
            <a:r>
              <a:rPr lang="en-US" sz="1000">
                <a:latin typeface="Calibri" pitchFamily="34" charset="0"/>
              </a:rPr>
              <a:t> </a:t>
            </a:r>
            <a:endParaRPr lang="pl-PL" sz="10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mtClean="0"/>
              <a:t>Polska nauka a świat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F69122-D918-4769-B68E-3564DC62DB91}" type="slidenum">
              <a:rPr lang="pl-PL"/>
              <a:pPr>
                <a:defRPr/>
              </a:pPr>
              <a:t>74</a:t>
            </a:fld>
            <a:endParaRPr lang="pl-PL"/>
          </a:p>
        </p:txBody>
      </p:sp>
      <p:graphicFrame>
        <p:nvGraphicFramePr>
          <p:cNvPr id="3" name="Tabela 2"/>
          <p:cNvGraphicFramePr>
            <a:graphicFrameLocks noGrp="1"/>
          </p:cNvGraphicFramePr>
          <p:nvPr/>
        </p:nvGraphicFramePr>
        <p:xfrm>
          <a:off x="250825" y="1196975"/>
          <a:ext cx="8640763" cy="2698750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1296146"/>
                <a:gridCol w="1296144"/>
                <a:gridCol w="1584176"/>
                <a:gridCol w="1152128"/>
                <a:gridCol w="1368152"/>
                <a:gridCol w="1944216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 </a:t>
                      </a:r>
                      <a:endParaRPr lang="pl-P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Łączna liczba publikacji naukowych SCImago JCR (na rok, średnia 1996-2008)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Liczba publikacji naukowych w SCImago JCR na liczbę pracowników B+R zatrudnionych w SW (na rok, średnia 1996-2008)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Ilość cytowań na publikację naukową w SCImago JCR (średnia 1996-2008)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dirty="0" smtClean="0">
                          <a:effectLst/>
                        </a:rPr>
                        <a:t>H-indeks (</a:t>
                      </a:r>
                      <a:r>
                        <a:rPr lang="pl-PL" sz="1100" dirty="0" smtClean="0"/>
                        <a:t>liczba „h” publikacji autorstwa pracowników danej uczelni, które były cytowane minimum</a:t>
                      </a:r>
                      <a:r>
                        <a:rPr lang="pl-PL" sz="1100" baseline="0" dirty="0" smtClean="0"/>
                        <a:t> </a:t>
                      </a:r>
                      <a:r>
                        <a:rPr lang="pl-PL" sz="1100" dirty="0" smtClean="0"/>
                        <a:t>„h” razy)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Współpraca międzynarodowa (współczynnik publikacji naukowych, w których afiliacje autorów obejmują więcej niż jeden kraj) 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solidFill>
                            <a:schemeClr val="accent2"/>
                          </a:solidFill>
                          <a:effectLst/>
                        </a:rPr>
                        <a:t>Polska</a:t>
                      </a:r>
                      <a:endParaRPr lang="pl-PL" sz="1100" b="1">
                        <a:solidFill>
                          <a:schemeClr val="accent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solidFill>
                            <a:schemeClr val="accent2"/>
                          </a:solidFill>
                          <a:effectLst/>
                        </a:rPr>
                        <a:t>16083</a:t>
                      </a:r>
                      <a:endParaRPr lang="pl-PL" sz="1100" b="1">
                        <a:solidFill>
                          <a:schemeClr val="accent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solidFill>
                            <a:schemeClr val="accent2"/>
                          </a:solidFill>
                          <a:effectLst/>
                        </a:rPr>
                        <a:t>0,37</a:t>
                      </a:r>
                      <a:endParaRPr lang="pl-PL" sz="1100" b="1">
                        <a:solidFill>
                          <a:schemeClr val="accent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solidFill>
                            <a:schemeClr val="accent2"/>
                          </a:solidFill>
                          <a:effectLst/>
                        </a:rPr>
                        <a:t>6,6</a:t>
                      </a:r>
                      <a:endParaRPr lang="pl-PL" sz="1100" b="1">
                        <a:solidFill>
                          <a:schemeClr val="accent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solidFill>
                            <a:schemeClr val="accent2"/>
                          </a:solidFill>
                          <a:effectLst/>
                        </a:rPr>
                        <a:t>208</a:t>
                      </a:r>
                      <a:endParaRPr lang="pl-PL" sz="1100" b="1">
                        <a:solidFill>
                          <a:schemeClr val="accent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solidFill>
                            <a:schemeClr val="accent2"/>
                          </a:solidFill>
                          <a:effectLst/>
                        </a:rPr>
                        <a:t>33,1</a:t>
                      </a:r>
                      <a:endParaRPr lang="pl-PL" sz="1100" b="1" dirty="0">
                        <a:solidFill>
                          <a:schemeClr val="accent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Włochy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46795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0,76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12,3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432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34,3</a:t>
                      </a:r>
                      <a:endParaRPr lang="pl-P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Wielka Brytania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95574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0,59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14,8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619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35,3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Finlandia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9553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0,60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15,1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273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39,9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Austria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10023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0,84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13,6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281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46,0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Szwajcaria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19025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1,16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18,6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422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52,6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Niemcy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87122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0,86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13,5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542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39,6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Stany Zjednoczone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331349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-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17,3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1023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25,2</a:t>
                      </a:r>
                      <a:endParaRPr lang="pl-P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30123" name="pole tekstowe 9"/>
          <p:cNvSpPr txBox="1">
            <a:spLocks noChangeArrowheads="1"/>
          </p:cNvSpPr>
          <p:nvPr/>
        </p:nvSpPr>
        <p:spPr bwMode="auto">
          <a:xfrm>
            <a:off x="395288" y="836613"/>
            <a:ext cx="58324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>
                <a:latin typeface="Calibri" pitchFamily="34" charset="0"/>
              </a:rPr>
              <a:t>Cytowanie – zagregowane wskaźniki bibliometryczne</a:t>
            </a:r>
          </a:p>
        </p:txBody>
      </p:sp>
      <p:graphicFrame>
        <p:nvGraphicFramePr>
          <p:cNvPr id="11" name="Tabela 10"/>
          <p:cNvGraphicFramePr>
            <a:graphicFrameLocks noGrp="1"/>
          </p:cNvGraphicFramePr>
          <p:nvPr/>
        </p:nvGraphicFramePr>
        <p:xfrm>
          <a:off x="250825" y="4221163"/>
          <a:ext cx="8640763" cy="2312987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1224136"/>
                <a:gridCol w="3528392"/>
                <a:gridCol w="3888433"/>
              </a:tblGrid>
              <a:tr h="5276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 </a:t>
                      </a:r>
                      <a:endParaRPr lang="pl-P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Łączna liczba wniosków patentowych złożonych do EPO na milion mieszkańców (1996-2007, średnia roczna)</a:t>
                      </a:r>
                      <a:endParaRPr lang="pl-P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Łączna liczba wniosków patentowych złożonych do EPO na miliard całkowitych wydatków na B+R (1996-2007, średnia roczna)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688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solidFill>
                            <a:schemeClr val="accent2"/>
                          </a:solidFill>
                          <a:effectLst/>
                        </a:rPr>
                        <a:t>Polska</a:t>
                      </a:r>
                      <a:endParaRPr lang="pl-PL" sz="1100" b="1">
                        <a:solidFill>
                          <a:schemeClr val="accent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solidFill>
                            <a:schemeClr val="accent2"/>
                          </a:solidFill>
                          <a:effectLst/>
                        </a:rPr>
                        <a:t>2,05</a:t>
                      </a:r>
                      <a:endParaRPr lang="pl-PL" sz="1100" b="1">
                        <a:solidFill>
                          <a:schemeClr val="accent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solidFill>
                            <a:schemeClr val="accent2"/>
                          </a:solidFill>
                          <a:effectLst/>
                        </a:rPr>
                        <a:t>57,3</a:t>
                      </a:r>
                      <a:endParaRPr lang="pl-PL" sz="1100" b="1" dirty="0">
                        <a:solidFill>
                          <a:schemeClr val="accent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39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Włochy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70,8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265,4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39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Wielka Brytania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89,6</a:t>
                      </a:r>
                      <a:endParaRPr lang="pl-P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167,1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39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Finlandia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241,9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262,3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39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Austria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155,4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168,1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39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Szwajcaria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368,9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127,6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39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Niemcy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257,2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288,9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39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USA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105,7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124,8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39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UE27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102,6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295,1</a:t>
                      </a:r>
                      <a:endParaRPr lang="pl-P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30170" name="pole tekstowe 11"/>
          <p:cNvSpPr txBox="1">
            <a:spLocks noChangeArrowheads="1"/>
          </p:cNvSpPr>
          <p:nvPr/>
        </p:nvSpPr>
        <p:spPr bwMode="auto">
          <a:xfrm>
            <a:off x="250825" y="3851275"/>
            <a:ext cx="71294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>
                <a:latin typeface="Calibri" pitchFamily="34" charset="0"/>
              </a:rPr>
              <a:t>Liczba wniosków patentowych złożonych do EPO w latach 1996-2007</a:t>
            </a:r>
          </a:p>
        </p:txBody>
      </p:sp>
      <p:sp>
        <p:nvSpPr>
          <p:cNvPr id="130171" name="pole tekstowe 12"/>
          <p:cNvSpPr txBox="1">
            <a:spLocks noChangeArrowheads="1"/>
          </p:cNvSpPr>
          <p:nvPr/>
        </p:nvSpPr>
        <p:spPr bwMode="auto">
          <a:xfrm>
            <a:off x="323850" y="6494463"/>
            <a:ext cx="7561263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000">
                <a:latin typeface="Calibri" pitchFamily="34" charset="0"/>
              </a:rPr>
              <a:t>Źródło: E&amp;Y, Joanna Wolszczak-Derlacz, Aleksandra Parteka, „Produktywność naukowa wyższych szkół publicznych w Polsce”, Warszawa 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mtClean="0"/>
              <a:t>Aktywność nauczycieli akademickich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6E6980-E3D8-4615-B0D8-F16C3FF32A5F}" type="slidenum">
              <a:rPr lang="pl-PL"/>
              <a:pPr>
                <a:defRPr/>
              </a:pPr>
              <a:t>75</a:t>
            </a:fld>
            <a:endParaRPr lang="pl-PL"/>
          </a:p>
        </p:txBody>
      </p:sp>
      <p:pic>
        <p:nvPicPr>
          <p:cNvPr id="131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341438"/>
            <a:ext cx="4248150" cy="388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1076" name="Picture 6"/>
          <p:cNvPicPr>
            <a:picLocks noChangeAspect="1" noChangeArrowheads="1"/>
          </p:cNvPicPr>
          <p:nvPr/>
        </p:nvPicPr>
        <p:blipFill>
          <a:blip r:embed="rId3"/>
          <a:srcRect t="12685"/>
          <a:stretch>
            <a:fillRect/>
          </a:stretch>
        </p:blipFill>
        <p:spPr bwMode="auto">
          <a:xfrm>
            <a:off x="827088" y="5172075"/>
            <a:ext cx="3454400" cy="164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1077" name="Picture 8" descr="C:\Users\Arak\AppData\Local\Temp\enhtmlclip\ScreenClip(40)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92613" y="2276475"/>
            <a:ext cx="4643437" cy="446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1078" name="Picture 12" descr="C:\Users\Arak\AppData\Local\Temp\enhtmlclip\ScreenClip(41)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850" y="846138"/>
            <a:ext cx="42862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1079" name="Prostokąt 4"/>
          <p:cNvSpPr>
            <a:spLocks noChangeArrowheads="1"/>
          </p:cNvSpPr>
          <p:nvPr/>
        </p:nvSpPr>
        <p:spPr bwMode="auto">
          <a:xfrm>
            <a:off x="4356100" y="836613"/>
            <a:ext cx="4751388" cy="138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pl-PL" sz="1400">
                <a:latin typeface="Calibri" pitchFamily="34" charset="0"/>
              </a:rPr>
              <a:t>Nauczyciel akademicki z polskiej uczelni był autorem jednej publikacji w czasopismach wchodzących w skład ISI Web of Knowledge raz na cztery lata,</a:t>
            </a:r>
          </a:p>
          <a:p>
            <a:pPr marL="285750" indent="-285750">
              <a:buFont typeface="Arial" charset="0"/>
              <a:buChar char="•"/>
            </a:pPr>
            <a:r>
              <a:rPr lang="pl-PL" sz="1400">
                <a:latin typeface="Calibri" pitchFamily="34" charset="0"/>
              </a:rPr>
              <a:t>Najprawdopodobniej niektórzy publikują znacznie więcej, lecz większość z nich w ogóle nie może poszczycić się publikacjami w cenionych czasopismach.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mtClean="0"/>
              <a:t>Innowacyjność gospodarki – kamienie milowe</a:t>
            </a: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</p:nvPr>
        </p:nvGraphicFramePr>
        <p:xfrm>
          <a:off x="179512" y="980728"/>
          <a:ext cx="8856984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2099" name="Symbol zastępczy numeru slajdu 2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37F7C68-4860-4A30-883E-22A722B79FD2}" type="slidenum">
              <a:rPr lang="pl-PL">
                <a:solidFill>
                  <a:srgbClr val="89898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76</a:t>
            </a:fld>
            <a:endParaRPr lang="pl-PL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mtClean="0"/>
              <a:t>Kluczowe decyzje (1) 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>
          <a:xfrm>
            <a:off x="457200" y="981075"/>
            <a:ext cx="8229600" cy="5616575"/>
          </a:xfrm>
        </p:spPr>
        <p:txBody>
          <a:bodyPr rtlCol="0">
            <a:normAutofit fontScale="92500" lnSpcReduction="1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sz="2000" b="1" dirty="0">
                <a:solidFill>
                  <a:schemeClr val="accent1"/>
                </a:solidFill>
              </a:rPr>
              <a:t>Żeby osiągnąć cele projektu cywilizacyjnego „POLSKA 2030” należy w </a:t>
            </a:r>
            <a:r>
              <a:rPr lang="pl-PL" sz="2000" b="1" dirty="0" smtClean="0">
                <a:solidFill>
                  <a:schemeClr val="accent1"/>
                </a:solidFill>
              </a:rPr>
              <a:t>podjąć 25 kluczowych decyzji, w tym 8 związanych z edukacją, nauką i rynkiem pracy:</a:t>
            </a:r>
            <a:r>
              <a:rPr lang="pl-PL" sz="2000" b="1" dirty="0" smtClean="0"/>
              <a:t/>
            </a:r>
            <a:br>
              <a:rPr lang="pl-PL" sz="2000" b="1" dirty="0" smtClean="0"/>
            </a:br>
            <a:endParaRPr lang="pl-PL" sz="2000" b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sz="2000" dirty="0" smtClean="0"/>
              <a:t>Wdrożyć </a:t>
            </a:r>
            <a:r>
              <a:rPr lang="pl-PL" sz="2000" dirty="0"/>
              <a:t>(w latach 2011-2015) programy aktywizacji rezerw na rynku pracy (związanie osób niepełnosprawnych z otwartym rynkiem pracy, wcześniejszy o 2-3 lata start młodych, wyższa aktywność kobiet w </a:t>
            </a:r>
            <a:r>
              <a:rPr lang="pl-PL" sz="2000" dirty="0" err="1"/>
              <a:t>prime-age</a:t>
            </a:r>
            <a:r>
              <a:rPr lang="pl-PL" sz="2000" dirty="0"/>
              <a:t>, poprawa zatrudnialności nieaktywnych, programy 50+ i 60+, przygotowanie i rozpoczęcie wieloletniego procesu zrównania wieku emerytalnego obu płci i jego przesunięcie) w celu odpowiedzi na wyzwania demograficzne poprzez wzrost zatrudnienia (zwiększenie wskaźnika zatrudnienia do poziomu 70% w roku 2020 i 75% w kolejnej dekadzie), czyli utrzymanie liczby pracujących – ok. 16,5 mln do roku 2020 i zwiększenie do 17,5 mln w roku 2030</a:t>
            </a:r>
            <a:r>
              <a:rPr lang="pl-PL" sz="2000" dirty="0" smtClean="0"/>
              <a:t>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sz="2000" dirty="0" smtClean="0">
                <a:solidFill>
                  <a:schemeClr val="accent1"/>
                </a:solidFill>
              </a:rPr>
              <a:t>Wzmocnić </a:t>
            </a:r>
            <a:r>
              <a:rPr lang="pl-PL" sz="2000" dirty="0">
                <a:solidFill>
                  <a:schemeClr val="accent1"/>
                </a:solidFill>
              </a:rPr>
              <a:t>(w latach 2011-2013) warunki ekonomiczno-instytucjonalne dla łączenia ambicji zawodowych i aspiracji rodzinnych młodej i średniej generacji (opieka nad dziećmi w wieku 0-3, dostępność przedszkoli, powszechna opieka świetlicowa nad dziećmi w szkołach, zwiększenie pewności rodzin decydujących się na drugie dziecko (i kolejne), że koszty edukacji i wychowania nie przekroczą możliwości finansowych rodziny, propagowanie elastyczności zatrudnienia w rygorach </a:t>
            </a:r>
            <a:r>
              <a:rPr lang="pl-PL" sz="2000" dirty="0" err="1">
                <a:solidFill>
                  <a:schemeClr val="accent1"/>
                </a:solidFill>
              </a:rPr>
              <a:t>flexicurity</a:t>
            </a:r>
            <a:r>
              <a:rPr lang="pl-PL" sz="2000" dirty="0">
                <a:solidFill>
                  <a:schemeClr val="accent1"/>
                </a:solidFill>
              </a:rPr>
              <a:t>).</a:t>
            </a:r>
            <a:endParaRPr lang="pl-PL" sz="2000" dirty="0" smtClean="0"/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pl-PL" sz="14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F34417-A096-439B-8BED-243DCC82469A}" type="slidenum">
              <a:rPr lang="pl-PL"/>
              <a:pPr>
                <a:defRPr/>
              </a:pPr>
              <a:t>77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mtClean="0"/>
              <a:t>Kluczowe decyzje (2)</a:t>
            </a:r>
          </a:p>
        </p:txBody>
      </p:sp>
      <p:sp>
        <p:nvSpPr>
          <p:cNvPr id="134146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l-PL" sz="2000" smtClean="0">
                <a:solidFill>
                  <a:schemeClr val="accent1"/>
                </a:solidFill>
              </a:rPr>
              <a:t>Przygotować instytucje publiczne, rynek pracy i społeczeństwo (w latach 2011-2015) do  przyszłościowej zamiany Polski z kraju emigracji netto w kraj imigracji netto: wykorzystać potencjał migracji poakcesyjnych i migracji powrotnych oraz stworzyć prawne i instytucjonalne warunki wdrożenia polityki migracyjnej efektywnie odpowiadającej na potrzeby rynku pracy i wspierającej proces integracji imigrantów – od roku 2020 Polska krajem imigracji netto.</a:t>
            </a:r>
          </a:p>
          <a:p>
            <a:pPr eaLnBrk="1" hangingPunct="1"/>
            <a:r>
              <a:rPr lang="pl-PL" sz="2000" smtClean="0"/>
              <a:t>Unowocześnić system edukacji (dekada 2011-2020): od przedszkolnej po wyższą poprzez konsekwentne wprowadzenie zasad kształcenia zdolności dalszego samodzielnego uczenia się, wykorzystywania nowoczesnych technologii jako narzędzia edukacji i poprawy kompetencji cyfrowych, stałego podnoszenia kompetencji nauczycieli oraz zapewnienia stabilności finansowania na wysokim poziomie (w przeliczeniu na jednego ucznia) systemu szkolnictwa powszechnego i wyższego przy jednoczesnej stymulacji ekonomicznej racjonalności podejmowania decyzji o studiowaniu, w tym zwłaszcza na etapie magisterskim.</a:t>
            </a:r>
          </a:p>
          <a:p>
            <a:pPr eaLnBrk="1" hangingPunct="1"/>
            <a:endParaRPr lang="pl-PL" sz="200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B67D64-E5E4-46FD-82EE-125D0D6ECFAF}" type="slidenum">
              <a:rPr lang="pl-PL"/>
              <a:pPr>
                <a:defRPr/>
              </a:pPr>
              <a:t>78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mtClean="0"/>
              <a:t>Kluczowe decyzje (3)</a:t>
            </a:r>
          </a:p>
        </p:txBody>
      </p:sp>
      <p:sp>
        <p:nvSpPr>
          <p:cNvPr id="135170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l-PL" sz="2000" smtClean="0"/>
              <a:t>Stworzyć warunki (wdrażanie do 2020 roku) rozwoju indywidualnej kreatywności i innowacyjności Polaków poprzez wzrost efektywności nauczania (jakościowy „boom” edukacyjny, wyławianie i wspieranie talentów), poprawa skuteczności transferu: edukacja – rynek pracy (w tym ścieżki stabilizacji zatrudnienia), dostęp do kultury (w klasycznej postaci czytelnictwa książek i możliwości korzystania z nowoczesnych bibliotek, a także z wykorzystaniem zdigitalizowanego dziedzictwa kultury i zasobów mediów publicznych) i jej twórcze wykorzystanie w rozwoju przemysłów kreatywnych.</a:t>
            </a:r>
          </a:p>
          <a:p>
            <a:pPr eaLnBrk="1" hangingPunct="1"/>
            <a:r>
              <a:rPr lang="pl-PL" sz="2000" smtClean="0">
                <a:solidFill>
                  <a:schemeClr val="accent1"/>
                </a:solidFill>
              </a:rPr>
              <a:t>Wdrożyć warunki dla uzyskania rozwojowego impetu cyfrowego: powszechność dostępu (2015) i korzystania z szerokopasmowego internetu, wykorzystanie technologii informacyjno-komunikacyjnych (TIK) we wszystkich sektorach gospodarki, (co zwiększy produktywność pracy), rozwój sektora ICT i kreatywnego, stworzenie warunków dla podaży wysokiej jakości treści, także poprzez udostępnienie w Sieci otwartych zasobów publicznych, oraz odpowiednie regulacje technologii cyfrowych, służące rozwojowi sieciowych form życia publicznego i kapitału społecznego.</a:t>
            </a:r>
          </a:p>
          <a:p>
            <a:pPr eaLnBrk="1" hangingPunct="1"/>
            <a:endParaRPr lang="pl-PL" sz="2000" smtClean="0"/>
          </a:p>
          <a:p>
            <a:pPr eaLnBrk="1" hangingPunct="1"/>
            <a:endParaRPr lang="pl-PL" sz="200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A0C4CE-0B82-4C4E-AD84-4567AFD466D5}" type="slidenum">
              <a:rPr lang="pl-PL"/>
              <a:pPr>
                <a:defRPr/>
              </a:pPr>
              <a:t>79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mtClean="0"/>
              <a:t>Rosnące wydatki państwa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BC0B9A-E42E-4EAB-A449-4D843BE5BB30}" type="slidenum">
              <a:rPr lang="pl-PL"/>
              <a:pPr>
                <a:defRPr/>
              </a:pPr>
              <a:t>8</a:t>
            </a:fld>
            <a:endParaRPr lang="pl-PL"/>
          </a:p>
        </p:txBody>
      </p:sp>
      <p:pic>
        <p:nvPicPr>
          <p:cNvPr id="58371" name="Picture 2" descr="http://media.economist.com/images/images-magazine/2011/03/19/sr/20110319_src231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275" y="876300"/>
            <a:ext cx="5899150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2" name="Text Box 1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20688" y="6453188"/>
            <a:ext cx="7812087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000">
                <a:latin typeface="Calibri" pitchFamily="34" charset="0"/>
              </a:rPr>
              <a:t>Źródło: The Economist, IMF</a:t>
            </a:r>
          </a:p>
        </p:txBody>
      </p:sp>
      <p:pic>
        <p:nvPicPr>
          <p:cNvPr id="58373" name="Picture 4" descr="http://media.economist.com/images/images-magazine/2011/03/19/sr/20110319_src225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42025" y="3903663"/>
            <a:ext cx="2114550" cy="297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4" name="Picture 6" descr="http://media.economist.com/images/images-magazine/2011/03/19/sr/20110319_src229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42025" y="857250"/>
            <a:ext cx="2762250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5" name="pole tekstowe 2"/>
          <p:cNvSpPr txBox="1">
            <a:spLocks noChangeArrowheads="1"/>
          </p:cNvSpPr>
          <p:nvPr/>
        </p:nvSpPr>
        <p:spPr bwMode="auto">
          <a:xfrm>
            <a:off x="179388" y="5391150"/>
            <a:ext cx="4968875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>
                <a:latin typeface="Calibri" pitchFamily="34" charset="0"/>
              </a:rPr>
              <a:t>KLUCZ: alokacja w wydatkach publicznych na cele prorozwojowe (przy względnie stałym poziomie wydatków publicznych w relacji do PKB)</a:t>
            </a:r>
          </a:p>
        </p:txBody>
      </p:sp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3708400" y="4692650"/>
          <a:ext cx="2160588" cy="487363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540060"/>
                <a:gridCol w="540060"/>
                <a:gridCol w="540060"/>
                <a:gridCol w="540060"/>
              </a:tblGrid>
              <a:tr h="0">
                <a:tc rowSpan="2">
                  <a:txBody>
                    <a:bodyPr/>
                    <a:lstStyle/>
                    <a:p>
                      <a:r>
                        <a:rPr lang="pl-PL" sz="1000" dirty="0" smtClean="0"/>
                        <a:t>Polska</a:t>
                      </a:r>
                      <a:endParaRPr lang="pl-PL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000" dirty="0" smtClean="0"/>
                        <a:t>2000</a:t>
                      </a:r>
                      <a:endParaRPr lang="pl-PL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000" dirty="0" smtClean="0"/>
                        <a:t>2005</a:t>
                      </a:r>
                      <a:endParaRPr lang="pl-PL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000" dirty="0" smtClean="0"/>
                        <a:t>2009</a:t>
                      </a:r>
                      <a:endParaRPr lang="pl-PL" sz="1000" dirty="0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pl-P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000" kern="1200" dirty="0" smtClean="0">
                          <a:effectLst/>
                        </a:rPr>
                        <a:t>41.1</a:t>
                      </a:r>
                      <a:endParaRPr lang="pl-PL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000" dirty="0" smtClean="0"/>
                        <a:t>43.4</a:t>
                      </a:r>
                      <a:endParaRPr lang="pl-PL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000" dirty="0" smtClean="0"/>
                        <a:t>44.4</a:t>
                      </a:r>
                      <a:endParaRPr lang="pl-PL" sz="1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mtClean="0"/>
              <a:t>Kluczowe decyzje (4)</a:t>
            </a:r>
          </a:p>
        </p:txBody>
      </p:sp>
      <p:sp>
        <p:nvSpPr>
          <p:cNvPr id="136194" name="Symbol zastępczy zawartości 2"/>
          <p:cNvSpPr>
            <a:spLocks noGrp="1"/>
          </p:cNvSpPr>
          <p:nvPr>
            <p:ph idx="1"/>
          </p:nvPr>
        </p:nvSpPr>
        <p:spPr>
          <a:xfrm>
            <a:off x="323850" y="836613"/>
            <a:ext cx="8229600" cy="5545137"/>
          </a:xfrm>
        </p:spPr>
        <p:txBody>
          <a:bodyPr/>
          <a:lstStyle/>
          <a:p>
            <a:pPr eaLnBrk="1" hangingPunct="1"/>
            <a:r>
              <a:rPr lang="pl-PL" sz="1800" smtClean="0"/>
              <a:t>Zbudować nowe relacje między światem nauki (wzrost nakładów na B+R do co najmniej 3% PKB w 2030, w tym wydatków publicznych co najmniej do 1.7%-2% PKB, a środków prywatnych do 1 – 1.3%), a światem biznesu, tak by procesy komercjalizacji nauki poprawiły jakość efektów badawczych, zwiększyła się podaż projektów innowacyjnych, generowano nowe patenty także w wymiarze międzynarodowym, przyspieszały modernizację gospodarki i zwiększano udział produktów high-tech w produkcji i eksporcie (kilkakrotny wzrost do 2030 r.) oraz rozwijano systemy wsparcia instytucjonalnego, organizacyjnego (inkubatory, parki technologiczne, klastry), oraz mechanizmy finansowe wzmacniania innowacyjnych firm (preferencyjne kredyty, ułatwienia podatkowe).</a:t>
            </a:r>
          </a:p>
          <a:p>
            <a:pPr eaLnBrk="1" hangingPunct="1"/>
            <a:r>
              <a:rPr lang="pl-PL" sz="1800" smtClean="0">
                <a:solidFill>
                  <a:schemeClr val="accent1"/>
                </a:solidFill>
              </a:rPr>
              <a:t>Stworzyć bazę dla nowych przewag konkurencyjnych (sukcesywnie do 2020 r.) opartych o kapitał intelektualny poprzez kompleksowe, instytucjonalne podejście do innowacyjności, wzmacniające indywidualną kreatywność i podnoszenie kwalifikacji pracowników, kształtowanie kompetencji przedsiębiorców w zakresie rozwoju i strategii firm, wprowadzanie zasad konkurencyjności w szkolnictwie wyższym i nauce, lepszy dostęp do kultury i jej twórcze wykorzystanie w rozwoju przemysłów kreatywnych, wzmocnienie instytucji otoczenia biznesu oraz, otwartość na kooperację ze światem i nowe formy atrakcyjności Polski dla globalnego biznesu wynikające z rozwoju kapitału społecznego i zdolności do współpracy.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3A4631-24B2-4190-8D83-0C8C1EB3334A}" type="slidenum">
              <a:rPr lang="pl-PL"/>
              <a:pPr>
                <a:defRPr/>
              </a:pPr>
              <a:t>80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E:\Prezentacja\dziecko57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6163" y="1000125"/>
            <a:ext cx="6883400" cy="5143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7218" name="Symbol zastępczy numeru slajdu 2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6C3CF9B-207E-43ED-8BD0-C74B7A5B9BE0}" type="slidenum">
              <a:rPr lang="pl-PL">
                <a:solidFill>
                  <a:srgbClr val="89898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81</a:t>
            </a:fld>
            <a:endParaRPr lang="pl-PL">
              <a:solidFill>
                <a:srgbClr val="898989"/>
              </a:solidFill>
            </a:endParaRPr>
          </a:p>
        </p:txBody>
      </p:sp>
      <p:sp>
        <p:nvSpPr>
          <p:cNvPr id="137219" name="Tytuł 1"/>
          <p:cNvSpPr>
            <a:spLocks noGrp="1"/>
          </p:cNvSpPr>
          <p:nvPr>
            <p:ph type="title" idx="4294967295"/>
          </p:nvPr>
        </p:nvSpPr>
        <p:spPr>
          <a:xfrm>
            <a:off x="0" y="-134938"/>
            <a:ext cx="7485063" cy="992188"/>
          </a:xfrm>
        </p:spPr>
        <p:txBody>
          <a:bodyPr/>
          <a:lstStyle/>
          <a:p>
            <a:pPr eaLnBrk="1" hangingPunct="1"/>
            <a:r>
              <a:rPr lang="pl-PL" smtClean="0"/>
              <a:t>Obywatel 2030</a:t>
            </a:r>
          </a:p>
        </p:txBody>
      </p:sp>
      <p:sp>
        <p:nvSpPr>
          <p:cNvPr id="137220" name="pole tekstowe 5"/>
          <p:cNvSpPr txBox="1">
            <a:spLocks noChangeArrowheads="1"/>
          </p:cNvSpPr>
          <p:nvPr/>
        </p:nvSpPr>
        <p:spPr bwMode="auto">
          <a:xfrm>
            <a:off x="5715000" y="5786438"/>
            <a:ext cx="214312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49263">
              <a:lnSpc>
                <a:spcPct val="90000"/>
              </a:lnSpc>
              <a:spcBef>
                <a:spcPct val="35000"/>
              </a:spcBef>
              <a:spcAft>
                <a:spcPct val="5000"/>
              </a:spcAft>
              <a:buClr>
                <a:srgbClr val="000000"/>
              </a:buClr>
              <a:buFont typeface="Times New Roman" pitchFamily="18" charset="0"/>
              <a:buNone/>
            </a:pPr>
            <a:r>
              <a:rPr lang="pl-PL" sz="800">
                <a:solidFill>
                  <a:srgbClr val="FFFFFF"/>
                </a:solidFill>
                <a:ea typeface="Arial Unicode MS" pitchFamily="34" charset="-128"/>
                <a:cs typeface="Arial Unicode MS" pitchFamily="34" charset="-128"/>
              </a:rPr>
              <a:t>Fotografia przedstawia Zoję Owsiańską </a:t>
            </a:r>
            <a:br>
              <a:rPr lang="pl-PL" sz="800">
                <a:solidFill>
                  <a:srgbClr val="FFFFFF"/>
                </a:solidFill>
                <a:ea typeface="Arial Unicode MS" pitchFamily="34" charset="-128"/>
                <a:cs typeface="Arial Unicode MS" pitchFamily="34" charset="-128"/>
              </a:rPr>
            </a:br>
            <a:r>
              <a:rPr lang="pl-PL" sz="800">
                <a:solidFill>
                  <a:srgbClr val="FFFFFF"/>
                </a:solidFill>
                <a:ea typeface="Arial Unicode MS" pitchFamily="34" charset="-128"/>
                <a:cs typeface="Arial Unicode MS" pitchFamily="34" charset="-128"/>
              </a:rPr>
              <a:t>Źródło: Centrum Informacyjne Rządu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ytuł 1"/>
          <p:cNvSpPr>
            <a:spLocks noGrp="1"/>
          </p:cNvSpPr>
          <p:nvPr>
            <p:ph type="title"/>
          </p:nvPr>
        </p:nvSpPr>
        <p:spPr>
          <a:xfrm>
            <a:off x="-14288" y="-11113"/>
            <a:ext cx="7732713" cy="777876"/>
          </a:xfrm>
        </p:spPr>
        <p:txBody>
          <a:bodyPr/>
          <a:lstStyle/>
          <a:p>
            <a:pPr eaLnBrk="1" hangingPunct="1"/>
            <a:r>
              <a:rPr lang="pl-PL" smtClean="0"/>
              <a:t>Zmiana w strukturze wydatków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432619-7713-4C13-A303-A7E328317490}" type="slidenum">
              <a:rPr lang="pl-PL"/>
              <a:pPr>
                <a:defRPr/>
              </a:pPr>
              <a:t>9</a:t>
            </a:fld>
            <a:endParaRPr lang="pl-PL"/>
          </a:p>
        </p:txBody>
      </p:sp>
      <p:pic>
        <p:nvPicPr>
          <p:cNvPr id="59395" name="Obraz 4"/>
          <p:cNvPicPr>
            <a:picLocks noChangeAspect="1" noChangeArrowheads="1"/>
          </p:cNvPicPr>
          <p:nvPr/>
        </p:nvPicPr>
        <p:blipFill>
          <a:blip r:embed="rId2"/>
          <a:srcRect l="1115" t="1337" r="1488" b="1604"/>
          <a:stretch>
            <a:fillRect/>
          </a:stretch>
        </p:blipFill>
        <p:spPr bwMode="auto">
          <a:xfrm>
            <a:off x="-7938" y="1036638"/>
            <a:ext cx="4867276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ytuł 1"/>
          <p:cNvSpPr txBox="1">
            <a:spLocks/>
          </p:cNvSpPr>
          <p:nvPr/>
        </p:nvSpPr>
        <p:spPr>
          <a:xfrm>
            <a:off x="88900" y="752475"/>
            <a:ext cx="4103688" cy="388938"/>
          </a:xfrm>
          <a:prstGeom prst="rect">
            <a:avLst/>
          </a:prstGeom>
        </p:spPr>
        <p:txBody>
          <a:bodyPr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pl-PL" sz="1400" b="1" dirty="0" smtClean="0">
                <a:solidFill>
                  <a:schemeClr val="tx1"/>
                </a:solidFill>
              </a:rPr>
              <a:t>Alokacja wydatków na transfery społeczne (proc. PKB)</a:t>
            </a:r>
            <a:endParaRPr lang="pl-PL" sz="1400" b="1" dirty="0">
              <a:solidFill>
                <a:schemeClr val="tx1"/>
              </a:solidFill>
            </a:endParaRPr>
          </a:p>
        </p:txBody>
      </p:sp>
      <p:pic>
        <p:nvPicPr>
          <p:cNvPr id="59397" name="Obraz 7"/>
          <p:cNvPicPr>
            <a:picLocks noChangeAspect="1" noChangeArrowheads="1"/>
          </p:cNvPicPr>
          <p:nvPr/>
        </p:nvPicPr>
        <p:blipFill>
          <a:blip r:embed="rId3"/>
          <a:srcRect l="1154" t="1559" r="958" b="2078"/>
          <a:stretch>
            <a:fillRect/>
          </a:stretch>
        </p:blipFill>
        <p:spPr bwMode="auto">
          <a:xfrm>
            <a:off x="122238" y="4178300"/>
            <a:ext cx="5207000" cy="256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8" name="Obraz 9"/>
          <p:cNvPicPr>
            <a:picLocks noChangeAspect="1" noChangeArrowheads="1"/>
          </p:cNvPicPr>
          <p:nvPr/>
        </p:nvPicPr>
        <p:blipFill>
          <a:blip r:embed="rId4"/>
          <a:srcRect l="1366" t="1462" r="1088" b="2048"/>
          <a:stretch>
            <a:fillRect/>
          </a:stretch>
        </p:blipFill>
        <p:spPr bwMode="auto">
          <a:xfrm>
            <a:off x="4572000" y="1036638"/>
            <a:ext cx="4572000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9" name="Tytuł 1"/>
          <p:cNvSpPr txBox="1">
            <a:spLocks/>
          </p:cNvSpPr>
          <p:nvPr/>
        </p:nvSpPr>
        <p:spPr bwMode="auto">
          <a:xfrm>
            <a:off x="0" y="3789363"/>
            <a:ext cx="5329238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pl-PL" sz="1400" b="1">
                <a:latin typeface="Calibri" pitchFamily="34" charset="0"/>
              </a:rPr>
              <a:t>Indykatywna struktura wydatków na sprawy gospodarcze (proc. PKB)</a:t>
            </a:r>
          </a:p>
        </p:txBody>
      </p:sp>
      <p:sp>
        <p:nvSpPr>
          <p:cNvPr id="59400" name="Tytuł 1"/>
          <p:cNvSpPr txBox="1">
            <a:spLocks/>
          </p:cNvSpPr>
          <p:nvPr/>
        </p:nvSpPr>
        <p:spPr bwMode="auto">
          <a:xfrm>
            <a:off x="4835525" y="782638"/>
            <a:ext cx="5216525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pl-PL" sz="1400" b="1">
                <a:latin typeface="Calibri" pitchFamily="34" charset="0"/>
              </a:rPr>
              <a:t>Indykatywna struktura wydatków na B+R (proc. PKB)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UJYKkdfo0i2waTUYgOzl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UJYKkdfo0i2waTUYgOzl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UJYKkdfo0i2waTUYgOzl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UJYKkdfo0i2waTUYgOzl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UJYKkdfo0i2waTUYgOzlg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8083</TotalTime>
  <Words>5208</Words>
  <Application>Microsoft Office PowerPoint</Application>
  <PresentationFormat>Pokaz na ekranie (4:3)</PresentationFormat>
  <Paragraphs>657</Paragraphs>
  <Slides>81</Slides>
  <Notes>3</Notes>
  <HiddenSlides>0</HiddenSlides>
  <MMClips>0</MMClips>
  <ScaleCrop>false</ScaleCrop>
  <HeadingPairs>
    <vt:vector size="8" baseType="variant">
      <vt:variant>
        <vt:lpstr>Używane czcionki</vt:lpstr>
      </vt:variant>
      <vt:variant>
        <vt:i4>5</vt:i4>
      </vt:variant>
      <vt:variant>
        <vt:lpstr>Szablon projektu</vt:lpstr>
      </vt:variant>
      <vt:variant>
        <vt:i4>4</vt:i4>
      </vt:variant>
      <vt:variant>
        <vt:lpstr>Osadzone serwery OLE</vt:lpstr>
      </vt:variant>
      <vt:variant>
        <vt:i4>2</vt:i4>
      </vt:variant>
      <vt:variant>
        <vt:lpstr>Tytuły slajdów</vt:lpstr>
      </vt:variant>
      <vt:variant>
        <vt:i4>81</vt:i4>
      </vt:variant>
    </vt:vector>
  </HeadingPairs>
  <TitlesOfParts>
    <vt:vector size="92" baseType="lpstr">
      <vt:lpstr>Arial</vt:lpstr>
      <vt:lpstr>Calibri</vt:lpstr>
      <vt:lpstr>Times New Roman</vt:lpstr>
      <vt:lpstr>Wingdings</vt:lpstr>
      <vt:lpstr>Arial Unicode MS</vt:lpstr>
      <vt:lpstr>Office Theme</vt:lpstr>
      <vt:lpstr>Custom Design</vt:lpstr>
      <vt:lpstr>1_Custom Design</vt:lpstr>
      <vt:lpstr>2_Custom Design</vt:lpstr>
      <vt:lpstr>Wykres programu Microsoft Excel</vt:lpstr>
      <vt:lpstr>Dokument</vt:lpstr>
      <vt:lpstr> Polska 2030 – Trzecia fala nowoczesności Edukacja, nauka i rynek pracy </vt:lpstr>
      <vt:lpstr>I. Cele i kontekst </vt:lpstr>
      <vt:lpstr>Polska 2030 – Filary rozwoju </vt:lpstr>
      <vt:lpstr>Globalne scenariusze rozwoju (1)</vt:lpstr>
      <vt:lpstr>Globalne scenariusze rozwoju (2)</vt:lpstr>
      <vt:lpstr>W stronę świata online</vt:lpstr>
      <vt:lpstr>Czynniki zmiany</vt:lpstr>
      <vt:lpstr>Rosnące wydatki państwa</vt:lpstr>
      <vt:lpstr>Zmiana w strukturze wydatków</vt:lpstr>
      <vt:lpstr>Zmiana struktury wydatków publicznych do 2030 roku</vt:lpstr>
      <vt:lpstr>II. Czynniki rozwoju – zagrożenia i dylematy</vt:lpstr>
      <vt:lpstr>Czynniki rozwoju gospodarczego</vt:lpstr>
      <vt:lpstr>Źródła wzrostu PKB Polski</vt:lpstr>
      <vt:lpstr>Zwiększenie liczby zatrudnionych na skutek podniesienia wieku emerytalnego</vt:lpstr>
      <vt:lpstr>Polska w rankingach konkurencyjności</vt:lpstr>
      <vt:lpstr>Zagrożenia dla polskiego rozwoju</vt:lpstr>
      <vt:lpstr>Dylematy rozwojowe </vt:lpstr>
      <vt:lpstr>Nowe przewagi konkurencyjne Polski i warunki  dla wzrostu innowacyjności</vt:lpstr>
      <vt:lpstr>III. Przedsiębiorczość, innowacyjność i kreatywność</vt:lpstr>
      <vt:lpstr>Przedsiębiorczość w Polsce</vt:lpstr>
      <vt:lpstr>Działalność innowacyjna polskich przedsiębiorstw</vt:lpstr>
      <vt:lpstr>Jaki jest poziom innowacyjności w Polsce?</vt:lpstr>
      <vt:lpstr>Wymiary innowacyjności – czy mamy się na czym oprzeć?</vt:lpstr>
      <vt:lpstr>Wykorzystanie nowych technologii</vt:lpstr>
      <vt:lpstr>Wzmocnienie kreatywności i innowacyjności gospodarki</vt:lpstr>
      <vt:lpstr>Cel strategiczny Polski cyfrowej</vt:lpstr>
      <vt:lpstr>Wykorzystanie impetu cyfrowego</vt:lpstr>
      <vt:lpstr>Rozwój Polski cyfrowej </vt:lpstr>
      <vt:lpstr>Otwartość zasobów publicznych – synergia dla rozwoju</vt:lpstr>
      <vt:lpstr>Rozwój klas kreatywnych</vt:lpstr>
      <vt:lpstr>Globalny Indeks Kreatywności</vt:lpstr>
      <vt:lpstr>Potencjał kreatywności – czytelnictwo</vt:lpstr>
      <vt:lpstr>Regiony – potencjał kreatywności – infrastruktura społeczna wyższego rzędu (1)</vt:lpstr>
      <vt:lpstr>Regiony – potencjał kreatywności – infrastruktura społeczna wyższego rzędu (2)</vt:lpstr>
      <vt:lpstr>Regiony – potencjał kreatywności – infrastruktura społeczna wyższego rzędu (3)</vt:lpstr>
      <vt:lpstr>IV. Generacje rozwoju</vt:lpstr>
      <vt:lpstr>Generacje rozwoju (1)</vt:lpstr>
      <vt:lpstr>Generacje rozwoju (2)</vt:lpstr>
      <vt:lpstr>Generacje rozwoju (3)</vt:lpstr>
      <vt:lpstr>Solidarność pokoleń – generacja 2.0 i Polska 2030</vt:lpstr>
      <vt:lpstr>Młodzi a migracje poakcesyjne</vt:lpstr>
      <vt:lpstr>Migracje ludzi młodych i ich potencjalny wpływ na procesy rynku pracy</vt:lpstr>
      <vt:lpstr>Zaufanie i otwartość młodego pokolenia</vt:lpstr>
      <vt:lpstr>Młodzi a nowe media</vt:lpstr>
      <vt:lpstr>Niepewność posiadania dzieci</vt:lpstr>
      <vt:lpstr>V. Nowe siły na rynku pracy</vt:lpstr>
      <vt:lpstr>Inwestycje w edukację</vt:lpstr>
      <vt:lpstr>Slajd 48</vt:lpstr>
      <vt:lpstr>Bardzo dobre wyniki z kategorii czytanie PISA 2009</vt:lpstr>
      <vt:lpstr>Dobre miejsce Polski – matematyka</vt:lpstr>
      <vt:lpstr>Bardzo dobre wyniki w naukach przyrodniczych</vt:lpstr>
      <vt:lpstr>W Polsce istnieje silny związek między statusem społecznym rodziny a wynikami w czytaniu</vt:lpstr>
      <vt:lpstr>Gender gap w czytaniu – PISA 2009  </vt:lpstr>
      <vt:lpstr>Lokalizacja szkoły a osiągnięcia edukacyjne</vt:lpstr>
      <vt:lpstr>Premia za wyższe wykształcenie</vt:lpstr>
      <vt:lpstr>Zbyt późny moment otrzymania pierwszego dyplomu  i wejścia na rynek pracy</vt:lpstr>
      <vt:lpstr>Bariery na rynku pracy dla młodych</vt:lpstr>
      <vt:lpstr>Nowo powstające miejsca pracy – niedopasowanie</vt:lpstr>
      <vt:lpstr>Pracodawcy cenią sobie motywację i odpowiedzialność</vt:lpstr>
      <vt:lpstr>Wchodzenie i obecność na rynku pracy</vt:lpstr>
      <vt:lpstr>Wskaźniki bezrobocia młodych</vt:lpstr>
      <vt:lpstr>Sytuacja młodych na rynku pracy</vt:lpstr>
      <vt:lpstr>Nadal mało osób pracuje w niepełnym wymiarze</vt:lpstr>
      <vt:lpstr>Czasowość zatrudnienia a ryzyko bezrobocia</vt:lpstr>
      <vt:lpstr>Dualizm rynku pracy – transfer: edukacja rynek pracy (1) </vt:lpstr>
      <vt:lpstr>Dualizm rynku pracy – transfer: edukacja rynek pracy (2) </vt:lpstr>
      <vt:lpstr>Slajd 67</vt:lpstr>
      <vt:lpstr>Slajd 68</vt:lpstr>
      <vt:lpstr>VI. Nowe przewagi konkurencyjne: edukacja, innowacyjność i przedsiębiorczość, kreatywność, sprawność państwa</vt:lpstr>
      <vt:lpstr>Kapitał ludzki, kapitał intelektualny  a nowe przewagi konkurencyjne</vt:lpstr>
      <vt:lpstr>Slajd 71</vt:lpstr>
      <vt:lpstr>Nakłady na naukę i szkolnictwo wyższe</vt:lpstr>
      <vt:lpstr>Skąd pochodzą środki na R&amp;D w Polsce?</vt:lpstr>
      <vt:lpstr>Polska nauka a świat</vt:lpstr>
      <vt:lpstr>Aktywność nauczycieli akademickich</vt:lpstr>
      <vt:lpstr>Innowacyjność gospodarki – kamienie milowe</vt:lpstr>
      <vt:lpstr>Kluczowe decyzje (1) </vt:lpstr>
      <vt:lpstr>Kluczowe decyzje (2)</vt:lpstr>
      <vt:lpstr>Kluczowe decyzje (3)</vt:lpstr>
      <vt:lpstr>Kluczowe decyzje (4)</vt:lpstr>
      <vt:lpstr>Obywatel 2030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Arak</dc:creator>
  <cp:lastModifiedBy>zmaciag</cp:lastModifiedBy>
  <cp:revision>481</cp:revision>
  <dcterms:created xsi:type="dcterms:W3CDTF">2010-09-22T08:39:06Z</dcterms:created>
  <dcterms:modified xsi:type="dcterms:W3CDTF">2011-03-31T14:24:58Z</dcterms:modified>
</cp:coreProperties>
</file>