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32" r:id="rId3"/>
    <p:sldId id="334" r:id="rId4"/>
    <p:sldId id="366" r:id="rId5"/>
    <p:sldId id="371" r:id="rId6"/>
    <p:sldId id="370" r:id="rId7"/>
    <p:sldId id="367" r:id="rId8"/>
    <p:sldId id="374" r:id="rId9"/>
    <p:sldId id="337" r:id="rId10"/>
    <p:sldId id="340" r:id="rId11"/>
    <p:sldId id="336" r:id="rId12"/>
    <p:sldId id="343" r:id="rId13"/>
    <p:sldId id="338" r:id="rId14"/>
    <p:sldId id="354" r:id="rId15"/>
    <p:sldId id="342" r:id="rId16"/>
    <p:sldId id="353" r:id="rId17"/>
    <p:sldId id="352" r:id="rId18"/>
    <p:sldId id="355" r:id="rId19"/>
    <p:sldId id="356" r:id="rId20"/>
    <p:sldId id="357" r:id="rId21"/>
    <p:sldId id="363" r:id="rId22"/>
    <p:sldId id="358" r:id="rId23"/>
    <p:sldId id="359" r:id="rId24"/>
    <p:sldId id="360" r:id="rId25"/>
    <p:sldId id="364" r:id="rId26"/>
    <p:sldId id="361" r:id="rId27"/>
    <p:sldId id="262" r:id="rId28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  <a:srgbClr val="CCECFF"/>
    <a:srgbClr val="99CCFF"/>
    <a:srgbClr val="003399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 autoAdjust="0"/>
    <p:restoredTop sz="90224" autoAdjust="0"/>
  </p:normalViewPr>
  <p:slideViewPr>
    <p:cSldViewPr>
      <p:cViewPr varScale="1">
        <p:scale>
          <a:sx n="114" d="100"/>
          <a:sy n="114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BENEFICJENCI DIP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B0F0"/>
              </a:solidFill>
            </a:ln>
          </c:spPr>
          <c:explosion val="25"/>
          <c:dPt>
            <c:idx val="0"/>
            <c:explosion val="2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cat>
            <c:strRef>
              <c:f>Arkusz1!$A$2:$A$3</c:f>
              <c:strCache>
                <c:ptCount val="2"/>
                <c:pt idx="0">
                  <c:v>Beneficjenci DIP: 760</c:v>
                </c:pt>
                <c:pt idx="1">
                  <c:v>Podmioty gospodarcze w województwie dolnośląskim: 347 561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 formatCode="#,##0">
                  <c:v>760</c:v>
                </c:pt>
                <c:pt idx="1">
                  <c:v>347561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9683652299502974E-2"/>
          <c:y val="0.67690012901060881"/>
          <c:w val="0.98031634770049625"/>
          <c:h val="0.25697545358208068"/>
        </c:manualLayout>
      </c:layout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BENEFICJENCI DIP</c:v>
                </c:pt>
              </c:strCache>
            </c:strRef>
          </c:tx>
          <c:explosion val="25"/>
          <c:dPt>
            <c:idx val="0"/>
            <c:explosion val="24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1655275482211379"/>
                  <c:y val="4.2215258910626094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2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8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9.0651786553630792E-2"/>
                  <c:y val="-0.2260425609275737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1</a:t>
                    </a:r>
                    <a:r>
                      <a:rPr lang="en-US" dirty="0" smtClean="0"/>
                      <a:t>7</a:t>
                    </a:r>
                    <a:r>
                      <a:rPr lang="pl-PL" dirty="0" smtClean="0"/>
                      <a:t>8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2652240028885675"/>
                  <c:y val="4.7065730070396244E-2"/>
                </c:manualLayout>
              </c:layout>
              <c:tx>
                <c:rich>
                  <a:bodyPr/>
                  <a:lstStyle/>
                  <a:p>
                    <a:r>
                      <a:rPr lang="pl-PL" sz="1800" b="1" baseline="0" dirty="0" smtClean="0"/>
                      <a:t> </a:t>
                    </a:r>
                    <a:r>
                      <a:rPr lang="pl-PL" dirty="0" smtClean="0"/>
                      <a:t>307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b="1" dirty="0" smtClean="0"/>
                      <a:t>1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showPercent val="1"/>
            <c:showLeaderLines val="1"/>
          </c:dLbls>
          <c:cat>
            <c:strRef>
              <c:f>Arkusz1!$A$2:$A$6</c:f>
              <c:strCache>
                <c:ptCount val="5"/>
                <c:pt idx="0">
                  <c:v>MAŁE</c:v>
                </c:pt>
                <c:pt idx="1">
                  <c:v>ŚREDNIE</c:v>
                </c:pt>
                <c:pt idx="2">
                  <c:v>DUŻE</c:v>
                </c:pt>
                <c:pt idx="3">
                  <c:v>MIKRO</c:v>
                </c:pt>
                <c:pt idx="4">
                  <c:v>STOWARZYSZENIA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 formatCode="#,##0">
                  <c:v>238</c:v>
                </c:pt>
                <c:pt idx="1">
                  <c:v>178</c:v>
                </c:pt>
                <c:pt idx="2">
                  <c:v>36</c:v>
                </c:pt>
                <c:pt idx="3">
                  <c:v>307</c:v>
                </c:pt>
                <c:pt idx="4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clustered"/>
        <c:dLbls>
          <c:showVal val="1"/>
        </c:dLbls>
        <c:gapWidth val="75"/>
        <c:axId val="91925888"/>
        <c:axId val="92165248"/>
      </c:barChart>
      <c:catAx>
        <c:axId val="91925888"/>
        <c:scaling>
          <c:orientation val="minMax"/>
        </c:scaling>
        <c:axPos val="b"/>
        <c:majorTickMark val="none"/>
        <c:tickLblPos val="nextTo"/>
        <c:crossAx val="92165248"/>
        <c:crosses val="autoZero"/>
        <c:auto val="1"/>
        <c:lblAlgn val="ctr"/>
        <c:lblOffset val="100"/>
      </c:catAx>
      <c:valAx>
        <c:axId val="92165248"/>
        <c:scaling>
          <c:orientation val="minMax"/>
        </c:scaling>
        <c:axPos val="l"/>
        <c:numFmt formatCode="General" sourceLinked="1"/>
        <c:majorTickMark val="none"/>
        <c:tickLblPos val="nextTo"/>
        <c:crossAx val="9192588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b="1">
          <a:latin typeface="+mj-lt"/>
        </a:defRPr>
      </a:pPr>
      <a:endParaRPr lang="pl-PL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4.4794658516995399E-2"/>
          <c:y val="2.3991062520162424E-2"/>
          <c:w val="0.890151094322853"/>
          <c:h val="0.71036460453080963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Koncentracja działalności gospodarczych</c:v>
                </c:pt>
              </c:strCache>
            </c:strRef>
          </c:tx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B836A5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6CD6B5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3399"/>
              </a:solidFill>
            </c:spPr>
          </c:dPt>
          <c:dPt>
            <c:idx val="1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1"/>
            <c:spPr>
              <a:solidFill>
                <a:srgbClr val="00B050"/>
              </a:solidFill>
            </c:spPr>
          </c:dPt>
          <c:dPt>
            <c:idx val="12"/>
            <c:spPr>
              <a:solidFill>
                <a:srgbClr val="FF0000"/>
              </a:solidFill>
            </c:spPr>
          </c:dPt>
          <c:cat>
            <c:strRef>
              <c:f>Arkusz1!$A$2:$A$8</c:f>
              <c:strCache>
                <c:ptCount val="7"/>
                <c:pt idx="0">
                  <c:v>Budownictwo</c:v>
                </c:pt>
                <c:pt idx="1">
                  <c:v>Produkcja produktów żywnościowych i napojów</c:v>
                </c:pt>
                <c:pt idx="2">
                  <c:v>Handel hurtowy i detaliczny</c:v>
                </c:pt>
                <c:pt idx="3">
                  <c:v>Nieokreślony przemysł wytwórczy</c:v>
                </c:pt>
                <c:pt idx="4">
                  <c:v>Wytwarzanie i dystrybucja energii elektrycznej, gazu i ciepła</c:v>
                </c:pt>
                <c:pt idx="5">
                  <c:v>Hotele i restauracje</c:v>
                </c:pt>
                <c:pt idx="6">
                  <c:v>Działalność w zakresie ochrony zdrowia ludzkiego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29</c:v>
                </c:pt>
                <c:pt idx="1">
                  <c:v>26</c:v>
                </c:pt>
                <c:pt idx="2">
                  <c:v>42</c:v>
                </c:pt>
                <c:pt idx="3">
                  <c:v>240</c:v>
                </c:pt>
                <c:pt idx="4">
                  <c:v>23</c:v>
                </c:pt>
                <c:pt idx="5">
                  <c:v>146</c:v>
                </c:pt>
                <c:pt idx="6">
                  <c:v>26</c:v>
                </c:pt>
              </c:numCache>
            </c:numRef>
          </c:val>
        </c:ser>
        <c:dLbls>
          <c:showVal val="1"/>
        </c:dLbls>
        <c:gapWidth val="75"/>
        <c:axId val="92326528"/>
        <c:axId val="92328320"/>
      </c:barChart>
      <c:catAx>
        <c:axId val="92326528"/>
        <c:scaling>
          <c:orientation val="minMax"/>
        </c:scaling>
        <c:axPos val="b"/>
        <c:majorTickMark val="none"/>
        <c:tickLblPos val="none"/>
        <c:crossAx val="92328320"/>
        <c:crosses val="autoZero"/>
        <c:auto val="1"/>
        <c:lblAlgn val="ctr"/>
        <c:lblOffset val="100"/>
      </c:catAx>
      <c:valAx>
        <c:axId val="92328320"/>
        <c:scaling>
          <c:orientation val="minMax"/>
        </c:scaling>
        <c:axPos val="l"/>
        <c:numFmt formatCode="General" sourceLinked="1"/>
        <c:majorTickMark val="none"/>
        <c:tickLblPos val="nextTo"/>
        <c:crossAx val="92326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957945474182295E-2"/>
          <c:y val="0.77131192839126728"/>
          <c:w val="0.967094958483666"/>
          <c:h val="0.21572287278859989"/>
        </c:manualLayout>
      </c:layout>
      <c:txPr>
        <a:bodyPr/>
        <a:lstStyle/>
        <a:p>
          <a:pPr>
            <a:defRPr sz="1200" b="1"/>
          </a:pPr>
          <a:endParaRPr lang="pl-PL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4.4794658516995399E-2"/>
          <c:y val="2.3991062520162424E-2"/>
          <c:w val="0.46281401337920586"/>
          <c:h val="0.95201787495967538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Koncentracja działalności gospodarczych</c:v>
                </c:pt>
              </c:strCache>
            </c:strRef>
          </c:tx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B836A5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6CD6B5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rgbClr val="FF3399"/>
              </a:solidFill>
            </c:spPr>
          </c:dPt>
          <c:dPt>
            <c:idx val="1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1"/>
            <c:spPr>
              <a:solidFill>
                <a:srgbClr val="00B050"/>
              </a:solidFill>
            </c:spPr>
          </c:dPt>
          <c:dPt>
            <c:idx val="1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6.6258190020630128E-18"/>
                  <c:y val="2.5724121238200237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-5.9664362746416387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4456499368922585E-3"/>
                  <c:y val="6.8418363230508591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4456499368922585E-3"/>
                  <c:y val="8.9765484226662761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1.4456499368922585E-3"/>
                  <c:y val="6.8418363230508591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0"/>
                  <c:y val="-1.6970120754108069E-3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-2.891413704488208E-3"/>
                  <c:y val="6.8418363230508591E-3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5.300655201650409E-17"/>
                  <c:y val="8.3094088696447372E-3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0"/>
                  <c:y val="-1.6970120754108069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inEnd"/>
            <c:showVal val="1"/>
          </c:dLbls>
          <c:cat>
            <c:strRef>
              <c:f>Arkusz1!$A$2:$A$15</c:f>
              <c:strCache>
                <c:ptCount val="14"/>
                <c:pt idx="0">
                  <c:v>Budownictwo</c:v>
                </c:pt>
                <c:pt idx="1">
                  <c:v>Produkcja produktów żywnościowych i napojów</c:v>
                </c:pt>
                <c:pt idx="2">
                  <c:v>Wytwarzanie tekstyliów i wyrobów włókienniczych</c:v>
                </c:pt>
                <c:pt idx="3">
                  <c:v>Nieokreślony przemysł wytwórczy</c:v>
                </c:pt>
                <c:pt idx="4">
                  <c:v>Wytwarzanie i dystrybucja energii elektrycznej, gazu i ciepła</c:v>
                </c:pt>
                <c:pt idx="5">
                  <c:v>Poczta i telekomunikacja</c:v>
                </c:pt>
                <c:pt idx="6">
                  <c:v>Handel hurtowy i detaliczny</c:v>
                </c:pt>
                <c:pt idx="7">
                  <c:v>Hotele i restauracje</c:v>
                </c:pt>
                <c:pt idx="8">
                  <c:v>Obsługa nieruchomości, wynajem i prowadzenie działalności gospodarczej</c:v>
                </c:pt>
                <c:pt idx="9">
                  <c:v>Edukacja</c:v>
                </c:pt>
                <c:pt idx="10">
                  <c:v>Działalność w zakresie ochrony zdrowia ludzkiego</c:v>
                </c:pt>
                <c:pt idx="11">
                  <c:v>Działalność związana ze środowiskiem naturalnym</c:v>
                </c:pt>
                <c:pt idx="12">
                  <c:v>Wytwarzanie urządzeń transportowych</c:v>
                </c:pt>
                <c:pt idx="13">
                  <c:v>Inne niewyszczególnione usługi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29</c:v>
                </c:pt>
                <c:pt idx="1">
                  <c:v>26</c:v>
                </c:pt>
                <c:pt idx="2">
                  <c:v>4</c:v>
                </c:pt>
                <c:pt idx="3">
                  <c:v>240</c:v>
                </c:pt>
                <c:pt idx="4">
                  <c:v>23</c:v>
                </c:pt>
                <c:pt idx="5">
                  <c:v>3</c:v>
                </c:pt>
                <c:pt idx="6">
                  <c:v>42</c:v>
                </c:pt>
                <c:pt idx="7">
                  <c:v>146</c:v>
                </c:pt>
                <c:pt idx="8">
                  <c:v>2</c:v>
                </c:pt>
                <c:pt idx="9">
                  <c:v>3</c:v>
                </c:pt>
                <c:pt idx="10">
                  <c:v>26</c:v>
                </c:pt>
                <c:pt idx="11">
                  <c:v>8</c:v>
                </c:pt>
                <c:pt idx="12">
                  <c:v>1</c:v>
                </c:pt>
                <c:pt idx="13">
                  <c:v>207</c:v>
                </c:pt>
              </c:numCache>
            </c:numRef>
          </c:val>
        </c:ser>
        <c:gapWidth val="75"/>
        <c:overlap val="40"/>
        <c:axId val="92755072"/>
        <c:axId val="92756608"/>
      </c:barChart>
      <c:catAx>
        <c:axId val="92755072"/>
        <c:scaling>
          <c:orientation val="minMax"/>
        </c:scaling>
        <c:axPos val="b"/>
        <c:majorTickMark val="none"/>
        <c:tickLblPos val="none"/>
        <c:crossAx val="92756608"/>
        <c:crosses val="autoZero"/>
        <c:auto val="1"/>
        <c:lblAlgn val="ctr"/>
        <c:lblOffset val="100"/>
      </c:catAx>
      <c:valAx>
        <c:axId val="927566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275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08586204447231"/>
          <c:y val="8.1006970580908973E-4"/>
          <c:w val="0.45914137955527712"/>
          <c:h val="0.99837986058838202"/>
        </c:manualLayout>
      </c:layout>
      <c:txPr>
        <a:bodyPr/>
        <a:lstStyle/>
        <a:p>
          <a:pPr>
            <a:defRPr sz="1400" b="1"/>
          </a:pPr>
          <a:endParaRPr lang="pl-PL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95EC7-C6F0-49DC-8869-E423F0994246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4F1AA18-85CE-4C00-B6C3-63CC2273470D}">
      <dgm:prSet phldrT="[Tekst]" custT="1"/>
      <dgm:spPr/>
      <dgm:t>
        <a:bodyPr/>
        <a:lstStyle/>
        <a:p>
          <a:r>
            <a:rPr lang="pl-PL" sz="1400" b="1" dirty="0" smtClean="0"/>
            <a:t>DOLNOŚLĄSKA</a:t>
          </a:r>
          <a:endParaRPr lang="pl-PL" sz="1400" b="1" dirty="0"/>
        </a:p>
      </dgm:t>
    </dgm:pt>
    <dgm:pt modelId="{FD0280B1-F053-4AA0-915D-DFDB7FF4E104}" type="parTrans" cxnId="{B1923A91-A5C0-45AF-8BFB-B5A60F2325D5}">
      <dgm:prSet/>
      <dgm:spPr/>
      <dgm:t>
        <a:bodyPr/>
        <a:lstStyle/>
        <a:p>
          <a:endParaRPr lang="pl-PL"/>
        </a:p>
      </dgm:t>
    </dgm:pt>
    <dgm:pt modelId="{2F8EB214-24D4-40D9-B924-E02F1A60B066}" type="sibTrans" cxnId="{B1923A91-A5C0-45AF-8BFB-B5A60F2325D5}">
      <dgm:prSet/>
      <dgm:spPr/>
      <dgm:t>
        <a:bodyPr/>
        <a:lstStyle/>
        <a:p>
          <a:endParaRPr lang="pl-PL"/>
        </a:p>
      </dgm:t>
    </dgm:pt>
    <dgm:pt modelId="{7A85DFF4-A6D0-40E2-8EBD-49339A7F4EF4}">
      <dgm:prSet phldrT="[Teks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sz="1400" dirty="0" smtClean="0">
              <a:solidFill>
                <a:schemeClr val="bg1">
                  <a:lumMod val="85000"/>
                  <a:lumOff val="15000"/>
                </a:schemeClr>
              </a:solidFill>
            </a:rPr>
            <a:t>Podlega Zarządowi Województwa Dolnośląskiego</a:t>
          </a:r>
          <a:endParaRPr lang="pl-PL" sz="1400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D4D2DC00-9C73-4890-ACDE-CF6052B9CBA3}" type="parTrans" cxnId="{29FCA173-4D3D-41DB-9037-A1A44F468EE4}">
      <dgm:prSet/>
      <dgm:spPr/>
      <dgm:t>
        <a:bodyPr/>
        <a:lstStyle/>
        <a:p>
          <a:endParaRPr lang="pl-PL"/>
        </a:p>
      </dgm:t>
    </dgm:pt>
    <dgm:pt modelId="{EDE7B34D-D5D3-4CAC-AB88-AFEA811AB4BE}" type="sibTrans" cxnId="{29FCA173-4D3D-41DB-9037-A1A44F468EE4}">
      <dgm:prSet/>
      <dgm:spPr/>
      <dgm:t>
        <a:bodyPr/>
        <a:lstStyle/>
        <a:p>
          <a:endParaRPr lang="pl-PL"/>
        </a:p>
      </dgm:t>
    </dgm:pt>
    <dgm:pt modelId="{30867AEB-638C-411B-92E3-EA1B2AE77231}">
      <dgm:prSet phldrT="[Tekst]" custT="1"/>
      <dgm:spPr/>
      <dgm:t>
        <a:bodyPr/>
        <a:lstStyle/>
        <a:p>
          <a:r>
            <a:rPr lang="pl-PL" sz="1400" b="1" dirty="0" smtClean="0"/>
            <a:t>INSTYTUCJA</a:t>
          </a:r>
          <a:endParaRPr lang="pl-PL" sz="1400" b="1" dirty="0"/>
        </a:p>
      </dgm:t>
    </dgm:pt>
    <dgm:pt modelId="{9B59C3FF-A74F-4145-A956-37D7CC600DFE}" type="parTrans" cxnId="{2782AD0E-7081-4F8B-BAF5-ABC0CB0AC51D}">
      <dgm:prSet/>
      <dgm:spPr/>
      <dgm:t>
        <a:bodyPr/>
        <a:lstStyle/>
        <a:p>
          <a:endParaRPr lang="pl-PL"/>
        </a:p>
      </dgm:t>
    </dgm:pt>
    <dgm:pt modelId="{E0123553-D51D-43EE-9413-F0EF24CE69D5}" type="sibTrans" cxnId="{2782AD0E-7081-4F8B-BAF5-ABC0CB0AC51D}">
      <dgm:prSet/>
      <dgm:spPr/>
      <dgm:t>
        <a:bodyPr/>
        <a:lstStyle/>
        <a:p>
          <a:endParaRPr lang="pl-PL"/>
        </a:p>
      </dgm:t>
    </dgm:pt>
    <dgm:pt modelId="{50BD5229-8205-4343-9A87-E7C711EAB1E4}">
      <dgm:prSet phldrT="[Tekst]" custT="1"/>
      <dgm:spPr>
        <a:gradFill flip="none" rotWithShape="0">
          <a:gsLst>
            <a:gs pos="0">
              <a:srgbClr val="99CC00">
                <a:tint val="66000"/>
                <a:satMod val="160000"/>
              </a:srgbClr>
            </a:gs>
            <a:gs pos="50000">
              <a:srgbClr val="99CC00">
                <a:tint val="44500"/>
                <a:satMod val="160000"/>
              </a:srgbClr>
            </a:gs>
            <a:gs pos="100000">
              <a:srgbClr val="99CC00">
                <a:tint val="23500"/>
                <a:satMod val="160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l-PL" sz="1400" b="0" dirty="0" smtClean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+mn-lt"/>
              <a:cs typeface="Arial" pitchFamily="34" charset="0"/>
            </a:rPr>
            <a:t>Wdraża: część Priorytetu I RPO WD </a:t>
          </a:r>
          <a:r>
            <a:rPr lang="pl-PL" sz="1400" b="1" dirty="0" smtClean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+mn-lt"/>
              <a:cs typeface="Arial" pitchFamily="34" charset="0"/>
            </a:rPr>
            <a:t>„Przedsiębiorstwa i innowacyjność”</a:t>
          </a:r>
          <a:r>
            <a:rPr lang="pl-PL" sz="1400" b="0" dirty="0" smtClean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+mn-lt"/>
              <a:cs typeface="Arial" pitchFamily="34" charset="0"/>
            </a:rPr>
            <a:t> oraz część Priorytetu V RPO WD </a:t>
          </a:r>
          <a:r>
            <a:rPr lang="pl-PL" sz="1400" b="1" dirty="0" smtClean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+mn-lt"/>
              <a:cs typeface="Arial" pitchFamily="34" charset="0"/>
            </a:rPr>
            <a:t>„Energetyka”</a:t>
          </a:r>
          <a:endParaRPr lang="pl-PL" sz="1400" b="1" dirty="0">
            <a:solidFill>
              <a:schemeClr val="bg1">
                <a:lumMod val="85000"/>
                <a:lumOff val="15000"/>
              </a:schemeClr>
            </a:solidFill>
            <a:effectLst/>
            <a:latin typeface="+mn-lt"/>
          </a:endParaRPr>
        </a:p>
      </dgm:t>
    </dgm:pt>
    <dgm:pt modelId="{3B1E3F2C-B701-4ACA-BB9D-6BAB44B4EE01}" type="parTrans" cxnId="{DBFAB645-AA0C-468C-A998-DA10B9BAA46D}">
      <dgm:prSet/>
      <dgm:spPr/>
      <dgm:t>
        <a:bodyPr/>
        <a:lstStyle/>
        <a:p>
          <a:endParaRPr lang="pl-PL"/>
        </a:p>
      </dgm:t>
    </dgm:pt>
    <dgm:pt modelId="{D1ECA9B2-1187-4356-941D-0CC672BBB3C4}" type="sibTrans" cxnId="{DBFAB645-AA0C-468C-A998-DA10B9BAA46D}">
      <dgm:prSet/>
      <dgm:spPr/>
      <dgm:t>
        <a:bodyPr/>
        <a:lstStyle/>
        <a:p>
          <a:endParaRPr lang="pl-PL"/>
        </a:p>
      </dgm:t>
    </dgm:pt>
    <dgm:pt modelId="{DBA2D89D-654E-4C59-8144-3C54CDE7C64B}">
      <dgm:prSet phldrT="[Tekst]" custT="1"/>
      <dgm:spPr/>
      <dgm:t>
        <a:bodyPr/>
        <a:lstStyle/>
        <a:p>
          <a:r>
            <a:rPr lang="pl-PL" sz="1400" b="1" dirty="0" smtClean="0"/>
            <a:t>POŚREDNICZĄCA</a:t>
          </a:r>
          <a:endParaRPr lang="pl-PL" sz="1400" b="1" dirty="0"/>
        </a:p>
      </dgm:t>
    </dgm:pt>
    <dgm:pt modelId="{419D2B30-1AD3-436F-A320-4F88679CC42F}" type="parTrans" cxnId="{7EC96D08-A3BA-4D72-9FF3-5E74DAEC5587}">
      <dgm:prSet/>
      <dgm:spPr/>
      <dgm:t>
        <a:bodyPr/>
        <a:lstStyle/>
        <a:p>
          <a:endParaRPr lang="pl-PL"/>
        </a:p>
      </dgm:t>
    </dgm:pt>
    <dgm:pt modelId="{00E1117B-F370-4DB1-9899-146D5B8AE49D}" type="sibTrans" cxnId="{7EC96D08-A3BA-4D72-9FF3-5E74DAEC5587}">
      <dgm:prSet/>
      <dgm:spPr/>
      <dgm:t>
        <a:bodyPr/>
        <a:lstStyle/>
        <a:p>
          <a:endParaRPr lang="pl-PL"/>
        </a:p>
      </dgm:t>
    </dgm:pt>
    <dgm:pt modelId="{D5ADA7F4-09C3-4C29-A0BF-EA5A45F5BECE}">
      <dgm:prSet phldrT="[Teks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l-PL" sz="1400" b="0" dirty="0" smtClean="0">
              <a:solidFill>
                <a:schemeClr val="bg1">
                  <a:lumMod val="85000"/>
                  <a:lumOff val="15000"/>
                </a:schemeClr>
              </a:solidFill>
            </a:rPr>
            <a:t>Działania RPO </a:t>
          </a:r>
          <a:r>
            <a:rPr lang="pl-PL" sz="1400" b="0" dirty="0" err="1" smtClean="0">
              <a:solidFill>
                <a:schemeClr val="bg1">
                  <a:lumMod val="85000"/>
                  <a:lumOff val="15000"/>
                </a:schemeClr>
              </a:solidFill>
            </a:rPr>
            <a:t>dla</a:t>
          </a:r>
          <a:r>
            <a:rPr lang="pl-PL" sz="1400" b="0" dirty="0" smtClean="0">
              <a:solidFill>
                <a:schemeClr val="bg1">
                  <a:lumMod val="85000"/>
                  <a:lumOff val="15000"/>
                </a:schemeClr>
              </a:solidFill>
            </a:rPr>
            <a:t> Województwa Dolnośląskiego na lata </a:t>
          </a:r>
          <a:r>
            <a:rPr lang="pl-PL" sz="1400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>2007-2013</a:t>
          </a:r>
          <a:r>
            <a:rPr lang="pl-PL" sz="1400" b="0" dirty="0" smtClean="0">
              <a:solidFill>
                <a:schemeClr val="bg1">
                  <a:lumMod val="85000"/>
                  <a:lumOff val="15000"/>
                </a:schemeClr>
              </a:solidFill>
            </a:rPr>
            <a:t> wdrażane przez DIP:</a:t>
          </a:r>
          <a:r>
            <a:rPr lang="pl-PL" sz="1400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/>
          </a:r>
          <a:br>
            <a:rPr lang="pl-PL" sz="1400" b="1" dirty="0" smtClean="0">
              <a:solidFill>
                <a:schemeClr val="bg1">
                  <a:lumMod val="85000"/>
                  <a:lumOff val="15000"/>
                </a:schemeClr>
              </a:solidFill>
            </a:rPr>
          </a:br>
          <a:r>
            <a:rPr lang="pl-PL" sz="1400" dirty="0" smtClean="0">
              <a:solidFill>
                <a:schemeClr val="bg1">
                  <a:lumMod val="85000"/>
                  <a:lumOff val="15000"/>
                </a:schemeClr>
              </a:solidFill>
            </a:rPr>
            <a:t>1.1 Inwestycje </a:t>
          </a:r>
          <a:r>
            <a:rPr lang="pl-PL" sz="1400" dirty="0" err="1" smtClean="0">
              <a:solidFill>
                <a:schemeClr val="bg1">
                  <a:lumMod val="85000"/>
                  <a:lumOff val="15000"/>
                </a:schemeClr>
              </a:solidFill>
            </a:rPr>
            <a:t>dla</a:t>
          </a:r>
          <a:r>
            <a:rPr lang="pl-PL" sz="1400" dirty="0" smtClean="0">
              <a:solidFill>
                <a:schemeClr val="bg1">
                  <a:lumMod val="85000"/>
                  <a:lumOff val="15000"/>
                </a:schemeClr>
              </a:solidFill>
            </a:rPr>
            <a:t> przedsiębiorstw</a:t>
          </a:r>
          <a:br>
            <a:rPr lang="pl-PL" sz="1400" dirty="0" smtClean="0">
              <a:solidFill>
                <a:schemeClr val="bg1">
                  <a:lumMod val="85000"/>
                  <a:lumOff val="15000"/>
                </a:schemeClr>
              </a:solidFill>
            </a:rPr>
          </a:br>
          <a:r>
            <a:rPr lang="pl-PL" sz="1400" dirty="0" smtClean="0">
              <a:solidFill>
                <a:schemeClr val="bg1">
                  <a:lumMod val="85000"/>
                  <a:lumOff val="15000"/>
                </a:schemeClr>
              </a:solidFill>
            </a:rPr>
            <a:t>1.2 Doradztwo </a:t>
          </a:r>
          <a:r>
            <a:rPr lang="pl-PL" sz="1400" dirty="0" err="1" smtClean="0">
              <a:solidFill>
                <a:schemeClr val="bg1">
                  <a:lumMod val="85000"/>
                  <a:lumOff val="15000"/>
                </a:schemeClr>
              </a:solidFill>
            </a:rPr>
            <a:t>dla</a:t>
          </a:r>
          <a:r>
            <a:rPr lang="pl-PL" sz="1400" dirty="0" smtClean="0">
              <a:solidFill>
                <a:schemeClr val="bg1">
                  <a:lumMod val="85000"/>
                  <a:lumOff val="15000"/>
                </a:schemeClr>
              </a:solidFill>
            </a:rPr>
            <a:t> firm oraz wsparcie </a:t>
          </a:r>
          <a:r>
            <a:rPr lang="pl-PL" sz="1400" dirty="0" err="1" smtClean="0">
              <a:solidFill>
                <a:schemeClr val="bg1">
                  <a:lumMod val="85000"/>
                  <a:lumOff val="15000"/>
                </a:schemeClr>
              </a:solidFill>
            </a:rPr>
            <a:t>dla</a:t>
          </a:r>
          <a:r>
            <a:rPr lang="pl-PL" sz="1400" dirty="0" smtClean="0">
              <a:solidFill>
                <a:schemeClr val="bg1">
                  <a:lumMod val="85000"/>
                  <a:lumOff val="15000"/>
                </a:schemeClr>
              </a:solidFill>
            </a:rPr>
            <a:t> Instytucji Otoczenia Biznesu</a:t>
          </a:r>
          <a:br>
            <a:rPr lang="pl-PL" sz="1400" dirty="0" smtClean="0">
              <a:solidFill>
                <a:schemeClr val="bg1">
                  <a:lumMod val="85000"/>
                  <a:lumOff val="15000"/>
                </a:schemeClr>
              </a:solidFill>
            </a:rPr>
          </a:br>
          <a:r>
            <a:rPr lang="pl-PL" sz="1400" dirty="0" smtClean="0">
              <a:solidFill>
                <a:schemeClr val="bg1">
                  <a:lumMod val="85000"/>
                  <a:lumOff val="15000"/>
                </a:schemeClr>
              </a:solidFill>
            </a:rPr>
            <a:t>5.1 Odnawialne źródła energii</a:t>
          </a:r>
          <a:br>
            <a:rPr lang="pl-PL" sz="1400" dirty="0" smtClean="0">
              <a:solidFill>
                <a:schemeClr val="bg1">
                  <a:lumMod val="85000"/>
                  <a:lumOff val="15000"/>
                </a:schemeClr>
              </a:solidFill>
            </a:rPr>
          </a:br>
          <a:r>
            <a:rPr lang="pl-PL" sz="1400" dirty="0" smtClean="0">
              <a:solidFill>
                <a:schemeClr val="bg1">
                  <a:lumMod val="85000"/>
                  <a:lumOff val="15000"/>
                </a:schemeClr>
              </a:solidFill>
            </a:rPr>
            <a:t>5.3 Ciepłownictwo i </a:t>
          </a:r>
          <a:r>
            <a:rPr lang="pl-PL" sz="1400" dirty="0" err="1" smtClean="0">
              <a:solidFill>
                <a:schemeClr val="bg1">
                  <a:lumMod val="85000"/>
                  <a:lumOff val="15000"/>
                </a:schemeClr>
              </a:solidFill>
            </a:rPr>
            <a:t>kogeneracja</a:t>
          </a:r>
          <a:endParaRPr lang="pl-PL" sz="1400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605F0B1F-3B98-4B59-8C0E-B4BE23B73C19}" type="parTrans" cxnId="{07746DB5-5FAB-4D6D-A2D3-BECFEBD31B2F}">
      <dgm:prSet/>
      <dgm:spPr/>
      <dgm:t>
        <a:bodyPr/>
        <a:lstStyle/>
        <a:p>
          <a:endParaRPr lang="pl-PL"/>
        </a:p>
      </dgm:t>
    </dgm:pt>
    <dgm:pt modelId="{6C42C662-89A9-452E-BC5C-F01054A5BA6D}" type="sibTrans" cxnId="{07746DB5-5FAB-4D6D-A2D3-BECFEBD31B2F}">
      <dgm:prSet/>
      <dgm:spPr/>
      <dgm:t>
        <a:bodyPr/>
        <a:lstStyle/>
        <a:p>
          <a:endParaRPr lang="pl-PL"/>
        </a:p>
      </dgm:t>
    </dgm:pt>
    <dgm:pt modelId="{3DAAF7C5-84CC-474D-A39B-98CD54D54CD1}" type="pres">
      <dgm:prSet presAssocID="{BF795EC7-C6F0-49DC-8869-E423F09942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76CB881-4B5E-48BB-9DB0-E756150CABF3}" type="pres">
      <dgm:prSet presAssocID="{F4F1AA18-85CE-4C00-B6C3-63CC2273470D}" presName="composite" presStyleCnt="0"/>
      <dgm:spPr/>
      <dgm:t>
        <a:bodyPr/>
        <a:lstStyle/>
        <a:p>
          <a:endParaRPr lang="pl-PL"/>
        </a:p>
      </dgm:t>
    </dgm:pt>
    <dgm:pt modelId="{F79ADED3-F7E9-406B-8C17-9D9B22636E3D}" type="pres">
      <dgm:prSet presAssocID="{F4F1AA18-85CE-4C00-B6C3-63CC2273470D}" presName="parentText" presStyleLbl="alignNode1" presStyleIdx="0" presStyleCnt="3" custScaleX="12663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917C8F-EE4C-4EA2-85BC-9CED4EC58153}" type="pres">
      <dgm:prSet presAssocID="{F4F1AA18-85CE-4C00-B6C3-63CC2273470D}" presName="descendantText" presStyleLbl="alignAcc1" presStyleIdx="0" presStyleCnt="3" custScaleX="959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0A4A20-B68D-44AB-962F-DC3246D49BCE}" type="pres">
      <dgm:prSet presAssocID="{2F8EB214-24D4-40D9-B924-E02F1A60B066}" presName="sp" presStyleCnt="0"/>
      <dgm:spPr/>
      <dgm:t>
        <a:bodyPr/>
        <a:lstStyle/>
        <a:p>
          <a:endParaRPr lang="pl-PL"/>
        </a:p>
      </dgm:t>
    </dgm:pt>
    <dgm:pt modelId="{3FB53EAB-97DB-4430-BAE1-10F7D9AC49D7}" type="pres">
      <dgm:prSet presAssocID="{30867AEB-638C-411B-92E3-EA1B2AE77231}" presName="composite" presStyleCnt="0"/>
      <dgm:spPr/>
      <dgm:t>
        <a:bodyPr/>
        <a:lstStyle/>
        <a:p>
          <a:endParaRPr lang="pl-PL"/>
        </a:p>
      </dgm:t>
    </dgm:pt>
    <dgm:pt modelId="{49764FF6-1C42-457D-82EC-4604F257B7D9}" type="pres">
      <dgm:prSet presAssocID="{30867AEB-638C-411B-92E3-EA1B2AE77231}" presName="parentText" presStyleLbl="alignNode1" presStyleIdx="1" presStyleCnt="3" custScaleX="1133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931EA0-D1E6-4CFA-83FD-CDBCA9AA9E24}" type="pres">
      <dgm:prSet presAssocID="{30867AEB-638C-411B-92E3-EA1B2AE77231}" presName="descendantText" presStyleLbl="alignAcc1" presStyleIdx="1" presStyleCnt="3" custScaleX="979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EB7D09-0556-417F-868F-5E270C832E48}" type="pres">
      <dgm:prSet presAssocID="{E0123553-D51D-43EE-9413-F0EF24CE69D5}" presName="sp" presStyleCnt="0"/>
      <dgm:spPr/>
      <dgm:t>
        <a:bodyPr/>
        <a:lstStyle/>
        <a:p>
          <a:endParaRPr lang="pl-PL"/>
        </a:p>
      </dgm:t>
    </dgm:pt>
    <dgm:pt modelId="{6877BFAE-8722-4369-9BEE-40FEA5F2993E}" type="pres">
      <dgm:prSet presAssocID="{DBA2D89D-654E-4C59-8144-3C54CDE7C64B}" presName="composite" presStyleCnt="0"/>
      <dgm:spPr/>
      <dgm:t>
        <a:bodyPr/>
        <a:lstStyle/>
        <a:p>
          <a:endParaRPr lang="pl-PL"/>
        </a:p>
      </dgm:t>
    </dgm:pt>
    <dgm:pt modelId="{C63883EA-7986-4E70-8BE9-689FC3689FFA}" type="pres">
      <dgm:prSet presAssocID="{DBA2D89D-654E-4C59-8144-3C54CDE7C64B}" presName="parentText" presStyleLbl="alignNode1" presStyleIdx="2" presStyleCnt="3" custScaleX="13998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DA7DE2-8009-469C-A633-F0BE72EE605D}" type="pres">
      <dgm:prSet presAssocID="{DBA2D89D-654E-4C59-8144-3C54CDE7C64B}" presName="descendantText" presStyleLbl="alignAcc1" presStyleIdx="2" presStyleCnt="3" custScaleX="94875" custScaleY="150203" custLinFactNeighborX="458" custLinFactNeighborY="182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6C19EC-B552-4E51-BC83-09E12C976096}" type="presOf" srcId="{50BD5229-8205-4343-9A87-E7C711EAB1E4}" destId="{64931EA0-D1E6-4CFA-83FD-CDBCA9AA9E24}" srcOrd="0" destOrd="0" presId="urn:microsoft.com/office/officeart/2005/8/layout/chevron2"/>
    <dgm:cxn modelId="{BCC432E2-3E4C-40C0-9FB4-780738435C2F}" type="presOf" srcId="{BF795EC7-C6F0-49DC-8869-E423F0994246}" destId="{3DAAF7C5-84CC-474D-A39B-98CD54D54CD1}" srcOrd="0" destOrd="0" presId="urn:microsoft.com/office/officeart/2005/8/layout/chevron2"/>
    <dgm:cxn modelId="{7EC96D08-A3BA-4D72-9FF3-5E74DAEC5587}" srcId="{BF795EC7-C6F0-49DC-8869-E423F0994246}" destId="{DBA2D89D-654E-4C59-8144-3C54CDE7C64B}" srcOrd="2" destOrd="0" parTransId="{419D2B30-1AD3-436F-A320-4F88679CC42F}" sibTransId="{00E1117B-F370-4DB1-9899-146D5B8AE49D}"/>
    <dgm:cxn modelId="{13308C17-15AD-4BF7-8322-8184F88A716D}" type="presOf" srcId="{30867AEB-638C-411B-92E3-EA1B2AE77231}" destId="{49764FF6-1C42-457D-82EC-4604F257B7D9}" srcOrd="0" destOrd="0" presId="urn:microsoft.com/office/officeart/2005/8/layout/chevron2"/>
    <dgm:cxn modelId="{A6E75348-A515-4A1F-A9BD-A6BECF0A1E64}" type="presOf" srcId="{D5ADA7F4-09C3-4C29-A0BF-EA5A45F5BECE}" destId="{79DA7DE2-8009-469C-A633-F0BE72EE605D}" srcOrd="0" destOrd="0" presId="urn:microsoft.com/office/officeart/2005/8/layout/chevron2"/>
    <dgm:cxn modelId="{DBFAB645-AA0C-468C-A998-DA10B9BAA46D}" srcId="{30867AEB-638C-411B-92E3-EA1B2AE77231}" destId="{50BD5229-8205-4343-9A87-E7C711EAB1E4}" srcOrd="0" destOrd="0" parTransId="{3B1E3F2C-B701-4ACA-BB9D-6BAB44B4EE01}" sibTransId="{D1ECA9B2-1187-4356-941D-0CC672BBB3C4}"/>
    <dgm:cxn modelId="{FA5673A7-5B06-4066-925F-B4618AB53297}" type="presOf" srcId="{F4F1AA18-85CE-4C00-B6C3-63CC2273470D}" destId="{F79ADED3-F7E9-406B-8C17-9D9B22636E3D}" srcOrd="0" destOrd="0" presId="urn:microsoft.com/office/officeart/2005/8/layout/chevron2"/>
    <dgm:cxn modelId="{07746DB5-5FAB-4D6D-A2D3-BECFEBD31B2F}" srcId="{DBA2D89D-654E-4C59-8144-3C54CDE7C64B}" destId="{D5ADA7F4-09C3-4C29-A0BF-EA5A45F5BECE}" srcOrd="0" destOrd="0" parTransId="{605F0B1F-3B98-4B59-8C0E-B4BE23B73C19}" sibTransId="{6C42C662-89A9-452E-BC5C-F01054A5BA6D}"/>
    <dgm:cxn modelId="{D049A9AF-3C89-4099-BEF6-503932D7FA48}" type="presOf" srcId="{DBA2D89D-654E-4C59-8144-3C54CDE7C64B}" destId="{C63883EA-7986-4E70-8BE9-689FC3689FFA}" srcOrd="0" destOrd="0" presId="urn:microsoft.com/office/officeart/2005/8/layout/chevron2"/>
    <dgm:cxn modelId="{29FCA173-4D3D-41DB-9037-A1A44F468EE4}" srcId="{F4F1AA18-85CE-4C00-B6C3-63CC2273470D}" destId="{7A85DFF4-A6D0-40E2-8EBD-49339A7F4EF4}" srcOrd="0" destOrd="0" parTransId="{D4D2DC00-9C73-4890-ACDE-CF6052B9CBA3}" sibTransId="{EDE7B34D-D5D3-4CAC-AB88-AFEA811AB4BE}"/>
    <dgm:cxn modelId="{2782AD0E-7081-4F8B-BAF5-ABC0CB0AC51D}" srcId="{BF795EC7-C6F0-49DC-8869-E423F0994246}" destId="{30867AEB-638C-411B-92E3-EA1B2AE77231}" srcOrd="1" destOrd="0" parTransId="{9B59C3FF-A74F-4145-A956-37D7CC600DFE}" sibTransId="{E0123553-D51D-43EE-9413-F0EF24CE69D5}"/>
    <dgm:cxn modelId="{B1923A91-A5C0-45AF-8BFB-B5A60F2325D5}" srcId="{BF795EC7-C6F0-49DC-8869-E423F0994246}" destId="{F4F1AA18-85CE-4C00-B6C3-63CC2273470D}" srcOrd="0" destOrd="0" parTransId="{FD0280B1-F053-4AA0-915D-DFDB7FF4E104}" sibTransId="{2F8EB214-24D4-40D9-B924-E02F1A60B066}"/>
    <dgm:cxn modelId="{EF72CFFC-F97E-40B7-B415-22B05A4A2B05}" type="presOf" srcId="{7A85DFF4-A6D0-40E2-8EBD-49339A7F4EF4}" destId="{66917C8F-EE4C-4EA2-85BC-9CED4EC58153}" srcOrd="0" destOrd="0" presId="urn:microsoft.com/office/officeart/2005/8/layout/chevron2"/>
    <dgm:cxn modelId="{6DC8FE1F-E34C-4B56-AB2C-A78987CD9BC3}" type="presParOf" srcId="{3DAAF7C5-84CC-474D-A39B-98CD54D54CD1}" destId="{376CB881-4B5E-48BB-9DB0-E756150CABF3}" srcOrd="0" destOrd="0" presId="urn:microsoft.com/office/officeart/2005/8/layout/chevron2"/>
    <dgm:cxn modelId="{779A6340-4AA9-4636-AC37-1D6FC5EE1324}" type="presParOf" srcId="{376CB881-4B5E-48BB-9DB0-E756150CABF3}" destId="{F79ADED3-F7E9-406B-8C17-9D9B22636E3D}" srcOrd="0" destOrd="0" presId="urn:microsoft.com/office/officeart/2005/8/layout/chevron2"/>
    <dgm:cxn modelId="{02FF9A87-CAD0-471C-9795-24DBDA44B6A8}" type="presParOf" srcId="{376CB881-4B5E-48BB-9DB0-E756150CABF3}" destId="{66917C8F-EE4C-4EA2-85BC-9CED4EC58153}" srcOrd="1" destOrd="0" presId="urn:microsoft.com/office/officeart/2005/8/layout/chevron2"/>
    <dgm:cxn modelId="{2165A6FB-304D-4001-BB9F-8D49FD27E97E}" type="presParOf" srcId="{3DAAF7C5-84CC-474D-A39B-98CD54D54CD1}" destId="{3C0A4A20-B68D-44AB-962F-DC3246D49BCE}" srcOrd="1" destOrd="0" presId="urn:microsoft.com/office/officeart/2005/8/layout/chevron2"/>
    <dgm:cxn modelId="{B37BDCDF-B92F-40EB-B8D0-602829571F07}" type="presParOf" srcId="{3DAAF7C5-84CC-474D-A39B-98CD54D54CD1}" destId="{3FB53EAB-97DB-4430-BAE1-10F7D9AC49D7}" srcOrd="2" destOrd="0" presId="urn:microsoft.com/office/officeart/2005/8/layout/chevron2"/>
    <dgm:cxn modelId="{BD506C61-78AB-4DBE-9C02-1D34413014C5}" type="presParOf" srcId="{3FB53EAB-97DB-4430-BAE1-10F7D9AC49D7}" destId="{49764FF6-1C42-457D-82EC-4604F257B7D9}" srcOrd="0" destOrd="0" presId="urn:microsoft.com/office/officeart/2005/8/layout/chevron2"/>
    <dgm:cxn modelId="{9FA4E748-071F-44E0-BB8C-628961EA5C6A}" type="presParOf" srcId="{3FB53EAB-97DB-4430-BAE1-10F7D9AC49D7}" destId="{64931EA0-D1E6-4CFA-83FD-CDBCA9AA9E24}" srcOrd="1" destOrd="0" presId="urn:microsoft.com/office/officeart/2005/8/layout/chevron2"/>
    <dgm:cxn modelId="{2031C8AE-CBE1-43B1-AD9B-5BCB12C0B6A0}" type="presParOf" srcId="{3DAAF7C5-84CC-474D-A39B-98CD54D54CD1}" destId="{F2EB7D09-0556-417F-868F-5E270C832E48}" srcOrd="3" destOrd="0" presId="urn:microsoft.com/office/officeart/2005/8/layout/chevron2"/>
    <dgm:cxn modelId="{3E0C2DD3-2C53-4221-A500-0D7D470F4F23}" type="presParOf" srcId="{3DAAF7C5-84CC-474D-A39B-98CD54D54CD1}" destId="{6877BFAE-8722-4369-9BEE-40FEA5F2993E}" srcOrd="4" destOrd="0" presId="urn:microsoft.com/office/officeart/2005/8/layout/chevron2"/>
    <dgm:cxn modelId="{4F6050A0-7C68-41A1-AA7D-071611F9DD43}" type="presParOf" srcId="{6877BFAE-8722-4369-9BEE-40FEA5F2993E}" destId="{C63883EA-7986-4E70-8BE9-689FC3689FFA}" srcOrd="0" destOrd="0" presId="urn:microsoft.com/office/officeart/2005/8/layout/chevron2"/>
    <dgm:cxn modelId="{6255DDD3-3330-4063-B3F3-1B5FB973D8EC}" type="presParOf" srcId="{6877BFAE-8722-4369-9BEE-40FEA5F2993E}" destId="{79DA7DE2-8009-469C-A633-F0BE72EE60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0509D-D4A1-436E-8E8C-410B5218CF51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7249882-2B2A-496E-9BF8-45046656D568}">
      <dgm:prSet phldrT="[Tekst]" custT="1"/>
      <dgm:spPr/>
      <dgm:t>
        <a:bodyPr/>
        <a:lstStyle/>
        <a:p>
          <a:r>
            <a:rPr lang="pl-PL" sz="2000" b="1" dirty="0" smtClean="0"/>
            <a:t>DIP statystyka na dzień 30 </a:t>
          </a:r>
          <a:r>
            <a:rPr lang="pl-PL" sz="2000" b="1" dirty="0" err="1" smtClean="0"/>
            <a:t>maja</a:t>
          </a:r>
          <a:r>
            <a:rPr lang="pl-PL" sz="2000" b="1" dirty="0" smtClean="0"/>
            <a:t> 2014 r.</a:t>
          </a:r>
          <a:endParaRPr lang="pl-PL" sz="2000" dirty="0"/>
        </a:p>
      </dgm:t>
    </dgm:pt>
    <dgm:pt modelId="{AF3A0BD8-1CC3-4748-A3CE-872FF2B0C46B}" type="parTrans" cxnId="{1498E514-E8EB-4A01-B42D-282992F02E1B}">
      <dgm:prSet/>
      <dgm:spPr/>
      <dgm:t>
        <a:bodyPr/>
        <a:lstStyle/>
        <a:p>
          <a:endParaRPr lang="pl-PL"/>
        </a:p>
      </dgm:t>
    </dgm:pt>
    <dgm:pt modelId="{51CCECF6-C14E-4654-BA91-1C856C4FD8ED}" type="sibTrans" cxnId="{1498E514-E8EB-4A01-B42D-282992F02E1B}">
      <dgm:prSet/>
      <dgm:spPr/>
      <dgm:t>
        <a:bodyPr/>
        <a:lstStyle/>
        <a:p>
          <a:endParaRPr lang="pl-PL"/>
        </a:p>
      </dgm:t>
    </dgm:pt>
    <dgm:pt modelId="{A5CC4DB2-89FE-4733-8F23-92ECD4FBCC32}">
      <dgm:prSet phldrT="[Teks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sz="1600" b="1" dirty="0" smtClean="0"/>
            <a:t>31 </a:t>
          </a:r>
          <a:r>
            <a:rPr lang="pl-PL" sz="1400" dirty="0" smtClean="0"/>
            <a:t>ogłoszonych konkursów</a:t>
          </a:r>
          <a:endParaRPr lang="pl-PL" sz="1400" dirty="0"/>
        </a:p>
      </dgm:t>
    </dgm:pt>
    <dgm:pt modelId="{09A6E506-37D6-493C-8E6D-048EB0199A3C}" type="parTrans" cxnId="{715DF6B5-404C-4D9B-8C9C-660DDE947E2A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2F2057B7-B3AA-4275-A9C4-0747994274F1}" type="sibTrans" cxnId="{715DF6B5-404C-4D9B-8C9C-660DDE947E2A}">
      <dgm:prSet/>
      <dgm:spPr/>
      <dgm:t>
        <a:bodyPr/>
        <a:lstStyle/>
        <a:p>
          <a:endParaRPr lang="pl-PL"/>
        </a:p>
      </dgm:t>
    </dgm:pt>
    <dgm:pt modelId="{2B0A0148-D9C3-4E56-B287-F58271BA6E5D}">
      <dgm:prSet phldrT="[Tekst]" custT="1"/>
      <dgm:spPr/>
      <dgm:t>
        <a:bodyPr/>
        <a:lstStyle/>
        <a:p>
          <a:r>
            <a:rPr lang="pl-PL" sz="1600" b="1" dirty="0" smtClean="0"/>
            <a:t>2 353 </a:t>
          </a:r>
          <a:r>
            <a:rPr lang="pl-PL" sz="1400" dirty="0" smtClean="0"/>
            <a:t>złożonych wniosków</a:t>
          </a:r>
          <a:endParaRPr lang="pl-PL" sz="1400" dirty="0"/>
        </a:p>
      </dgm:t>
    </dgm:pt>
    <dgm:pt modelId="{19DBC06C-7E99-4F52-A550-7C0A028A68FF}" type="parTrans" cxnId="{8D3677DA-31D4-405A-8D79-BCDEF6AB431E}">
      <dgm:prSet/>
      <dgm:spPr/>
      <dgm:t>
        <a:bodyPr/>
        <a:lstStyle/>
        <a:p>
          <a:endParaRPr lang="pl-PL"/>
        </a:p>
      </dgm:t>
    </dgm:pt>
    <dgm:pt modelId="{33454527-2623-4FBA-9523-9D031C51C7D5}" type="sibTrans" cxnId="{8D3677DA-31D4-405A-8D79-BCDEF6AB431E}">
      <dgm:prSet/>
      <dgm:spPr/>
      <dgm:t>
        <a:bodyPr/>
        <a:lstStyle/>
        <a:p>
          <a:endParaRPr lang="pl-PL"/>
        </a:p>
      </dgm:t>
    </dgm:pt>
    <dgm:pt modelId="{6CCE53B2-7768-4FD2-9F6E-0459F209A72F}">
      <dgm:prSet phldrT="[Tekst]" custT="1"/>
      <dgm:spPr/>
      <dgm:t>
        <a:bodyPr/>
        <a:lstStyle/>
        <a:p>
          <a:r>
            <a:rPr lang="pl-PL" sz="1600" b="1" dirty="0" smtClean="0"/>
            <a:t>913</a:t>
          </a:r>
          <a:br>
            <a:rPr lang="pl-PL" sz="1600" b="1" dirty="0" smtClean="0"/>
          </a:br>
          <a:r>
            <a:rPr lang="pl-PL" sz="1400" dirty="0" smtClean="0"/>
            <a:t>podpisanych umów</a:t>
          </a:r>
          <a:endParaRPr lang="pl-PL" sz="1400" dirty="0"/>
        </a:p>
      </dgm:t>
    </dgm:pt>
    <dgm:pt modelId="{CF64625D-71FE-4AE9-8F7A-46515863C815}" type="parTrans" cxnId="{DC661DFC-2B96-43A4-8E0D-708BECA157CE}">
      <dgm:prSet/>
      <dgm:spPr/>
      <dgm:t>
        <a:bodyPr/>
        <a:lstStyle/>
        <a:p>
          <a:endParaRPr lang="pl-PL"/>
        </a:p>
      </dgm:t>
    </dgm:pt>
    <dgm:pt modelId="{E85BA040-1DFF-4511-8A87-296758BAB32C}" type="sibTrans" cxnId="{DC661DFC-2B96-43A4-8E0D-708BECA157CE}">
      <dgm:prSet/>
      <dgm:spPr/>
      <dgm:t>
        <a:bodyPr/>
        <a:lstStyle/>
        <a:p>
          <a:endParaRPr lang="pl-PL"/>
        </a:p>
      </dgm:t>
    </dgm:pt>
    <dgm:pt modelId="{4AF74D04-2CCE-47AE-9A9B-D8CC6D72A3EA}">
      <dgm:prSet phldrT="[Tekst]" custT="1"/>
      <dgm:spPr/>
      <dgm:t>
        <a:bodyPr/>
        <a:lstStyle/>
        <a:p>
          <a:r>
            <a:rPr lang="pl-PL" sz="1400" b="1" dirty="0" smtClean="0"/>
            <a:t>760  realizowanych </a:t>
          </a:r>
          <a:br>
            <a:rPr lang="pl-PL" sz="1400" b="1" dirty="0" smtClean="0"/>
          </a:br>
          <a:r>
            <a:rPr lang="pl-PL" sz="1400" b="1" dirty="0" smtClean="0"/>
            <a:t>i/lub zakończonych inwestycji</a:t>
          </a:r>
        </a:p>
      </dgm:t>
    </dgm:pt>
    <dgm:pt modelId="{D896198C-C6CA-49B5-8EE1-4E2B608DB490}" type="parTrans" cxnId="{2E259419-D954-468D-9948-71495057E8D3}">
      <dgm:prSet/>
      <dgm:spPr/>
      <dgm:t>
        <a:bodyPr/>
        <a:lstStyle/>
        <a:p>
          <a:endParaRPr lang="pl-PL"/>
        </a:p>
      </dgm:t>
    </dgm:pt>
    <dgm:pt modelId="{69035CF9-EE33-456A-B763-40594BCA945B}" type="sibTrans" cxnId="{2E259419-D954-468D-9948-71495057E8D3}">
      <dgm:prSet/>
      <dgm:spPr/>
      <dgm:t>
        <a:bodyPr/>
        <a:lstStyle/>
        <a:p>
          <a:endParaRPr lang="pl-PL"/>
        </a:p>
      </dgm:t>
    </dgm:pt>
    <dgm:pt modelId="{458CC191-196E-47E9-AD3D-D0C7EF10321C}">
      <dgm:prSet custT="1"/>
      <dgm:spPr/>
      <dgm:t>
        <a:bodyPr/>
        <a:lstStyle/>
        <a:p>
          <a:r>
            <a:rPr lang="pl-PL" sz="1600" b="1" dirty="0" smtClean="0"/>
            <a:t>5,6 mld zł  </a:t>
          </a:r>
          <a:r>
            <a:rPr lang="pl-PL" sz="1400" dirty="0" smtClean="0"/>
            <a:t>wartość złożonych projektów</a:t>
          </a:r>
          <a:endParaRPr lang="pl-PL" sz="1400" dirty="0"/>
        </a:p>
      </dgm:t>
    </dgm:pt>
    <dgm:pt modelId="{4C3A835C-93D5-475B-8374-3B003B0B570C}" type="parTrans" cxnId="{22B8114D-A826-4625-9110-CC354853AE00}">
      <dgm:prSet/>
      <dgm:spPr/>
      <dgm:t>
        <a:bodyPr/>
        <a:lstStyle/>
        <a:p>
          <a:endParaRPr lang="pl-PL"/>
        </a:p>
      </dgm:t>
    </dgm:pt>
    <dgm:pt modelId="{160CF765-1E3F-4500-BF2E-CB923C849CC9}" type="sibTrans" cxnId="{22B8114D-A826-4625-9110-CC354853AE00}">
      <dgm:prSet/>
      <dgm:spPr/>
      <dgm:t>
        <a:bodyPr/>
        <a:lstStyle/>
        <a:p>
          <a:endParaRPr lang="pl-PL"/>
        </a:p>
      </dgm:t>
    </dgm:pt>
    <dgm:pt modelId="{BD2BF379-7965-4DE6-A043-16BFE346D2E5}">
      <dgm:prSet custT="1"/>
      <dgm:spPr/>
      <dgm:t>
        <a:bodyPr/>
        <a:lstStyle/>
        <a:p>
          <a:r>
            <a:rPr lang="pl-PL" sz="1600" b="1" dirty="0" smtClean="0"/>
            <a:t>2,6 mld zł </a:t>
          </a:r>
          <a:r>
            <a:rPr lang="pl-PL" sz="1500" dirty="0" smtClean="0"/>
            <a:t>wartość podpisanych umów</a:t>
          </a:r>
          <a:endParaRPr lang="pl-PL" sz="1500" dirty="0"/>
        </a:p>
      </dgm:t>
    </dgm:pt>
    <dgm:pt modelId="{C2173188-6A4C-439D-A753-45231304003C}" type="parTrans" cxnId="{5EB92BAC-E37F-4385-9A3B-69CFEE211A45}">
      <dgm:prSet/>
      <dgm:spPr/>
      <dgm:t>
        <a:bodyPr/>
        <a:lstStyle/>
        <a:p>
          <a:endParaRPr lang="pl-PL"/>
        </a:p>
      </dgm:t>
    </dgm:pt>
    <dgm:pt modelId="{E5978F9D-73F4-4D98-99B2-3F93A45EDE0E}" type="sibTrans" cxnId="{5EB92BAC-E37F-4385-9A3B-69CFEE211A45}">
      <dgm:prSet/>
      <dgm:spPr/>
      <dgm:t>
        <a:bodyPr/>
        <a:lstStyle/>
        <a:p>
          <a:endParaRPr lang="pl-PL"/>
        </a:p>
      </dgm:t>
    </dgm:pt>
    <dgm:pt modelId="{5510D0BB-F001-4787-A478-B1D55EA6EB1D}" type="pres">
      <dgm:prSet presAssocID="{3ED0509D-D4A1-436E-8E8C-410B5218CF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B4DE17D-58EA-499D-9CA4-0060988C35F8}" type="pres">
      <dgm:prSet presAssocID="{17249882-2B2A-496E-9BF8-45046656D568}" presName="centerShape" presStyleLbl="node0" presStyleIdx="0" presStyleCnt="1" custScaleX="195234" custScaleY="104259"/>
      <dgm:spPr/>
      <dgm:t>
        <a:bodyPr/>
        <a:lstStyle/>
        <a:p>
          <a:endParaRPr lang="pl-PL"/>
        </a:p>
      </dgm:t>
    </dgm:pt>
    <dgm:pt modelId="{C6373C0E-922B-445C-818B-B2F9867E5152}" type="pres">
      <dgm:prSet presAssocID="{09A6E506-37D6-493C-8E6D-048EB0199A3C}" presName="parTrans" presStyleLbl="sibTrans2D1" presStyleIdx="0" presStyleCnt="6" custLinFactNeighborX="-13718" custLinFactNeighborY="-9264"/>
      <dgm:spPr/>
      <dgm:t>
        <a:bodyPr/>
        <a:lstStyle/>
        <a:p>
          <a:endParaRPr lang="pl-PL"/>
        </a:p>
      </dgm:t>
    </dgm:pt>
    <dgm:pt modelId="{7C7CD22F-37E1-465D-A17D-522343F4CE58}" type="pres">
      <dgm:prSet presAssocID="{09A6E506-37D6-493C-8E6D-048EB0199A3C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3DFB3139-D3D8-4D4E-8959-52769887D51C}" type="pres">
      <dgm:prSet presAssocID="{A5CC4DB2-89FE-4733-8F23-92ECD4FBCC32}" presName="node" presStyleLbl="node1" presStyleIdx="0" presStyleCnt="6" custScaleX="136622" custScaleY="112072" custRadScaleRad="98792" custRadScaleInc="36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8B68E-511C-4EE3-9916-3B0ADFF87888}" type="pres">
      <dgm:prSet presAssocID="{19DBC06C-7E99-4F52-A550-7C0A028A68FF}" presName="parTrans" presStyleLbl="sibTrans2D1" presStyleIdx="1" presStyleCnt="6"/>
      <dgm:spPr/>
      <dgm:t>
        <a:bodyPr/>
        <a:lstStyle/>
        <a:p>
          <a:endParaRPr lang="pl-PL"/>
        </a:p>
      </dgm:t>
    </dgm:pt>
    <dgm:pt modelId="{45A9C7F5-3F58-4F34-9BD3-9ED729A19498}" type="pres">
      <dgm:prSet presAssocID="{19DBC06C-7E99-4F52-A550-7C0A028A68FF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B2D6BB27-C73F-4461-9720-442BA3F2D674}" type="pres">
      <dgm:prSet presAssocID="{2B0A0148-D9C3-4E56-B287-F58271BA6E5D}" presName="node" presStyleLbl="node1" presStyleIdx="1" presStyleCnt="6" custScaleX="125712" custScaleY="133605" custRadScaleRad="149559" custRadScaleInc="168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2E1D26-5E29-4708-BE62-FD7659D561F6}" type="pres">
      <dgm:prSet presAssocID="{4C3A835C-93D5-475B-8374-3B003B0B570C}" presName="parTrans" presStyleLbl="sibTrans2D1" presStyleIdx="2" presStyleCnt="6"/>
      <dgm:spPr/>
      <dgm:t>
        <a:bodyPr/>
        <a:lstStyle/>
        <a:p>
          <a:endParaRPr lang="pl-PL"/>
        </a:p>
      </dgm:t>
    </dgm:pt>
    <dgm:pt modelId="{4CC66F2D-C214-45F2-87E7-DAC4996A0F0E}" type="pres">
      <dgm:prSet presAssocID="{4C3A835C-93D5-475B-8374-3B003B0B570C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0FF06D51-3695-4A85-B933-52830839C482}" type="pres">
      <dgm:prSet presAssocID="{458CC191-196E-47E9-AD3D-D0C7EF10321C}" presName="node" presStyleLbl="node1" presStyleIdx="2" presStyleCnt="6" custScaleX="129323" custScaleY="126747" custRadScaleRad="146841" custRadScaleInc="-45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1F8A46-31D7-4F88-8C2A-4BD4F62E526B}" type="pres">
      <dgm:prSet presAssocID="{CF64625D-71FE-4AE9-8F7A-46515863C815}" presName="parTrans" presStyleLbl="sibTrans2D1" presStyleIdx="3" presStyleCnt="6"/>
      <dgm:spPr/>
      <dgm:t>
        <a:bodyPr/>
        <a:lstStyle/>
        <a:p>
          <a:endParaRPr lang="pl-PL"/>
        </a:p>
      </dgm:t>
    </dgm:pt>
    <dgm:pt modelId="{52485E93-27A9-47B6-A952-DCF93D841A6C}" type="pres">
      <dgm:prSet presAssocID="{CF64625D-71FE-4AE9-8F7A-46515863C815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136544B6-5B13-4575-9EF9-7383CACC5791}" type="pres">
      <dgm:prSet presAssocID="{6CCE53B2-7768-4FD2-9F6E-0459F209A72F}" presName="node" presStyleLbl="node1" presStyleIdx="3" presStyleCnt="6" custScaleX="118137" custScaleY="118108" custRadScaleRad="103806" custRadScaleInc="93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673715-F3DE-44BE-9B9C-4F4746B7D187}" type="pres">
      <dgm:prSet presAssocID="{C2173188-6A4C-439D-A753-45231304003C}" presName="parTrans" presStyleLbl="sibTrans2D1" presStyleIdx="4" presStyleCnt="6"/>
      <dgm:spPr/>
      <dgm:t>
        <a:bodyPr/>
        <a:lstStyle/>
        <a:p>
          <a:endParaRPr lang="pl-PL"/>
        </a:p>
      </dgm:t>
    </dgm:pt>
    <dgm:pt modelId="{32A0C63C-E90E-4AE7-BBAB-8D281050E9ED}" type="pres">
      <dgm:prSet presAssocID="{C2173188-6A4C-439D-A753-45231304003C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95B5CB5A-1391-49A4-995E-2BC3EC10B951}" type="pres">
      <dgm:prSet presAssocID="{BD2BF379-7965-4DE6-A043-16BFE346D2E5}" presName="node" presStyleLbl="node1" presStyleIdx="4" presStyleCnt="6" custScaleX="155931" custScaleY="117694" custRadScaleRad="158320" custRadScaleInc="163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A5C9BF-79D9-4852-9199-CECD4BF9E8B5}" type="pres">
      <dgm:prSet presAssocID="{D896198C-C6CA-49B5-8EE1-4E2B608DB490}" presName="parTrans" presStyleLbl="sibTrans2D1" presStyleIdx="5" presStyleCnt="6"/>
      <dgm:spPr/>
      <dgm:t>
        <a:bodyPr/>
        <a:lstStyle/>
        <a:p>
          <a:endParaRPr lang="pl-PL"/>
        </a:p>
      </dgm:t>
    </dgm:pt>
    <dgm:pt modelId="{65C0FF76-B05A-4089-B9B8-F1C23F0C08B3}" type="pres">
      <dgm:prSet presAssocID="{D896198C-C6CA-49B5-8EE1-4E2B608DB490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93945AF0-C859-4150-8247-8F11F8D41432}" type="pres">
      <dgm:prSet presAssocID="{4AF74D04-2CCE-47AE-9A9B-D8CC6D72A3EA}" presName="node" presStyleLbl="node1" presStyleIdx="5" presStyleCnt="6" custScaleX="185287" custScaleY="104570" custRadScaleRad="151769" custRadScaleInc="-191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15DF6B5-404C-4D9B-8C9C-660DDE947E2A}" srcId="{17249882-2B2A-496E-9BF8-45046656D568}" destId="{A5CC4DB2-89FE-4733-8F23-92ECD4FBCC32}" srcOrd="0" destOrd="0" parTransId="{09A6E506-37D6-493C-8E6D-048EB0199A3C}" sibTransId="{2F2057B7-B3AA-4275-A9C4-0747994274F1}"/>
    <dgm:cxn modelId="{EBDE36BF-C9E6-40A9-BC8F-FF041B746540}" type="presOf" srcId="{2B0A0148-D9C3-4E56-B287-F58271BA6E5D}" destId="{B2D6BB27-C73F-4461-9720-442BA3F2D674}" srcOrd="0" destOrd="0" presId="urn:microsoft.com/office/officeart/2005/8/layout/radial5"/>
    <dgm:cxn modelId="{45C5978C-173F-4BB8-921A-EC69D3BD354A}" type="presOf" srcId="{3ED0509D-D4A1-436E-8E8C-410B5218CF51}" destId="{5510D0BB-F001-4787-A478-B1D55EA6EB1D}" srcOrd="0" destOrd="0" presId="urn:microsoft.com/office/officeart/2005/8/layout/radial5"/>
    <dgm:cxn modelId="{DC661DFC-2B96-43A4-8E0D-708BECA157CE}" srcId="{17249882-2B2A-496E-9BF8-45046656D568}" destId="{6CCE53B2-7768-4FD2-9F6E-0459F209A72F}" srcOrd="3" destOrd="0" parTransId="{CF64625D-71FE-4AE9-8F7A-46515863C815}" sibTransId="{E85BA040-1DFF-4511-8A87-296758BAB32C}"/>
    <dgm:cxn modelId="{E0EA6140-8027-4E04-9E60-1176FEA11573}" type="presOf" srcId="{19DBC06C-7E99-4F52-A550-7C0A028A68FF}" destId="{45A9C7F5-3F58-4F34-9BD3-9ED729A19498}" srcOrd="1" destOrd="0" presId="urn:microsoft.com/office/officeart/2005/8/layout/radial5"/>
    <dgm:cxn modelId="{F5EF3E5E-0D80-4111-BDCF-CB4CCA4EEEF0}" type="presOf" srcId="{4AF74D04-2CCE-47AE-9A9B-D8CC6D72A3EA}" destId="{93945AF0-C859-4150-8247-8F11F8D41432}" srcOrd="0" destOrd="0" presId="urn:microsoft.com/office/officeart/2005/8/layout/radial5"/>
    <dgm:cxn modelId="{1498E514-E8EB-4A01-B42D-282992F02E1B}" srcId="{3ED0509D-D4A1-436E-8E8C-410B5218CF51}" destId="{17249882-2B2A-496E-9BF8-45046656D568}" srcOrd="0" destOrd="0" parTransId="{AF3A0BD8-1CC3-4748-A3CE-872FF2B0C46B}" sibTransId="{51CCECF6-C14E-4654-BA91-1C856C4FD8ED}"/>
    <dgm:cxn modelId="{F0E37379-864D-4244-ABF0-E645617BC3D7}" type="presOf" srcId="{BD2BF379-7965-4DE6-A043-16BFE346D2E5}" destId="{95B5CB5A-1391-49A4-995E-2BC3EC10B951}" srcOrd="0" destOrd="0" presId="urn:microsoft.com/office/officeart/2005/8/layout/radial5"/>
    <dgm:cxn modelId="{7C251BA9-5F93-480E-B4E5-B0CAD3C2C25D}" type="presOf" srcId="{C2173188-6A4C-439D-A753-45231304003C}" destId="{04673715-F3DE-44BE-9B9C-4F4746B7D187}" srcOrd="0" destOrd="0" presId="urn:microsoft.com/office/officeart/2005/8/layout/radial5"/>
    <dgm:cxn modelId="{FF073B9F-8B9B-4883-AFE6-D62ACD860FF1}" type="presOf" srcId="{4C3A835C-93D5-475B-8374-3B003B0B570C}" destId="{8C2E1D26-5E29-4708-BE62-FD7659D561F6}" srcOrd="0" destOrd="0" presId="urn:microsoft.com/office/officeart/2005/8/layout/radial5"/>
    <dgm:cxn modelId="{B55C5FF6-E1E1-4191-9E0E-C5E91FF9167B}" type="presOf" srcId="{CF64625D-71FE-4AE9-8F7A-46515863C815}" destId="{52485E93-27A9-47B6-A952-DCF93D841A6C}" srcOrd="1" destOrd="0" presId="urn:microsoft.com/office/officeart/2005/8/layout/radial5"/>
    <dgm:cxn modelId="{5EB92BAC-E37F-4385-9A3B-69CFEE211A45}" srcId="{17249882-2B2A-496E-9BF8-45046656D568}" destId="{BD2BF379-7965-4DE6-A043-16BFE346D2E5}" srcOrd="4" destOrd="0" parTransId="{C2173188-6A4C-439D-A753-45231304003C}" sibTransId="{E5978F9D-73F4-4D98-99B2-3F93A45EDE0E}"/>
    <dgm:cxn modelId="{63478AD6-56D7-40A6-8733-F3E003D65D78}" type="presOf" srcId="{D896198C-C6CA-49B5-8EE1-4E2B608DB490}" destId="{D9A5C9BF-79D9-4852-9199-CECD4BF9E8B5}" srcOrd="0" destOrd="0" presId="urn:microsoft.com/office/officeart/2005/8/layout/radial5"/>
    <dgm:cxn modelId="{56B626DE-DAD1-4D03-BFD4-E2E20EDA456C}" type="presOf" srcId="{09A6E506-37D6-493C-8E6D-048EB0199A3C}" destId="{C6373C0E-922B-445C-818B-B2F9867E5152}" srcOrd="0" destOrd="0" presId="urn:microsoft.com/office/officeart/2005/8/layout/radial5"/>
    <dgm:cxn modelId="{16BF3A39-F0E9-4ACB-A830-90DD36130A01}" type="presOf" srcId="{458CC191-196E-47E9-AD3D-D0C7EF10321C}" destId="{0FF06D51-3695-4A85-B933-52830839C482}" srcOrd="0" destOrd="0" presId="urn:microsoft.com/office/officeart/2005/8/layout/radial5"/>
    <dgm:cxn modelId="{BA29222D-EE90-48D0-B9F1-59C6C16BCC4B}" type="presOf" srcId="{09A6E506-37D6-493C-8E6D-048EB0199A3C}" destId="{7C7CD22F-37E1-465D-A17D-522343F4CE58}" srcOrd="1" destOrd="0" presId="urn:microsoft.com/office/officeart/2005/8/layout/radial5"/>
    <dgm:cxn modelId="{B25CF4D3-EB91-4D48-BF5F-F7A476B4857E}" type="presOf" srcId="{4C3A835C-93D5-475B-8374-3B003B0B570C}" destId="{4CC66F2D-C214-45F2-87E7-DAC4996A0F0E}" srcOrd="1" destOrd="0" presId="urn:microsoft.com/office/officeart/2005/8/layout/radial5"/>
    <dgm:cxn modelId="{22B8114D-A826-4625-9110-CC354853AE00}" srcId="{17249882-2B2A-496E-9BF8-45046656D568}" destId="{458CC191-196E-47E9-AD3D-D0C7EF10321C}" srcOrd="2" destOrd="0" parTransId="{4C3A835C-93D5-475B-8374-3B003B0B570C}" sibTransId="{160CF765-1E3F-4500-BF2E-CB923C849CC9}"/>
    <dgm:cxn modelId="{2E259419-D954-468D-9948-71495057E8D3}" srcId="{17249882-2B2A-496E-9BF8-45046656D568}" destId="{4AF74D04-2CCE-47AE-9A9B-D8CC6D72A3EA}" srcOrd="5" destOrd="0" parTransId="{D896198C-C6CA-49B5-8EE1-4E2B608DB490}" sibTransId="{69035CF9-EE33-456A-B763-40594BCA945B}"/>
    <dgm:cxn modelId="{8D3677DA-31D4-405A-8D79-BCDEF6AB431E}" srcId="{17249882-2B2A-496E-9BF8-45046656D568}" destId="{2B0A0148-D9C3-4E56-B287-F58271BA6E5D}" srcOrd="1" destOrd="0" parTransId="{19DBC06C-7E99-4F52-A550-7C0A028A68FF}" sibTransId="{33454527-2623-4FBA-9523-9D031C51C7D5}"/>
    <dgm:cxn modelId="{9194717C-73A9-4D52-971F-B8CED6A04AEB}" type="presOf" srcId="{17249882-2B2A-496E-9BF8-45046656D568}" destId="{2B4DE17D-58EA-499D-9CA4-0060988C35F8}" srcOrd="0" destOrd="0" presId="urn:microsoft.com/office/officeart/2005/8/layout/radial5"/>
    <dgm:cxn modelId="{0D6A9D0F-996B-4E17-9C06-33F1E7074A6A}" type="presOf" srcId="{D896198C-C6CA-49B5-8EE1-4E2B608DB490}" destId="{65C0FF76-B05A-4089-B9B8-F1C23F0C08B3}" srcOrd="1" destOrd="0" presId="urn:microsoft.com/office/officeart/2005/8/layout/radial5"/>
    <dgm:cxn modelId="{76073DA1-4690-45FD-95D2-AAF91B6DB7DD}" type="presOf" srcId="{A5CC4DB2-89FE-4733-8F23-92ECD4FBCC32}" destId="{3DFB3139-D3D8-4D4E-8959-52769887D51C}" srcOrd="0" destOrd="0" presId="urn:microsoft.com/office/officeart/2005/8/layout/radial5"/>
    <dgm:cxn modelId="{13110B64-667F-4CBF-9D2A-B2316854909E}" type="presOf" srcId="{C2173188-6A4C-439D-A753-45231304003C}" destId="{32A0C63C-E90E-4AE7-BBAB-8D281050E9ED}" srcOrd="1" destOrd="0" presId="urn:microsoft.com/office/officeart/2005/8/layout/radial5"/>
    <dgm:cxn modelId="{48D52738-C240-4FF6-91C9-C7C377A1EA98}" type="presOf" srcId="{6CCE53B2-7768-4FD2-9F6E-0459F209A72F}" destId="{136544B6-5B13-4575-9EF9-7383CACC5791}" srcOrd="0" destOrd="0" presId="urn:microsoft.com/office/officeart/2005/8/layout/radial5"/>
    <dgm:cxn modelId="{0811434A-FEB3-43B8-8601-1EC212A937D5}" type="presOf" srcId="{19DBC06C-7E99-4F52-A550-7C0A028A68FF}" destId="{6C18B68E-511C-4EE3-9916-3B0ADFF87888}" srcOrd="0" destOrd="0" presId="urn:microsoft.com/office/officeart/2005/8/layout/radial5"/>
    <dgm:cxn modelId="{FA6B03FA-1C8B-4D4C-A0C4-3B00018AAB0A}" type="presOf" srcId="{CF64625D-71FE-4AE9-8F7A-46515863C815}" destId="{C61F8A46-31D7-4F88-8C2A-4BD4F62E526B}" srcOrd="0" destOrd="0" presId="urn:microsoft.com/office/officeart/2005/8/layout/radial5"/>
    <dgm:cxn modelId="{6D21B625-1CED-4C15-BB09-CA0AC693EFFB}" type="presParOf" srcId="{5510D0BB-F001-4787-A478-B1D55EA6EB1D}" destId="{2B4DE17D-58EA-499D-9CA4-0060988C35F8}" srcOrd="0" destOrd="0" presId="urn:microsoft.com/office/officeart/2005/8/layout/radial5"/>
    <dgm:cxn modelId="{8765301A-DDAA-4864-924A-8BB9AA01CFEF}" type="presParOf" srcId="{5510D0BB-F001-4787-A478-B1D55EA6EB1D}" destId="{C6373C0E-922B-445C-818B-B2F9867E5152}" srcOrd="1" destOrd="0" presId="urn:microsoft.com/office/officeart/2005/8/layout/radial5"/>
    <dgm:cxn modelId="{F1B7518E-5538-41C5-94FF-235540DE4EC2}" type="presParOf" srcId="{C6373C0E-922B-445C-818B-B2F9867E5152}" destId="{7C7CD22F-37E1-465D-A17D-522343F4CE58}" srcOrd="0" destOrd="0" presId="urn:microsoft.com/office/officeart/2005/8/layout/radial5"/>
    <dgm:cxn modelId="{453DB12B-75E1-495D-B959-1D2B90115A4A}" type="presParOf" srcId="{5510D0BB-F001-4787-A478-B1D55EA6EB1D}" destId="{3DFB3139-D3D8-4D4E-8959-52769887D51C}" srcOrd="2" destOrd="0" presId="urn:microsoft.com/office/officeart/2005/8/layout/radial5"/>
    <dgm:cxn modelId="{53543F08-FA8A-4061-B177-0E4762237666}" type="presParOf" srcId="{5510D0BB-F001-4787-A478-B1D55EA6EB1D}" destId="{6C18B68E-511C-4EE3-9916-3B0ADFF87888}" srcOrd="3" destOrd="0" presId="urn:microsoft.com/office/officeart/2005/8/layout/radial5"/>
    <dgm:cxn modelId="{FF543C8E-E346-4EBA-9000-4CBCCC778A30}" type="presParOf" srcId="{6C18B68E-511C-4EE3-9916-3B0ADFF87888}" destId="{45A9C7F5-3F58-4F34-9BD3-9ED729A19498}" srcOrd="0" destOrd="0" presId="urn:microsoft.com/office/officeart/2005/8/layout/radial5"/>
    <dgm:cxn modelId="{A7CDCEF2-7FD3-4085-BD03-0B60E9FEAD00}" type="presParOf" srcId="{5510D0BB-F001-4787-A478-B1D55EA6EB1D}" destId="{B2D6BB27-C73F-4461-9720-442BA3F2D674}" srcOrd="4" destOrd="0" presId="urn:microsoft.com/office/officeart/2005/8/layout/radial5"/>
    <dgm:cxn modelId="{CEDDAED1-F008-4E61-826D-54F69301538B}" type="presParOf" srcId="{5510D0BB-F001-4787-A478-B1D55EA6EB1D}" destId="{8C2E1D26-5E29-4708-BE62-FD7659D561F6}" srcOrd="5" destOrd="0" presId="urn:microsoft.com/office/officeart/2005/8/layout/radial5"/>
    <dgm:cxn modelId="{28864072-CB14-43FB-9CBF-5983E2AD4C37}" type="presParOf" srcId="{8C2E1D26-5E29-4708-BE62-FD7659D561F6}" destId="{4CC66F2D-C214-45F2-87E7-DAC4996A0F0E}" srcOrd="0" destOrd="0" presId="urn:microsoft.com/office/officeart/2005/8/layout/radial5"/>
    <dgm:cxn modelId="{F91A02D0-F932-4D0C-8E13-ECD527B8ABDE}" type="presParOf" srcId="{5510D0BB-F001-4787-A478-B1D55EA6EB1D}" destId="{0FF06D51-3695-4A85-B933-52830839C482}" srcOrd="6" destOrd="0" presId="urn:microsoft.com/office/officeart/2005/8/layout/radial5"/>
    <dgm:cxn modelId="{3D9AC6AF-9CBE-4DC9-8842-8B782B38F517}" type="presParOf" srcId="{5510D0BB-F001-4787-A478-B1D55EA6EB1D}" destId="{C61F8A46-31D7-4F88-8C2A-4BD4F62E526B}" srcOrd="7" destOrd="0" presId="urn:microsoft.com/office/officeart/2005/8/layout/radial5"/>
    <dgm:cxn modelId="{F8008859-2654-487C-BF90-4B8B32EF7A52}" type="presParOf" srcId="{C61F8A46-31D7-4F88-8C2A-4BD4F62E526B}" destId="{52485E93-27A9-47B6-A952-DCF93D841A6C}" srcOrd="0" destOrd="0" presId="urn:microsoft.com/office/officeart/2005/8/layout/radial5"/>
    <dgm:cxn modelId="{05BCDA31-DFC0-4D0D-AFA2-FB0842FAE65C}" type="presParOf" srcId="{5510D0BB-F001-4787-A478-B1D55EA6EB1D}" destId="{136544B6-5B13-4575-9EF9-7383CACC5791}" srcOrd="8" destOrd="0" presId="urn:microsoft.com/office/officeart/2005/8/layout/radial5"/>
    <dgm:cxn modelId="{5D46778D-6ECD-4880-B7D8-8921461BBDDC}" type="presParOf" srcId="{5510D0BB-F001-4787-A478-B1D55EA6EB1D}" destId="{04673715-F3DE-44BE-9B9C-4F4746B7D187}" srcOrd="9" destOrd="0" presId="urn:microsoft.com/office/officeart/2005/8/layout/radial5"/>
    <dgm:cxn modelId="{0CB3CC5D-71AB-4E81-966E-EB4A6E8AA4AC}" type="presParOf" srcId="{04673715-F3DE-44BE-9B9C-4F4746B7D187}" destId="{32A0C63C-E90E-4AE7-BBAB-8D281050E9ED}" srcOrd="0" destOrd="0" presId="urn:microsoft.com/office/officeart/2005/8/layout/radial5"/>
    <dgm:cxn modelId="{1E4CEA28-0EE8-4855-8010-720F97353981}" type="presParOf" srcId="{5510D0BB-F001-4787-A478-B1D55EA6EB1D}" destId="{95B5CB5A-1391-49A4-995E-2BC3EC10B951}" srcOrd="10" destOrd="0" presId="urn:microsoft.com/office/officeart/2005/8/layout/radial5"/>
    <dgm:cxn modelId="{B00A45D0-40CC-488A-9A9F-EAFFDF036435}" type="presParOf" srcId="{5510D0BB-F001-4787-A478-B1D55EA6EB1D}" destId="{D9A5C9BF-79D9-4852-9199-CECD4BF9E8B5}" srcOrd="11" destOrd="0" presId="urn:microsoft.com/office/officeart/2005/8/layout/radial5"/>
    <dgm:cxn modelId="{346EC610-B72A-4A26-996C-800EE1EC988F}" type="presParOf" srcId="{D9A5C9BF-79D9-4852-9199-CECD4BF9E8B5}" destId="{65C0FF76-B05A-4089-B9B8-F1C23F0C08B3}" srcOrd="0" destOrd="0" presId="urn:microsoft.com/office/officeart/2005/8/layout/radial5"/>
    <dgm:cxn modelId="{96367CE9-4396-47AD-AAA1-468D2F54681A}" type="presParOf" srcId="{5510D0BB-F001-4787-A478-B1D55EA6EB1D}" destId="{93945AF0-C859-4150-8247-8F11F8D4143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7B2B9-2034-4815-9F96-43B731E8C41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427830B-8FF6-4FF2-B5FF-0218EE67BBA2}">
      <dgm:prSet phldrT="[Tekst]"/>
      <dgm:spPr>
        <a:solidFill>
          <a:schemeClr val="accent1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Budżet: ok. </a:t>
          </a:r>
          <a:r>
            <a:rPr lang="pl-PL" b="1" dirty="0" smtClean="0">
              <a:solidFill>
                <a:schemeClr val="tx1"/>
              </a:solidFill>
            </a:rPr>
            <a:t>493,6 mln euro</a:t>
          </a:r>
          <a:endParaRPr lang="pl-PL" b="1" dirty="0">
            <a:solidFill>
              <a:schemeClr val="tx1"/>
            </a:solidFill>
          </a:endParaRPr>
        </a:p>
      </dgm:t>
    </dgm:pt>
    <dgm:pt modelId="{94F659A8-B929-4CC0-A77A-1587EEDA65CC}" type="parTrans" cxnId="{1C5A17DD-E067-492C-8B63-ADF997FC5FBE}">
      <dgm:prSet/>
      <dgm:spPr/>
      <dgm:t>
        <a:bodyPr/>
        <a:lstStyle/>
        <a:p>
          <a:endParaRPr lang="pl-PL"/>
        </a:p>
      </dgm:t>
    </dgm:pt>
    <dgm:pt modelId="{CA80B9B2-7295-4427-A049-EC66952E1CAD}" type="sibTrans" cxnId="{1C5A17DD-E067-492C-8B63-ADF997FC5FBE}">
      <dgm:prSet/>
      <dgm:spPr/>
      <dgm:t>
        <a:bodyPr/>
        <a:lstStyle/>
        <a:p>
          <a:endParaRPr lang="pl-PL"/>
        </a:p>
      </dgm:t>
    </dgm:pt>
    <dgm:pt modelId="{0997CC6E-C4E1-4A26-8DEB-3081730F4E95}">
      <dgm:prSet phldrT="[Tekst]"/>
      <dgm:spPr>
        <a:solidFill>
          <a:srgbClr val="00B050"/>
        </a:solidFill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Oś priorytetowa 1: Przedsiębiorstwa </a:t>
          </a:r>
          <a:br>
            <a:rPr lang="pl-PL" b="1" dirty="0" smtClean="0">
              <a:solidFill>
                <a:schemeClr val="tx1"/>
              </a:solidFill>
            </a:rPr>
          </a:br>
          <a:r>
            <a:rPr lang="pl-PL" b="1" dirty="0" smtClean="0">
              <a:solidFill>
                <a:schemeClr val="tx1"/>
              </a:solidFill>
            </a:rPr>
            <a:t>i innowacje</a:t>
          </a:r>
        </a:p>
        <a:p>
          <a:r>
            <a:rPr lang="pl-PL" b="0" dirty="0" smtClean="0">
              <a:solidFill>
                <a:schemeClr val="tx1"/>
              </a:solidFill>
            </a:rPr>
            <a:t>Budżet: 372,4 mln euro</a:t>
          </a:r>
          <a:endParaRPr lang="pl-PL" dirty="0">
            <a:solidFill>
              <a:schemeClr val="tx1"/>
            </a:solidFill>
          </a:endParaRPr>
        </a:p>
      </dgm:t>
    </dgm:pt>
    <dgm:pt modelId="{97BC50A0-BB36-470E-A625-6E0C2B139B2F}" type="parTrans" cxnId="{47CD998D-264C-4183-A80A-2419A6B6974B}">
      <dgm:prSet/>
      <dgm:spPr/>
      <dgm:t>
        <a:bodyPr/>
        <a:lstStyle/>
        <a:p>
          <a:endParaRPr lang="pl-PL"/>
        </a:p>
      </dgm:t>
    </dgm:pt>
    <dgm:pt modelId="{BF008006-3A58-482A-A756-8E69A4ECCCED}" type="sibTrans" cxnId="{47CD998D-264C-4183-A80A-2419A6B6974B}">
      <dgm:prSet/>
      <dgm:spPr/>
      <dgm:t>
        <a:bodyPr/>
        <a:lstStyle/>
        <a:p>
          <a:endParaRPr lang="pl-PL"/>
        </a:p>
      </dgm:t>
    </dgm:pt>
    <dgm:pt modelId="{F9C72AF0-8D14-4B69-850A-429EEA569E12}">
      <dgm:prSet phldrT="[Tekst]"/>
      <dgm:spPr>
        <a:solidFill>
          <a:srgbClr val="FF6600"/>
        </a:solidFill>
      </dgm:spPr>
      <dgm:t>
        <a:bodyPr/>
        <a:lstStyle/>
        <a:p>
          <a:r>
            <a:rPr lang="pl-PL" b="1" dirty="0" smtClean="0">
              <a:solidFill>
                <a:schemeClr val="bg1"/>
              </a:solidFill>
            </a:rPr>
            <a:t>Oś priorytetowa 3: Gospodarka niskoemisyjna</a:t>
          </a:r>
        </a:p>
        <a:p>
          <a:r>
            <a:rPr lang="pl-PL" b="0" dirty="0" smtClean="0">
              <a:solidFill>
                <a:schemeClr val="bg1"/>
              </a:solidFill>
            </a:rPr>
            <a:t>Budżet: 97,2 mln euro</a:t>
          </a:r>
          <a:endParaRPr lang="pl-PL" dirty="0">
            <a:solidFill>
              <a:schemeClr val="bg1"/>
            </a:solidFill>
          </a:endParaRPr>
        </a:p>
      </dgm:t>
    </dgm:pt>
    <dgm:pt modelId="{E0ACB034-5977-4107-A610-E682060C209B}" type="parTrans" cxnId="{6FCE7C28-9EFF-497B-8CAC-7CD6FC01E380}">
      <dgm:prSet/>
      <dgm:spPr/>
      <dgm:t>
        <a:bodyPr/>
        <a:lstStyle/>
        <a:p>
          <a:endParaRPr lang="pl-PL"/>
        </a:p>
      </dgm:t>
    </dgm:pt>
    <dgm:pt modelId="{FD73C1DA-FE52-42E8-9642-25E97D23128F}" type="sibTrans" cxnId="{6FCE7C28-9EFF-497B-8CAC-7CD6FC01E380}">
      <dgm:prSet/>
      <dgm:spPr/>
      <dgm:t>
        <a:bodyPr/>
        <a:lstStyle/>
        <a:p>
          <a:endParaRPr lang="pl-PL"/>
        </a:p>
      </dgm:t>
    </dgm:pt>
    <dgm:pt modelId="{3E0B9C59-479C-4C4E-9B58-F29D0C7F4E2F}">
      <dgm:prSet phldrT="[Tekst]"/>
      <dgm:spPr>
        <a:solidFill>
          <a:schemeClr val="accent3"/>
        </a:solidFill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Oś priorytetowa 8:       Rynek pracy</a:t>
          </a:r>
        </a:p>
        <a:p>
          <a:r>
            <a:rPr lang="pl-PL" dirty="0" smtClean="0">
              <a:solidFill>
                <a:schemeClr val="tx1"/>
              </a:solidFill>
            </a:rPr>
            <a:t>Budżet: 23,9 mln euro</a:t>
          </a:r>
          <a:endParaRPr lang="pl-PL" dirty="0">
            <a:solidFill>
              <a:schemeClr val="tx1"/>
            </a:solidFill>
          </a:endParaRPr>
        </a:p>
      </dgm:t>
    </dgm:pt>
    <dgm:pt modelId="{D7DE330F-40AF-4D6C-AE11-663CEAD5B29D}" type="parTrans" cxnId="{D5661836-90EB-4DB7-B246-BA3345EB4DFA}">
      <dgm:prSet/>
      <dgm:spPr/>
      <dgm:t>
        <a:bodyPr/>
        <a:lstStyle/>
        <a:p>
          <a:endParaRPr lang="pl-PL"/>
        </a:p>
      </dgm:t>
    </dgm:pt>
    <dgm:pt modelId="{E6D55D98-05A0-4A7B-B44D-8CA44ADAE56F}" type="sibTrans" cxnId="{D5661836-90EB-4DB7-B246-BA3345EB4DFA}">
      <dgm:prSet/>
      <dgm:spPr/>
      <dgm:t>
        <a:bodyPr/>
        <a:lstStyle/>
        <a:p>
          <a:endParaRPr lang="pl-PL"/>
        </a:p>
      </dgm:t>
    </dgm:pt>
    <dgm:pt modelId="{E72AC55A-8461-4452-9F8B-47F347307BA8}" type="pres">
      <dgm:prSet presAssocID="{5627B2B9-2034-4815-9F96-43B731E8C4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9388D6-5CF7-4E7A-B9F7-287612897E69}" type="pres">
      <dgm:prSet presAssocID="{0427830B-8FF6-4FF2-B5FF-0218EE67BBA2}" presName="centerShape" presStyleLbl="node0" presStyleIdx="0" presStyleCnt="1" custScaleX="110527" custLinFactNeighborX="-2632" custLinFactNeighborY="-2941"/>
      <dgm:spPr/>
      <dgm:t>
        <a:bodyPr/>
        <a:lstStyle/>
        <a:p>
          <a:endParaRPr lang="pl-PL"/>
        </a:p>
      </dgm:t>
    </dgm:pt>
    <dgm:pt modelId="{68F8C0DE-B325-42DA-BFFF-42F95949A77A}" type="pres">
      <dgm:prSet presAssocID="{97BC50A0-BB36-470E-A625-6E0C2B139B2F}" presName="parTrans" presStyleLbl="bgSibTrans2D1" presStyleIdx="0" presStyleCnt="3"/>
      <dgm:spPr/>
      <dgm:t>
        <a:bodyPr/>
        <a:lstStyle/>
        <a:p>
          <a:endParaRPr lang="pl-PL"/>
        </a:p>
      </dgm:t>
    </dgm:pt>
    <dgm:pt modelId="{E0EBE571-5F64-4DBB-9175-61B33E27E2DB}" type="pres">
      <dgm:prSet presAssocID="{0997CC6E-C4E1-4A26-8DEB-3081730F4E95}" presName="node" presStyleLbl="node1" presStyleIdx="0" presStyleCnt="3" custLinFactNeighborX="1754" custLinFactNeighborY="-2941" custRadScaleRad="128835" custRadScaleInc="10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2EED90-5D4E-4E55-8D90-05A9E74D560F}" type="pres">
      <dgm:prSet presAssocID="{E0ACB034-5977-4107-A610-E682060C209B}" presName="parTrans" presStyleLbl="bgSibTrans2D1" presStyleIdx="1" presStyleCnt="3"/>
      <dgm:spPr/>
      <dgm:t>
        <a:bodyPr/>
        <a:lstStyle/>
        <a:p>
          <a:endParaRPr lang="pl-PL"/>
        </a:p>
      </dgm:t>
    </dgm:pt>
    <dgm:pt modelId="{978C3EF1-E81E-49BF-8DAE-3A800574E791}" type="pres">
      <dgm:prSet presAssocID="{F9C72AF0-8D14-4B69-850A-429EEA569E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B43018-89F9-4897-BAF4-874F3F2D679B}" type="pres">
      <dgm:prSet presAssocID="{D7DE330F-40AF-4D6C-AE11-663CEAD5B29D}" presName="parTrans" presStyleLbl="bgSibTrans2D1" presStyleIdx="2" presStyleCnt="3"/>
      <dgm:spPr/>
      <dgm:t>
        <a:bodyPr/>
        <a:lstStyle/>
        <a:p>
          <a:endParaRPr lang="pl-PL"/>
        </a:p>
      </dgm:t>
    </dgm:pt>
    <dgm:pt modelId="{D39E0499-E770-4736-86C4-10E007D8CB84}" type="pres">
      <dgm:prSet presAssocID="{3E0B9C59-479C-4C4E-9B58-F29D0C7F4E2F}" presName="node" presStyleLbl="node1" presStyleIdx="2" presStyleCnt="3" custLinFactNeighborX="50877" custLinFactNeighborY="0" custRadScaleRad="120410" custRadScaleInc="19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31BEB5-7392-429A-9A3E-93DEB35E55EB}" type="presOf" srcId="{F9C72AF0-8D14-4B69-850A-429EEA569E12}" destId="{978C3EF1-E81E-49BF-8DAE-3A800574E791}" srcOrd="0" destOrd="0" presId="urn:microsoft.com/office/officeart/2005/8/layout/radial4"/>
    <dgm:cxn modelId="{77321A0C-49F5-4C9F-8ECB-D5792F1495F2}" type="presOf" srcId="{3E0B9C59-479C-4C4E-9B58-F29D0C7F4E2F}" destId="{D39E0499-E770-4736-86C4-10E007D8CB84}" srcOrd="0" destOrd="0" presId="urn:microsoft.com/office/officeart/2005/8/layout/radial4"/>
    <dgm:cxn modelId="{954DF816-89E4-45A0-94D8-8EA7CCBC1795}" type="presOf" srcId="{D7DE330F-40AF-4D6C-AE11-663CEAD5B29D}" destId="{A0B43018-89F9-4897-BAF4-874F3F2D679B}" srcOrd="0" destOrd="0" presId="urn:microsoft.com/office/officeart/2005/8/layout/radial4"/>
    <dgm:cxn modelId="{D5661836-90EB-4DB7-B246-BA3345EB4DFA}" srcId="{0427830B-8FF6-4FF2-B5FF-0218EE67BBA2}" destId="{3E0B9C59-479C-4C4E-9B58-F29D0C7F4E2F}" srcOrd="2" destOrd="0" parTransId="{D7DE330F-40AF-4D6C-AE11-663CEAD5B29D}" sibTransId="{E6D55D98-05A0-4A7B-B44D-8CA44ADAE56F}"/>
    <dgm:cxn modelId="{C5773510-84CF-4364-9785-F6E3DCC84AA0}" type="presOf" srcId="{0427830B-8FF6-4FF2-B5FF-0218EE67BBA2}" destId="{A09388D6-5CF7-4E7A-B9F7-287612897E69}" srcOrd="0" destOrd="0" presId="urn:microsoft.com/office/officeart/2005/8/layout/radial4"/>
    <dgm:cxn modelId="{47CD998D-264C-4183-A80A-2419A6B6974B}" srcId="{0427830B-8FF6-4FF2-B5FF-0218EE67BBA2}" destId="{0997CC6E-C4E1-4A26-8DEB-3081730F4E95}" srcOrd="0" destOrd="0" parTransId="{97BC50A0-BB36-470E-A625-6E0C2B139B2F}" sibTransId="{BF008006-3A58-482A-A756-8E69A4ECCCED}"/>
    <dgm:cxn modelId="{7A86C958-DC86-4EE9-81DD-2FF04335FA0D}" type="presOf" srcId="{E0ACB034-5977-4107-A610-E682060C209B}" destId="{CF2EED90-5D4E-4E55-8D90-05A9E74D560F}" srcOrd="0" destOrd="0" presId="urn:microsoft.com/office/officeart/2005/8/layout/radial4"/>
    <dgm:cxn modelId="{1C5A17DD-E067-492C-8B63-ADF997FC5FBE}" srcId="{5627B2B9-2034-4815-9F96-43B731E8C41D}" destId="{0427830B-8FF6-4FF2-B5FF-0218EE67BBA2}" srcOrd="0" destOrd="0" parTransId="{94F659A8-B929-4CC0-A77A-1587EEDA65CC}" sibTransId="{CA80B9B2-7295-4427-A049-EC66952E1CAD}"/>
    <dgm:cxn modelId="{6FCE7C28-9EFF-497B-8CAC-7CD6FC01E380}" srcId="{0427830B-8FF6-4FF2-B5FF-0218EE67BBA2}" destId="{F9C72AF0-8D14-4B69-850A-429EEA569E12}" srcOrd="1" destOrd="0" parTransId="{E0ACB034-5977-4107-A610-E682060C209B}" sibTransId="{FD73C1DA-FE52-42E8-9642-25E97D23128F}"/>
    <dgm:cxn modelId="{20D9CABA-34D9-4502-9752-8F2F4F6BC5C2}" type="presOf" srcId="{97BC50A0-BB36-470E-A625-6E0C2B139B2F}" destId="{68F8C0DE-B325-42DA-BFFF-42F95949A77A}" srcOrd="0" destOrd="0" presId="urn:microsoft.com/office/officeart/2005/8/layout/radial4"/>
    <dgm:cxn modelId="{44AC63FA-E064-47F3-BA31-DBE732E215A9}" type="presOf" srcId="{0997CC6E-C4E1-4A26-8DEB-3081730F4E95}" destId="{E0EBE571-5F64-4DBB-9175-61B33E27E2DB}" srcOrd="0" destOrd="0" presId="urn:microsoft.com/office/officeart/2005/8/layout/radial4"/>
    <dgm:cxn modelId="{FAD1B924-75DB-4C52-9EAB-E9F0B1FFDC97}" type="presOf" srcId="{5627B2B9-2034-4815-9F96-43B731E8C41D}" destId="{E72AC55A-8461-4452-9F8B-47F347307BA8}" srcOrd="0" destOrd="0" presId="urn:microsoft.com/office/officeart/2005/8/layout/radial4"/>
    <dgm:cxn modelId="{0D0DBA95-4329-4017-A788-666E73E55F50}" type="presParOf" srcId="{E72AC55A-8461-4452-9F8B-47F347307BA8}" destId="{A09388D6-5CF7-4E7A-B9F7-287612897E69}" srcOrd="0" destOrd="0" presId="urn:microsoft.com/office/officeart/2005/8/layout/radial4"/>
    <dgm:cxn modelId="{4D860BB6-0E37-4EB5-98FA-4BF7548566AE}" type="presParOf" srcId="{E72AC55A-8461-4452-9F8B-47F347307BA8}" destId="{68F8C0DE-B325-42DA-BFFF-42F95949A77A}" srcOrd="1" destOrd="0" presId="urn:microsoft.com/office/officeart/2005/8/layout/radial4"/>
    <dgm:cxn modelId="{C6D81CF0-6ACF-4A5D-88B3-BD0FD643CEB0}" type="presParOf" srcId="{E72AC55A-8461-4452-9F8B-47F347307BA8}" destId="{E0EBE571-5F64-4DBB-9175-61B33E27E2DB}" srcOrd="2" destOrd="0" presId="urn:microsoft.com/office/officeart/2005/8/layout/radial4"/>
    <dgm:cxn modelId="{3F02592A-C808-4BE5-BB6D-B2359B86EF02}" type="presParOf" srcId="{E72AC55A-8461-4452-9F8B-47F347307BA8}" destId="{CF2EED90-5D4E-4E55-8D90-05A9E74D560F}" srcOrd="3" destOrd="0" presId="urn:microsoft.com/office/officeart/2005/8/layout/radial4"/>
    <dgm:cxn modelId="{777F7098-13FC-4499-8D84-21B5EF8D447B}" type="presParOf" srcId="{E72AC55A-8461-4452-9F8B-47F347307BA8}" destId="{978C3EF1-E81E-49BF-8DAE-3A800574E791}" srcOrd="4" destOrd="0" presId="urn:microsoft.com/office/officeart/2005/8/layout/radial4"/>
    <dgm:cxn modelId="{52A8AFFF-6BE0-4411-8E91-676E174A33E4}" type="presParOf" srcId="{E72AC55A-8461-4452-9F8B-47F347307BA8}" destId="{A0B43018-89F9-4897-BAF4-874F3F2D679B}" srcOrd="5" destOrd="0" presId="urn:microsoft.com/office/officeart/2005/8/layout/radial4"/>
    <dgm:cxn modelId="{DBAD9C72-01AC-4BB8-BAA8-430A73DF0535}" type="presParOf" srcId="{E72AC55A-8461-4452-9F8B-47F347307BA8}" destId="{D39E0499-E770-4736-86C4-10E007D8CB8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9ADED3-F7E9-406B-8C17-9D9B22636E3D}">
      <dsp:nvSpPr>
        <dsp:cNvPr id="0" name=""/>
        <dsp:cNvSpPr/>
      </dsp:nvSpPr>
      <dsp:spPr>
        <a:xfrm rot="5400000">
          <a:off x="-103998" y="92496"/>
          <a:ext cx="1543241" cy="136799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DOLNOŚLĄSKA</a:t>
          </a:r>
          <a:endParaRPr lang="pl-PL" sz="1400" b="1" kern="1200" dirty="0"/>
        </a:p>
      </dsp:txBody>
      <dsp:txXfrm rot="5400000">
        <a:off x="-103998" y="92496"/>
        <a:ext cx="1543241" cy="1367998"/>
      </dsp:txXfrm>
    </dsp:sp>
    <dsp:sp modelId="{66917C8F-EE4C-4EA2-85BC-9CED4EC58153}">
      <dsp:nvSpPr>
        <dsp:cNvPr id="0" name=""/>
        <dsp:cNvSpPr/>
      </dsp:nvSpPr>
      <dsp:spPr>
        <a:xfrm rot="5400000">
          <a:off x="4280868" y="-2924356"/>
          <a:ext cx="1003106" cy="686157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Podlega Zarządowi Województwa Dolnośląskiego</a:t>
          </a:r>
          <a:endParaRPr lang="pl-PL" sz="14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 rot="5400000">
        <a:off x="4280868" y="-2924356"/>
        <a:ext cx="1003106" cy="6861570"/>
      </dsp:txXfrm>
    </dsp:sp>
    <dsp:sp modelId="{49764FF6-1C42-457D-82EC-4604F257B7D9}">
      <dsp:nvSpPr>
        <dsp:cNvPr id="0" name=""/>
        <dsp:cNvSpPr/>
      </dsp:nvSpPr>
      <dsp:spPr>
        <a:xfrm rot="5400000">
          <a:off x="-175852" y="1524938"/>
          <a:ext cx="1543241" cy="1224290"/>
        </a:xfrm>
        <a:prstGeom prst="chevron">
          <a:avLst/>
        </a:prstGeom>
        <a:gradFill rotWithShape="0">
          <a:gsLst>
            <a:gs pos="0">
              <a:schemeClr val="accent2">
                <a:hueOff val="3375995"/>
                <a:satOff val="1250"/>
                <a:lumOff val="3823"/>
                <a:alphaOff val="0"/>
                <a:shade val="51000"/>
                <a:satMod val="130000"/>
              </a:schemeClr>
            </a:gs>
            <a:gs pos="80000">
              <a:schemeClr val="accent2">
                <a:hueOff val="3375995"/>
                <a:satOff val="1250"/>
                <a:lumOff val="3823"/>
                <a:alphaOff val="0"/>
                <a:shade val="93000"/>
                <a:satMod val="130000"/>
              </a:schemeClr>
            </a:gs>
            <a:gs pos="100000">
              <a:schemeClr val="accent2">
                <a:hueOff val="3375995"/>
                <a:satOff val="1250"/>
                <a:lumOff val="382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INSTYTUCJA</a:t>
          </a:r>
          <a:endParaRPr lang="pl-PL" sz="1400" b="1" kern="1200" dirty="0"/>
        </a:p>
      </dsp:txBody>
      <dsp:txXfrm rot="5400000">
        <a:off x="-175852" y="1524938"/>
        <a:ext cx="1543241" cy="1224290"/>
      </dsp:txXfrm>
    </dsp:sp>
    <dsp:sp modelId="{64931EA0-D1E6-4CFA-83FD-CDBCA9AA9E24}">
      <dsp:nvSpPr>
        <dsp:cNvPr id="0" name=""/>
        <dsp:cNvSpPr/>
      </dsp:nvSpPr>
      <dsp:spPr>
        <a:xfrm rot="5400000">
          <a:off x="4209014" y="-1635797"/>
          <a:ext cx="1003106" cy="7005629"/>
        </a:xfrm>
        <a:prstGeom prst="round2SameRect">
          <a:avLst/>
        </a:prstGeom>
        <a:gradFill flip="none" rotWithShape="0">
          <a:gsLst>
            <a:gs pos="0">
              <a:srgbClr val="99CC00">
                <a:tint val="66000"/>
                <a:satMod val="160000"/>
              </a:srgbClr>
            </a:gs>
            <a:gs pos="50000">
              <a:srgbClr val="99CC00">
                <a:tint val="44500"/>
                <a:satMod val="160000"/>
              </a:srgbClr>
            </a:gs>
            <a:gs pos="100000">
              <a:srgbClr val="99CC00">
                <a:tint val="23500"/>
                <a:satMod val="160000"/>
              </a:srgbClr>
            </a:gs>
          </a:gsLst>
          <a:path path="circle">
            <a:fillToRect l="100000" b="100000"/>
          </a:path>
          <a:tileRect t="-100000" r="-100000"/>
        </a:gradFill>
        <a:ln w="9525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+mn-lt"/>
              <a:cs typeface="Arial" pitchFamily="34" charset="0"/>
            </a:rPr>
            <a:t>Wdraża: część Priorytetu I RPO WD </a:t>
          </a:r>
          <a:r>
            <a:rPr lang="pl-PL" sz="1400" b="1" kern="1200" dirty="0" smtClean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+mn-lt"/>
              <a:cs typeface="Arial" pitchFamily="34" charset="0"/>
            </a:rPr>
            <a:t>„Przedsiębiorstwa i innowacyjność”</a:t>
          </a:r>
          <a:r>
            <a:rPr lang="pl-PL" sz="1400" b="0" kern="1200" dirty="0" smtClean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+mn-lt"/>
              <a:cs typeface="Arial" pitchFamily="34" charset="0"/>
            </a:rPr>
            <a:t> oraz część Priorytetu V RPO WD </a:t>
          </a:r>
          <a:r>
            <a:rPr lang="pl-PL" sz="1400" b="1" kern="1200" dirty="0" smtClean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+mn-lt"/>
              <a:cs typeface="Arial" pitchFamily="34" charset="0"/>
            </a:rPr>
            <a:t>„Energetyka”</a:t>
          </a:r>
          <a:endParaRPr lang="pl-PL" sz="1400" b="1" kern="1200" dirty="0">
            <a:solidFill>
              <a:schemeClr val="bg1">
                <a:lumMod val="85000"/>
                <a:lumOff val="15000"/>
              </a:schemeClr>
            </a:solidFill>
            <a:effectLst/>
            <a:latin typeface="+mn-lt"/>
          </a:endParaRPr>
        </a:p>
      </dsp:txBody>
      <dsp:txXfrm rot="5400000">
        <a:off x="4209014" y="-1635797"/>
        <a:ext cx="1003106" cy="7005629"/>
      </dsp:txXfrm>
    </dsp:sp>
    <dsp:sp modelId="{C63883EA-7986-4E70-8BE9-689FC3689FFA}">
      <dsp:nvSpPr>
        <dsp:cNvPr id="0" name=""/>
        <dsp:cNvSpPr/>
      </dsp:nvSpPr>
      <dsp:spPr>
        <a:xfrm rot="5400000">
          <a:off x="-31907" y="2993375"/>
          <a:ext cx="1543241" cy="1512182"/>
        </a:xfrm>
        <a:prstGeom prst="chevron">
          <a:avLst/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shade val="51000"/>
                <a:satMod val="130000"/>
              </a:schemeClr>
            </a:gs>
            <a:gs pos="80000">
              <a:schemeClr val="accent2">
                <a:hueOff val="6751989"/>
                <a:satOff val="2501"/>
                <a:lumOff val="7646"/>
                <a:alphaOff val="0"/>
                <a:shade val="93000"/>
                <a:satMod val="130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POŚREDNICZĄCA</a:t>
          </a:r>
          <a:endParaRPr lang="pl-PL" sz="1400" b="1" kern="1200" dirty="0"/>
        </a:p>
      </dsp:txBody>
      <dsp:txXfrm rot="5400000">
        <a:off x="-31907" y="2993375"/>
        <a:ext cx="1543241" cy="1512182"/>
      </dsp:txXfrm>
    </dsp:sp>
    <dsp:sp modelId="{79DA7DE2-8009-469C-A633-F0BE72EE605D}">
      <dsp:nvSpPr>
        <dsp:cNvPr id="0" name=""/>
        <dsp:cNvSpPr/>
      </dsp:nvSpPr>
      <dsp:spPr>
        <a:xfrm rot="5400000">
          <a:off x="4101165" y="270802"/>
          <a:ext cx="1506696" cy="6782927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Działania RPO </a:t>
          </a:r>
          <a:r>
            <a:rPr lang="pl-PL" sz="1400" b="0" kern="1200" dirty="0" err="1" smtClean="0">
              <a:solidFill>
                <a:schemeClr val="bg1">
                  <a:lumMod val="85000"/>
                  <a:lumOff val="15000"/>
                </a:schemeClr>
              </a:solidFill>
            </a:rPr>
            <a:t>dla</a:t>
          </a:r>
          <a:r>
            <a:rPr lang="pl-PL" sz="1400" b="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 Województwa Dolnośląskiego na lata </a:t>
          </a:r>
          <a:r>
            <a:rPr lang="pl-PL" sz="1400" b="1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2007-2013</a:t>
          </a:r>
          <a:r>
            <a:rPr lang="pl-PL" sz="1400" b="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 wdrażane przez DIP:</a:t>
          </a:r>
          <a:r>
            <a:rPr lang="pl-PL" sz="1400" b="1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/>
          </a:r>
          <a:br>
            <a:rPr lang="pl-PL" sz="1400" b="1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</a:br>
          <a:r>
            <a:rPr lang="pl-PL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1.1 Inwestycje </a:t>
          </a:r>
          <a:r>
            <a:rPr lang="pl-PL" sz="1400" kern="1200" dirty="0" err="1" smtClean="0">
              <a:solidFill>
                <a:schemeClr val="bg1">
                  <a:lumMod val="85000"/>
                  <a:lumOff val="15000"/>
                </a:schemeClr>
              </a:solidFill>
            </a:rPr>
            <a:t>dla</a:t>
          </a:r>
          <a:r>
            <a:rPr lang="pl-PL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 przedsiębiorstw</a:t>
          </a:r>
          <a:br>
            <a:rPr lang="pl-PL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</a:br>
          <a:r>
            <a:rPr lang="pl-PL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1.2 Doradztwo </a:t>
          </a:r>
          <a:r>
            <a:rPr lang="pl-PL" sz="1400" kern="1200" dirty="0" err="1" smtClean="0">
              <a:solidFill>
                <a:schemeClr val="bg1">
                  <a:lumMod val="85000"/>
                  <a:lumOff val="15000"/>
                </a:schemeClr>
              </a:solidFill>
            </a:rPr>
            <a:t>dla</a:t>
          </a:r>
          <a:r>
            <a:rPr lang="pl-PL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 firm oraz wsparcie </a:t>
          </a:r>
          <a:r>
            <a:rPr lang="pl-PL" sz="1400" kern="1200" dirty="0" err="1" smtClean="0">
              <a:solidFill>
                <a:schemeClr val="bg1">
                  <a:lumMod val="85000"/>
                  <a:lumOff val="15000"/>
                </a:schemeClr>
              </a:solidFill>
            </a:rPr>
            <a:t>dla</a:t>
          </a:r>
          <a:r>
            <a:rPr lang="pl-PL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 Instytucji Otoczenia Biznesu</a:t>
          </a:r>
          <a:br>
            <a:rPr lang="pl-PL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</a:br>
          <a:r>
            <a:rPr lang="pl-PL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5.1 Odnawialne źródła energii</a:t>
          </a:r>
          <a:br>
            <a:rPr lang="pl-PL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</a:br>
          <a:r>
            <a:rPr lang="pl-PL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5.3 Ciepłownictwo i </a:t>
          </a:r>
          <a:r>
            <a:rPr lang="pl-PL" sz="1400" kern="1200" dirty="0" err="1" smtClean="0">
              <a:solidFill>
                <a:schemeClr val="bg1">
                  <a:lumMod val="85000"/>
                  <a:lumOff val="15000"/>
                </a:schemeClr>
              </a:solidFill>
            </a:rPr>
            <a:t>kogeneracja</a:t>
          </a:r>
          <a:endParaRPr lang="pl-PL" sz="14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 rot="5400000">
        <a:off x="4101165" y="270802"/>
        <a:ext cx="1506696" cy="67829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4DE17D-58EA-499D-9CA4-0060988C35F8}">
      <dsp:nvSpPr>
        <dsp:cNvPr id="0" name=""/>
        <dsp:cNvSpPr/>
      </dsp:nvSpPr>
      <dsp:spPr>
        <a:xfrm>
          <a:off x="3089257" y="1835846"/>
          <a:ext cx="2622257" cy="14003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DIP statystyka na dzień 30 </a:t>
          </a:r>
          <a:r>
            <a:rPr lang="pl-PL" sz="2000" b="1" kern="1200" dirty="0" err="1" smtClean="0"/>
            <a:t>maja</a:t>
          </a:r>
          <a:r>
            <a:rPr lang="pl-PL" sz="2000" b="1" kern="1200" dirty="0" smtClean="0"/>
            <a:t> 2014 r.</a:t>
          </a:r>
          <a:endParaRPr lang="pl-PL" sz="2000" kern="1200" dirty="0"/>
        </a:p>
      </dsp:txBody>
      <dsp:txXfrm>
        <a:off x="3089257" y="1835846"/>
        <a:ext cx="2622257" cy="1400339"/>
      </dsp:txXfrm>
    </dsp:sp>
    <dsp:sp modelId="{C6373C0E-922B-445C-818B-B2F9867E5152}">
      <dsp:nvSpPr>
        <dsp:cNvPr id="0" name=""/>
        <dsp:cNvSpPr/>
      </dsp:nvSpPr>
      <dsp:spPr>
        <a:xfrm rot="16265826">
          <a:off x="4280358" y="1368226"/>
          <a:ext cx="215336" cy="45666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 rot="16265826">
        <a:off x="4280358" y="1368226"/>
        <a:ext cx="215336" cy="456666"/>
      </dsp:txXfrm>
    </dsp:sp>
    <dsp:sp modelId="{3DFB3139-D3D8-4D4E-8959-52769887D51C}">
      <dsp:nvSpPr>
        <dsp:cNvPr id="0" name=""/>
        <dsp:cNvSpPr/>
      </dsp:nvSpPr>
      <dsp:spPr>
        <a:xfrm>
          <a:off x="3518475" y="-75524"/>
          <a:ext cx="1835018" cy="1505278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31 </a:t>
          </a:r>
          <a:r>
            <a:rPr lang="pl-PL" sz="1400" kern="1200" dirty="0" smtClean="0"/>
            <a:t>ogłoszonych konkursów</a:t>
          </a:r>
          <a:endParaRPr lang="pl-PL" sz="1400" kern="1200" dirty="0"/>
        </a:p>
      </dsp:txBody>
      <dsp:txXfrm>
        <a:off x="3518475" y="-75524"/>
        <a:ext cx="1835018" cy="1505278"/>
      </dsp:txXfrm>
    </dsp:sp>
    <dsp:sp modelId="{6C18B68E-511C-4EE3-9916-3B0ADFF87888}">
      <dsp:nvSpPr>
        <dsp:cNvPr id="0" name=""/>
        <dsp:cNvSpPr/>
      </dsp:nvSpPr>
      <dsp:spPr>
        <a:xfrm rot="20102688">
          <a:off x="5541114" y="1669376"/>
          <a:ext cx="461845" cy="4566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 rot="20102688">
        <a:off x="5541114" y="1669376"/>
        <a:ext cx="461845" cy="456666"/>
      </dsp:txXfrm>
    </dsp:sp>
    <dsp:sp modelId="{B2D6BB27-C73F-4461-9720-442BA3F2D674}">
      <dsp:nvSpPr>
        <dsp:cNvPr id="0" name=""/>
        <dsp:cNvSpPr/>
      </dsp:nvSpPr>
      <dsp:spPr>
        <a:xfrm>
          <a:off x="6108027" y="451234"/>
          <a:ext cx="1688482" cy="17944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2 353 </a:t>
          </a:r>
          <a:r>
            <a:rPr lang="pl-PL" sz="1400" kern="1200" dirty="0" smtClean="0"/>
            <a:t>złożonych wniosków</a:t>
          </a:r>
          <a:endParaRPr lang="pl-PL" sz="1400" kern="1200" dirty="0"/>
        </a:p>
      </dsp:txBody>
      <dsp:txXfrm>
        <a:off x="6108027" y="451234"/>
        <a:ext cx="1688482" cy="1794496"/>
      </dsp:txXfrm>
    </dsp:sp>
    <dsp:sp modelId="{8C2E1D26-5E29-4708-BE62-FD7659D561F6}">
      <dsp:nvSpPr>
        <dsp:cNvPr id="0" name=""/>
        <dsp:cNvSpPr/>
      </dsp:nvSpPr>
      <dsp:spPr>
        <a:xfrm rot="1717524">
          <a:off x="5454659" y="3006681"/>
          <a:ext cx="452860" cy="4566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 rot="1717524">
        <a:off x="5454659" y="3006681"/>
        <a:ext cx="452860" cy="456666"/>
      </dsp:txXfrm>
    </dsp:sp>
    <dsp:sp modelId="{0FF06D51-3695-4A85-B933-52830839C482}">
      <dsp:nvSpPr>
        <dsp:cNvPr id="0" name=""/>
        <dsp:cNvSpPr/>
      </dsp:nvSpPr>
      <dsp:spPr>
        <a:xfrm>
          <a:off x="5957625" y="3008770"/>
          <a:ext cx="1736983" cy="170238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5,6 mld zł  </a:t>
          </a:r>
          <a:r>
            <a:rPr lang="pl-PL" sz="1400" kern="1200" dirty="0" smtClean="0"/>
            <a:t>wartość złożonych projektów</a:t>
          </a:r>
          <a:endParaRPr lang="pl-PL" sz="1400" kern="1200" dirty="0"/>
        </a:p>
      </dsp:txBody>
      <dsp:txXfrm>
        <a:off x="5957625" y="3008770"/>
        <a:ext cx="1736983" cy="1702384"/>
      </dsp:txXfrm>
    </dsp:sp>
    <dsp:sp modelId="{C61F8A46-31D7-4F88-8C2A-4BD4F62E526B}">
      <dsp:nvSpPr>
        <dsp:cNvPr id="0" name=""/>
        <dsp:cNvSpPr/>
      </dsp:nvSpPr>
      <dsp:spPr>
        <a:xfrm rot="5574858">
          <a:off x="4251666" y="3196703"/>
          <a:ext cx="206922" cy="4566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 rot="5574858">
        <a:off x="4251666" y="3196703"/>
        <a:ext cx="206922" cy="456666"/>
      </dsp:txXfrm>
    </dsp:sp>
    <dsp:sp modelId="{136544B6-5B13-4575-9EF9-7383CACC5791}">
      <dsp:nvSpPr>
        <dsp:cNvPr id="0" name=""/>
        <dsp:cNvSpPr/>
      </dsp:nvSpPr>
      <dsp:spPr>
        <a:xfrm>
          <a:off x="3511208" y="3624817"/>
          <a:ext cx="1586740" cy="15863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913</a:t>
          </a:r>
          <a:br>
            <a:rPr lang="pl-PL" sz="1600" b="1" kern="1200" dirty="0" smtClean="0"/>
          </a:br>
          <a:r>
            <a:rPr lang="pl-PL" sz="1400" kern="1200" dirty="0" smtClean="0"/>
            <a:t>podpisanych umów</a:t>
          </a:r>
          <a:endParaRPr lang="pl-PL" sz="1400" kern="1200" dirty="0"/>
        </a:p>
      </dsp:txBody>
      <dsp:txXfrm>
        <a:off x="3511208" y="3624817"/>
        <a:ext cx="1586740" cy="1586350"/>
      </dsp:txXfrm>
    </dsp:sp>
    <dsp:sp modelId="{04673715-F3DE-44BE-9B9C-4F4746B7D187}">
      <dsp:nvSpPr>
        <dsp:cNvPr id="0" name=""/>
        <dsp:cNvSpPr/>
      </dsp:nvSpPr>
      <dsp:spPr>
        <a:xfrm rot="9295092">
          <a:off x="2774718" y="2955918"/>
          <a:ext cx="481376" cy="4566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 rot="9295092">
        <a:off x="2774718" y="2955918"/>
        <a:ext cx="481376" cy="456666"/>
      </dsp:txXfrm>
    </dsp:sp>
    <dsp:sp modelId="{95B5CB5A-1391-49A4-995E-2BC3EC10B951}">
      <dsp:nvSpPr>
        <dsp:cNvPr id="0" name=""/>
        <dsp:cNvSpPr/>
      </dsp:nvSpPr>
      <dsp:spPr>
        <a:xfrm>
          <a:off x="654619" y="3008685"/>
          <a:ext cx="2094364" cy="15807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2,6 mld zł </a:t>
          </a:r>
          <a:r>
            <a:rPr lang="pl-PL" sz="1500" kern="1200" dirty="0" smtClean="0"/>
            <a:t>wartość podpisanych umów</a:t>
          </a:r>
          <a:endParaRPr lang="pl-PL" sz="1500" kern="1200" dirty="0"/>
        </a:p>
      </dsp:txBody>
      <dsp:txXfrm>
        <a:off x="654619" y="3008685"/>
        <a:ext cx="2094364" cy="1580789"/>
      </dsp:txXfrm>
    </dsp:sp>
    <dsp:sp modelId="{D9A5C9BF-79D9-4852-9199-CECD4BF9E8B5}">
      <dsp:nvSpPr>
        <dsp:cNvPr id="0" name=""/>
        <dsp:cNvSpPr/>
      </dsp:nvSpPr>
      <dsp:spPr>
        <a:xfrm rot="12255264">
          <a:off x="2909936" y="1718596"/>
          <a:ext cx="365989" cy="4566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 rot="12255264">
        <a:off x="2909936" y="1718596"/>
        <a:ext cx="365989" cy="456666"/>
      </dsp:txXfrm>
    </dsp:sp>
    <dsp:sp modelId="{93945AF0-C859-4150-8247-8F11F8D41432}">
      <dsp:nvSpPr>
        <dsp:cNvPr id="0" name=""/>
        <dsp:cNvSpPr/>
      </dsp:nvSpPr>
      <dsp:spPr>
        <a:xfrm>
          <a:off x="551921" y="660439"/>
          <a:ext cx="2488655" cy="14045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760  realizowanych </a:t>
          </a:r>
          <a:br>
            <a:rPr lang="pl-PL" sz="1400" b="1" kern="1200" dirty="0" smtClean="0"/>
          </a:br>
          <a:r>
            <a:rPr lang="pl-PL" sz="1400" b="1" kern="1200" dirty="0" smtClean="0"/>
            <a:t>i/lub zakończonych inwestycji</a:t>
          </a:r>
        </a:p>
      </dsp:txBody>
      <dsp:txXfrm>
        <a:off x="551921" y="660439"/>
        <a:ext cx="2488655" cy="14045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9388D6-5CF7-4E7A-B9F7-287612897E69}">
      <dsp:nvSpPr>
        <dsp:cNvPr id="0" name=""/>
        <dsp:cNvSpPr/>
      </dsp:nvSpPr>
      <dsp:spPr>
        <a:xfrm>
          <a:off x="2831820" y="2302245"/>
          <a:ext cx="2280822" cy="2063588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>
              <a:solidFill>
                <a:schemeClr val="tx1"/>
              </a:solidFill>
            </a:rPr>
            <a:t>Budżet: ok. </a:t>
          </a:r>
          <a:r>
            <a:rPr lang="pl-PL" sz="3300" b="1" kern="1200" dirty="0" smtClean="0">
              <a:solidFill>
                <a:schemeClr val="tx1"/>
              </a:solidFill>
            </a:rPr>
            <a:t>493,6 mln euro</a:t>
          </a:r>
          <a:endParaRPr lang="pl-PL" sz="3300" b="1" kern="1200" dirty="0">
            <a:solidFill>
              <a:schemeClr val="tx1"/>
            </a:solidFill>
          </a:endParaRPr>
        </a:p>
      </dsp:txBody>
      <dsp:txXfrm>
        <a:off x="2831820" y="2302245"/>
        <a:ext cx="2280822" cy="2063588"/>
      </dsp:txXfrm>
    </dsp:sp>
    <dsp:sp modelId="{68F8C0DE-B325-42DA-BFFF-42F95949A77A}">
      <dsp:nvSpPr>
        <dsp:cNvPr id="0" name=""/>
        <dsp:cNvSpPr/>
      </dsp:nvSpPr>
      <dsp:spPr>
        <a:xfrm rot="12888920">
          <a:off x="1094222" y="1754759"/>
          <a:ext cx="2059757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BE571-5F64-4DBB-9175-61B33E27E2DB}">
      <dsp:nvSpPr>
        <dsp:cNvPr id="0" name=""/>
        <dsp:cNvSpPr/>
      </dsp:nvSpPr>
      <dsp:spPr>
        <a:xfrm>
          <a:off x="298369" y="676665"/>
          <a:ext cx="1960408" cy="156832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Oś priorytetowa 1: Przedsiębiorstwa </a:t>
          </a:r>
          <a:br>
            <a:rPr lang="pl-PL" sz="1800" b="1" kern="1200" dirty="0" smtClean="0">
              <a:solidFill>
                <a:schemeClr val="tx1"/>
              </a:solidFill>
            </a:rPr>
          </a:br>
          <a:r>
            <a:rPr lang="pl-PL" sz="1800" b="1" kern="1200" dirty="0" smtClean="0">
              <a:solidFill>
                <a:schemeClr val="tx1"/>
              </a:solidFill>
            </a:rPr>
            <a:t>i innowacje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chemeClr val="tx1"/>
              </a:solidFill>
            </a:rPr>
            <a:t>Budżet: 372,4 mln euro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298369" y="676665"/>
        <a:ext cx="1960408" cy="1568327"/>
      </dsp:txXfrm>
    </dsp:sp>
    <dsp:sp modelId="{CF2EED90-5D4E-4E55-8D90-05A9E74D560F}">
      <dsp:nvSpPr>
        <dsp:cNvPr id="0" name=""/>
        <dsp:cNvSpPr/>
      </dsp:nvSpPr>
      <dsp:spPr>
        <a:xfrm rot="16392072">
          <a:off x="3356020" y="1208453"/>
          <a:ext cx="1437297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C3EF1-E81E-49BF-8DAE-3A800574E791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/>
              </a:solidFill>
            </a:rPr>
            <a:t>Oś priorytetowa 3: Gospodarka niskoemisyjna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chemeClr val="bg1"/>
              </a:solidFill>
            </a:rPr>
            <a:t>Budżet: 97,2 mln euro</a:t>
          </a:r>
          <a:endParaRPr lang="pl-PL" sz="1800" kern="1200" dirty="0">
            <a:solidFill>
              <a:schemeClr val="bg1"/>
            </a:solidFill>
          </a:endParaRPr>
        </a:p>
      </dsp:txBody>
      <dsp:txXfrm>
        <a:off x="3134595" y="824"/>
        <a:ext cx="1960408" cy="1568327"/>
      </dsp:txXfrm>
    </dsp:sp>
    <dsp:sp modelId="{A0B43018-89F9-4897-BAF4-874F3F2D679B}">
      <dsp:nvSpPr>
        <dsp:cNvPr id="0" name=""/>
        <dsp:cNvSpPr/>
      </dsp:nvSpPr>
      <dsp:spPr>
        <a:xfrm rot="19789913">
          <a:off x="4895710" y="1902302"/>
          <a:ext cx="2067497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E0499-E770-4736-86C4-10E007D8CB84}">
      <dsp:nvSpPr>
        <dsp:cNvPr id="0" name=""/>
        <dsp:cNvSpPr/>
      </dsp:nvSpPr>
      <dsp:spPr>
        <a:xfrm>
          <a:off x="5842987" y="892700"/>
          <a:ext cx="1960408" cy="156832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Oś priorytetowa 8:       Rynek pracy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Budżet: 23,9 mln euro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5842987" y="892700"/>
        <a:ext cx="1960408" cy="1568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0.51087</cdr:x>
      <cdr:y>0</cdr:y>
    </cdr:from>
    <cdr:to>
      <cdr:x>0.93478</cdr:x>
      <cdr:y>0.19231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384376" y="0"/>
          <a:ext cx="280831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000" b="1" dirty="0" smtClean="0">
              <a:solidFill>
                <a:srgbClr val="FF0000"/>
              </a:solidFill>
            </a:rPr>
            <a:t>760 Beneficjentów DIP</a:t>
          </a:r>
          <a:endParaRPr lang="pl-PL" sz="20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0.22115</cdr:x>
      <cdr:y>0.54545</cdr:y>
    </cdr:from>
    <cdr:to>
      <cdr:x>0.28846</cdr:x>
      <cdr:y>0.63636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656184" y="2160240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b="1" dirty="0" smtClean="0">
              <a:solidFill>
                <a:schemeClr val="tx1"/>
              </a:solidFill>
            </a:rPr>
            <a:t>36</a:t>
          </a:r>
          <a:endParaRPr lang="pl-PL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0.69231</cdr:x>
      <cdr:y>0.14545</cdr:y>
    </cdr:from>
    <cdr:to>
      <cdr:x>0.98077</cdr:x>
      <cdr:y>0.25455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5184576" y="576064"/>
          <a:ext cx="21602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 smtClean="0">
              <a:solidFill>
                <a:schemeClr val="tx1"/>
              </a:solidFill>
            </a:rPr>
            <a:t>PRZEDSIĘBIORSTWA</a:t>
          </a:r>
          <a:r>
            <a:rPr lang="pl-PL" sz="1600" dirty="0" smtClean="0">
              <a:solidFill>
                <a:schemeClr val="tx1"/>
              </a:solidFill>
            </a:rPr>
            <a:t>:</a:t>
          </a:r>
          <a:endParaRPr lang="pl-PL" sz="16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9385875" cy="2204085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0.06557</cdr:x>
      <cdr:y>0.04901</cdr:y>
    </cdr:from>
    <cdr:to>
      <cdr:x>0.98361</cdr:x>
      <cdr:y>0.13477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76064" y="288032"/>
          <a:ext cx="80648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8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WIODĄCE BRANŻE BENEFICJENTÓW DIP (LICZBA PRZEDSIĘBIORCÓW):</a:t>
          </a:r>
        </a:p>
        <a:p xmlns:a="http://schemas.openxmlformats.org/drawingml/2006/main">
          <a:endParaRPr lang="pl-PL" sz="1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3F295-F111-4D0A-A840-22B3CFD3C4FB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10446-96DE-4EED-8931-3DBACB40819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FD7E-BCBE-46F4-9582-D0F1159C68B6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3031D-323A-4190-832B-50793FA183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AEA58-DBDA-4003-A1CB-4A6FE3690661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A60FFA-A20F-494A-BE66-A415DC3B0361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A60FFA-A20F-494A-BE66-A415DC3B0361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B48B-7386-49FE-BFEB-FA4056B7E99D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B48B-7386-49FE-BFEB-FA4056B7E99D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B48B-7386-49FE-BFEB-FA4056B7E99D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A91A0-0A82-4DF2-82B9-D87FB9954AEC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2B3-8FD9-4582-8AAE-11162735F663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555-541C-4373-B920-5B949517AF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2B3-8FD9-4582-8AAE-11162735F663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555-541C-4373-B920-5B949517AF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2B3-8FD9-4582-8AAE-11162735F663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555-541C-4373-B920-5B949517AF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2B3-8FD9-4582-8AAE-11162735F663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555-541C-4373-B920-5B949517AF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2B3-8FD9-4582-8AAE-11162735F663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555-541C-4373-B920-5B949517AF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2B3-8FD9-4582-8AAE-11162735F663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555-541C-4373-B920-5B949517AF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2B3-8FD9-4582-8AAE-11162735F663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555-541C-4373-B920-5B949517AF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2B3-8FD9-4582-8AAE-11162735F663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555-541C-4373-B920-5B949517AF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2B3-8FD9-4582-8AAE-11162735F663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555-541C-4373-B920-5B949517AF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2B3-8FD9-4582-8AAE-11162735F663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555-541C-4373-B920-5B949517AF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2B3-8FD9-4582-8AAE-11162735F663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555-541C-4373-B920-5B949517AF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F2B3-8FD9-4582-8AAE-11162735F663}" type="datetimeFigureOut">
              <a:rPr lang="pl-PL" smtClean="0"/>
              <a:pPr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4555-541C-4373-B920-5B949517AFB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C72A5098-F057-471D-938C-0E4A5470BBA6}" type="slidenum">
              <a:rPr lang="pl-PL" sz="1200" b="1">
                <a:latin typeface="Century Gothic" pitchFamily="34" charset="0"/>
              </a:rPr>
              <a:pPr algn="ctr"/>
              <a:t>1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8196" name="Rectangle 18"/>
          <p:cNvSpPr>
            <a:spLocks noChangeArrowheads="1"/>
          </p:cNvSpPr>
          <p:nvPr/>
        </p:nvSpPr>
        <p:spPr bwMode="auto">
          <a:xfrm>
            <a:off x="1187450" y="6381750"/>
            <a:ext cx="5527675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/>
            <a:r>
              <a:rPr lang="pl-PL" sz="1600" b="1" dirty="0" err="1">
                <a:cs typeface="Arial" charset="0"/>
              </a:rPr>
              <a:t>www.dip.dolnyslask.pl</a:t>
            </a:r>
            <a:endParaRPr lang="pl-PL" sz="1600" b="1">
              <a:cs typeface="Arial" charset="0"/>
            </a:endParaRPr>
          </a:p>
        </p:txBody>
      </p:sp>
      <p:sp>
        <p:nvSpPr>
          <p:cNvPr id="8197" name="Rectangle 23"/>
          <p:cNvSpPr>
            <a:spLocks noChangeArrowheads="1"/>
          </p:cNvSpPr>
          <p:nvPr/>
        </p:nvSpPr>
        <p:spPr bwMode="auto">
          <a:xfrm>
            <a:off x="6715125" y="6381750"/>
            <a:ext cx="2428875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1500188"/>
            <a:ext cx="9144000" cy="2517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8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400" dirty="0">
              <a:solidFill>
                <a:srgbClr val="FFC000"/>
              </a:solidFill>
              <a:latin typeface="+mj-lt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400" dirty="0">
              <a:latin typeface="+mj-lt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400" dirty="0">
              <a:latin typeface="+mj-lt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dirty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6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ymbol zastępczy zawartości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400" dirty="0" smtClean="0"/>
              <a:t>„</a:t>
            </a:r>
            <a:r>
              <a:rPr lang="pl-PL" sz="2400" b="1" dirty="0" smtClean="0"/>
              <a:t>WSPARCIE PRZEDSIĘBIORCÓW NA DOLNYM ŚLĄSKU </a:t>
            </a:r>
            <a:br>
              <a:rPr lang="pl-PL" sz="2400" b="1" dirty="0" smtClean="0"/>
            </a:br>
            <a:r>
              <a:rPr lang="pl-PL" sz="2400" b="1" dirty="0" smtClean="0"/>
              <a:t>W RAMACH RPO WD 2007-2013”</a:t>
            </a:r>
          </a:p>
          <a:p>
            <a:pPr>
              <a:buNone/>
            </a:pPr>
            <a:r>
              <a:rPr lang="pl-PL" sz="2400" b="1" dirty="0" smtClean="0"/>
              <a:t> </a:t>
            </a:r>
          </a:p>
          <a:p>
            <a:pPr algn="ctr">
              <a:buNone/>
            </a:pPr>
            <a:endParaRPr lang="pl-P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pl-P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 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Renata Granowska</a:t>
            </a:r>
          </a:p>
          <a:p>
            <a:pPr algn="ctr">
              <a:buNone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Dyrektor </a:t>
            </a:r>
          </a:p>
          <a:p>
            <a:pPr algn="ctr">
              <a:buNone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Dolnośląska Instytucja Pośrednicząca</a:t>
            </a:r>
            <a:endPara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8291265" cy="3944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1080120"/>
                <a:gridCol w="1162473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NAZWA WSKAŹNIKA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JEDNOSTKA MIARY</a:t>
                      </a:r>
                      <a:endParaRPr lang="pl-PL" sz="1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WARTOŚĆ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6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Liczba utworzonych miejsc pracy w MŚP (brutto, zatrudnienie w pełnym wymiarze godzin) </a:t>
                      </a:r>
                      <a:endParaRPr lang="pl-PL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(Działanie  1.1)</a:t>
                      </a:r>
                      <a:endParaRPr lang="pl-P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etat 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2 589,73 </a:t>
                      </a:r>
                      <a:endParaRPr lang="pl-P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6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Liczba projektów dotyczących współpracy pomiędzy przedsiębiorstwami, a jednostkami badawczymi (Działanie 1.1 i 1.2) 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szt. 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176</a:t>
                      </a:r>
                      <a:endParaRPr lang="pl-P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6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Liczba projektów dotyczących bezpośredniego wsparcia inwestycyjnego MŚP </a:t>
                      </a:r>
                      <a:endParaRPr lang="pl-P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szt.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619</a:t>
                      </a:r>
                      <a:endParaRPr lang="pl-P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6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Liczba zakupionych środków trwałych 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szt.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42 018</a:t>
                      </a:r>
                      <a:endParaRPr lang="pl-P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6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Liczba nowych produktów/ usług 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szt.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1 558</a:t>
                      </a:r>
                      <a:endParaRPr lang="pl-P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6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Liczba nowych miejsc noclegowych 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szt.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6 610</a:t>
                      </a:r>
                      <a:endParaRPr lang="pl-P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6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Liczba projektów dotyczących energii odnawialnej (Działanie 5.1)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szt.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pl-P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6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Dodatkowa roczna produkcja energii ze źródeł odnawialnych (Działanie 5.1)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MWh/rok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25 364,42</a:t>
                      </a:r>
                      <a:endParaRPr lang="pl-P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6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Dodatkowa roczna produkcja energii ze źródeł odnawialnych (Działanie 5.3)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MWh/rok</a:t>
                      </a:r>
                      <a:endParaRPr lang="pl-P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8 224,5</a:t>
                      </a:r>
                      <a:endParaRPr lang="pl-P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395536" y="1052736"/>
            <a:ext cx="8280920" cy="6771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/>
              <a:t>REZULTATY WDROŻENIA RPO WD 2007-2013 </a:t>
            </a:r>
            <a:r>
              <a:rPr lang="pl-PL" sz="1400" b="1" dirty="0" smtClean="0"/>
              <a:t>Priorytet 1 Działanie 1.1 i 1.2, Priorytet 5 Działanie 5.1, 5.3 </a:t>
            </a:r>
          </a:p>
          <a:p>
            <a:pPr algn="ctr"/>
            <a:r>
              <a:rPr lang="pl-PL" sz="1100" b="1" dirty="0" smtClean="0"/>
              <a:t>na przykładzie osiągniętych wskaźników na dzień 30.05.2014 r.</a:t>
            </a:r>
          </a:p>
          <a:p>
            <a:pPr lvl="0" algn="just"/>
            <a:endParaRPr lang="pl-PL" sz="11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AD0C874-248B-4A70-A424-6FDDDDE284C6}" type="slidenum">
              <a:rPr lang="pl-PL" b="1"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pl-PL" b="1" dirty="0">
              <a:latin typeface="+mj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>
                <a:latin typeface="+mj-lt"/>
                <a:cs typeface="Arial" pitchFamily="34" charset="0"/>
              </a:rPr>
              <a:t>www.dip.dolnyslask.pl</a:t>
            </a:r>
            <a:endParaRPr lang="pl-PL" sz="1400" b="1" dirty="0">
              <a:latin typeface="+mj-lt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2007-2013</a:t>
            </a:r>
            <a:endParaRPr lang="pl-PL" sz="1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536" y="2060848"/>
          <a:ext cx="8424936" cy="3431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550"/>
                <a:gridCol w="1188364"/>
                <a:gridCol w="2428810"/>
                <a:gridCol w="2884212"/>
              </a:tblGrid>
              <a:tr h="697507">
                <a:tc gridSpan="4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KONTRAKTOWANIE</a:t>
                      </a:r>
                      <a:r>
                        <a:rPr lang="pl-PL" baseline="0" dirty="0" smtClean="0"/>
                        <a:t> (</a:t>
                      </a:r>
                      <a:r>
                        <a:rPr lang="pl-PL" sz="1400" dirty="0" smtClean="0"/>
                        <a:t>stan na 30.05.2014 r.)</a:t>
                      </a:r>
                      <a:endParaRPr lang="pl-PL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46650">
                <a:tc>
                  <a:txBody>
                    <a:bodyPr/>
                    <a:lstStyle/>
                    <a:p>
                      <a:endParaRPr lang="pl-PL" sz="14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LICZBA </a:t>
                      </a:r>
                      <a:endParaRPr lang="pl-PL" sz="14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WARTOŚĆ CAŁKOWITA </a:t>
                      </a:r>
                      <a:endParaRPr lang="pl-PL" sz="14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WARTOŚĆ DOFINANSOWANIA</a:t>
                      </a:r>
                      <a:endParaRPr lang="pl-PL" sz="14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24085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Wnioski</a:t>
                      </a:r>
                      <a:r>
                        <a:rPr lang="pl-PL" sz="1400" b="1" baseline="0" dirty="0" smtClean="0"/>
                        <a:t> złożone </a:t>
                      </a:r>
                      <a:br>
                        <a:rPr lang="pl-PL" sz="1400" b="1" baseline="0" dirty="0" smtClean="0"/>
                      </a:br>
                      <a:r>
                        <a:rPr lang="pl-PL" sz="1400" b="1" baseline="0" dirty="0" smtClean="0"/>
                        <a:t>i ocenione formalnie</a:t>
                      </a:r>
                      <a:endParaRPr lang="pl-PL" sz="14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2 353 </a:t>
                      </a:r>
                      <a:endParaRPr lang="pl-PL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5 618 701 031,09 </a:t>
                      </a:r>
                      <a:endParaRPr lang="pl-PL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2 333 066 968,14 </a:t>
                      </a:r>
                      <a:endParaRPr lang="pl-PL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085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Wnioski ocenione merytorycznie</a:t>
                      </a:r>
                      <a:endParaRPr lang="pl-PL" sz="14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+mn-lt"/>
                          <a:ea typeface="Calibri"/>
                          <a:cs typeface="Times New Roman"/>
                        </a:rPr>
                        <a:t>1 186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+mn-lt"/>
                          <a:ea typeface="Calibri"/>
                          <a:cs typeface="Times New Roman"/>
                        </a:rPr>
                        <a:t>3 346 763 775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+mn-lt"/>
                          <a:ea typeface="Calibri"/>
                          <a:cs typeface="Times New Roman"/>
                        </a:rPr>
                        <a:t>1 325 341 005</a:t>
                      </a:r>
                    </a:p>
                  </a:txBody>
                  <a:tcPr marL="9525" marR="9525" marT="9525" marB="0" anchor="ctr"/>
                </a:tc>
              </a:tr>
              <a:tr h="446650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Podpisane umowy</a:t>
                      </a:r>
                      <a:endParaRPr lang="pl-PL" sz="14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913</a:t>
                      </a:r>
                      <a:endParaRPr lang="pl-PL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+mn-lt"/>
                          <a:ea typeface="Calibri"/>
                          <a:cs typeface="Times New Roman"/>
                        </a:rPr>
                        <a:t>2 597 820 674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+mn-lt"/>
                          <a:ea typeface="Calibri"/>
                          <a:cs typeface="Times New Roman"/>
                        </a:rPr>
                        <a:t>1 018 473 293,32</a:t>
                      </a:r>
                    </a:p>
                  </a:txBody>
                  <a:tcPr marL="9525" marR="9525" marT="9525" marB="0" anchor="ctr"/>
                </a:tc>
              </a:tr>
              <a:tr h="592790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Umowy przygotowane do podpisania</a:t>
                      </a:r>
                      <a:endParaRPr lang="pl-PL" sz="14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 </a:t>
                      </a:r>
                      <a:endParaRPr lang="pl-PL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74 405 031,36</a:t>
                      </a:r>
                      <a:endParaRPr lang="pl-PL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28 008 942,15</a:t>
                      </a:r>
                      <a:endParaRPr lang="pl-PL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Prostokąt 13"/>
          <p:cNvSpPr/>
          <p:nvPr/>
        </p:nvSpPr>
        <p:spPr>
          <a:xfrm>
            <a:off x="1043608" y="1268760"/>
            <a:ext cx="74888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RPO WD 2007-2013 W DIP</a:t>
            </a:r>
            <a:endParaRPr lang="pl-PL" sz="2000" b="1" dirty="0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AD0C874-248B-4A70-A424-6FDDDDE284C6}" type="slidenum">
              <a:rPr lang="pl-PL" b="1"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pl-PL" b="1" dirty="0">
              <a:latin typeface="+mj-lt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>
                <a:latin typeface="+mj-lt"/>
                <a:cs typeface="Arial" pitchFamily="34" charset="0"/>
              </a:rPr>
              <a:t>www.dip.dolnyslask.pl</a:t>
            </a:r>
            <a:endParaRPr lang="pl-PL" sz="1400" b="1" dirty="0">
              <a:latin typeface="+mj-lt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2007-2013</a:t>
            </a:r>
            <a:endParaRPr lang="pl-PL" sz="16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23528" y="56612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Łącznie z Europejskiego Funduszu Rozwoju Regionalnego i Budżetu Państwa do dnia 30.05. 2014 R. wypłacono</a:t>
            </a:r>
            <a:r>
              <a:rPr lang="pl-PL" dirty="0" smtClean="0"/>
              <a:t> </a:t>
            </a:r>
            <a:r>
              <a:rPr lang="pl-PL" b="1" dirty="0" smtClean="0"/>
              <a:t>524 393 946,93 zł</a:t>
            </a:r>
            <a:endParaRPr lang="pl-PL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AD0C874-248B-4A70-A424-6FDDDDE284C6}" type="slidenum">
              <a:rPr lang="pl-PL" b="1"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pl-PL" b="1" dirty="0"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2007-2013</a:t>
            </a:r>
            <a:endParaRPr lang="pl-PL" sz="1600" b="1" dirty="0"/>
          </a:p>
        </p:txBody>
      </p:sp>
      <p:pic>
        <p:nvPicPr>
          <p:cNvPr id="7" name="Obraz 6" descr="C:\Documents and Settings\mszendera.DIP\Pulpit\MAPY\dip-powiaty-prezentacja-30.05.2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12068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AD0C874-248B-4A70-A424-6FDDDDE284C6}" type="slidenum">
              <a:rPr lang="pl-PL" b="1"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pl-PL" b="1" dirty="0"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2007-2013</a:t>
            </a:r>
            <a:endParaRPr lang="pl-PL" sz="1600" b="1" dirty="0"/>
          </a:p>
        </p:txBody>
      </p:sp>
      <p:pic>
        <p:nvPicPr>
          <p:cNvPr id="5" name="Obraz 4" descr="C:\Documents and Settings\mszendera.DIP\Pulpit\MAPY\dip-dzialania-prezentacja-30.05.2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96509"/>
            <a:ext cx="5904655" cy="570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AD0C874-248B-4A70-A424-6FDDDDE284C6}" type="slidenum">
              <a:rPr lang="pl-PL" b="1"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pl-PL" b="1" dirty="0">
              <a:latin typeface="+mj-lt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>
                <a:latin typeface="+mj-lt"/>
                <a:cs typeface="Arial" pitchFamily="34" charset="0"/>
              </a:rPr>
              <a:t>www.dip.dolnyslask.pl</a:t>
            </a:r>
            <a:endParaRPr lang="pl-PL" sz="1400" b="1" dirty="0">
              <a:latin typeface="+mj-lt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908721"/>
          <a:ext cx="9144001" cy="482453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52923"/>
                <a:gridCol w="322733"/>
                <a:gridCol w="2520280"/>
                <a:gridCol w="4032448"/>
                <a:gridCol w="1115617"/>
              </a:tblGrid>
              <a:tr h="653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BUDŻET </a:t>
                      </a:r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OGÓŁEM, wkład wspólnotowy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latin typeface="+mn-lt"/>
                        </a:rPr>
                        <a:t> OSIE PRIORYTETOWE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PRIORYTETY</a:t>
                      </a:r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W DIP </a:t>
                      </a: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DLA PRZEDSIĘBIORCÓW 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BUDŻET DIP, wkład wspólnotowy</a:t>
                      </a:r>
                    </a:p>
                  </a:txBody>
                  <a:tcPr marL="63981" marR="63981" marT="31991" marB="31991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38090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latin typeface="+mn-lt"/>
                        </a:rPr>
                        <a:t>2,250 mld euro</a:t>
                      </a:r>
                    </a:p>
                  </a:txBody>
                  <a:tcPr marL="63981" marR="63981" marT="31991" marB="31991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/>
                        <a:t>1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/>
                        <a:t>Przedsiębiorstwa i </a:t>
                      </a:r>
                      <a:r>
                        <a:rPr lang="pl-PL" sz="1100" b="1" dirty="0" smtClean="0"/>
                        <a:t>innowacje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92D050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pl-PL" sz="1400" b="1" u="sng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PRIORYTET</a:t>
                      </a:r>
                      <a:r>
                        <a:rPr lang="pl-PL" sz="1400" b="1" u="sng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Y: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endParaRPr lang="pl-PL" sz="1400" b="1" u="sng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endParaRPr lang="pl-PL" sz="1400" b="1" u="sng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endParaRPr lang="pl-PL" sz="1400" b="1" u="sng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endParaRPr lang="pl-PL" sz="1400" b="1" u="sng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endParaRPr lang="pl-PL" sz="1400" b="1" u="sng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endParaRPr lang="pl-PL" sz="1400" b="1" u="none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981" marR="63981" marT="31991" marB="31991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400" b="1" u="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ok. 493,6 mln euro</a:t>
                      </a:r>
                    </a:p>
                  </a:txBody>
                  <a:tcPr marL="63981" marR="63981" marT="31991" marB="31991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540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/>
                        <a:t>2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/>
                        <a:t>Technologie informacyjno-komunikacyjne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27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/>
                        <a:t>3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/>
                        <a:t>Gospodarka niskoemisyjna</a:t>
                      </a:r>
                      <a:r>
                        <a:rPr lang="pl-PL" sz="1100" b="1" baseline="0" dirty="0" smtClean="0"/>
                        <a:t> 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8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/>
                        <a:t>4</a:t>
                      </a:r>
                      <a:endParaRPr lang="pl-PL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/>
                        <a:t>Środowisko i </a:t>
                      </a:r>
                      <a:r>
                        <a:rPr lang="pl-PL" sz="1100" b="1" dirty="0" smtClean="0"/>
                        <a:t>zasoby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27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/>
                        <a:t>5</a:t>
                      </a:r>
                      <a:endParaRPr lang="pl-PL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/>
                        <a:t>Transport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27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/>
                        <a:t>6</a:t>
                      </a:r>
                      <a:endParaRPr lang="pl-PL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/>
                        <a:t>Infrastruktura</a:t>
                      </a:r>
                      <a:r>
                        <a:rPr lang="pl-PL" sz="1100" b="1" baseline="0" dirty="0" smtClean="0"/>
                        <a:t> spójności społecznej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27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/>
                        <a:t>7</a:t>
                      </a:r>
                      <a:endParaRPr lang="pl-PL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/>
                        <a:t>Infrastruktura edukacyjna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27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/>
                        <a:t>8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/>
                        <a:t>Rynek pracy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27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Włączenie społeczne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77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/>
                        <a:t>Edukacja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062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 smtClean="0">
                        <a:latin typeface="+mn-lt"/>
                      </a:endParaRPr>
                    </a:p>
                  </a:txBody>
                  <a:tcPr marL="63981" marR="63981" marT="31991" marB="3199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/>
                        <a:t>11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dirty="0"/>
                        <a:t>Pomoc </a:t>
                      </a:r>
                      <a:r>
                        <a:rPr lang="pl-PL" sz="1100" b="1" dirty="0" smtClean="0"/>
                        <a:t>Techniczna</a:t>
                      </a:r>
                      <a:endParaRPr lang="pl-PL" sz="11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981" marR="63981" marT="31991" marB="3199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2014-2020</a:t>
            </a:r>
            <a:endParaRPr lang="pl-PL" sz="1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427984" y="1988840"/>
            <a:ext cx="3456384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Innowacyjne przedsiębiorstwa (1.2)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Rozwój przedsiębiorczości (1.3.)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Internacjonalizacja przedsiębiorstw (1.4)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Rozwój produktów i usług w MŚP (1.5)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427984" y="3212976"/>
            <a:ext cx="3456384" cy="116955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Produkcja i dystrybucja energii ze źródeł odnawialnych (3.1) 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Efektywność energetyczna i użycie OZE </a:t>
            </a:r>
            <a:br>
              <a:rPr lang="pl-PL" sz="1400" b="1" dirty="0" smtClean="0">
                <a:solidFill>
                  <a:schemeClr val="bg1"/>
                </a:solidFill>
              </a:rPr>
            </a:br>
            <a:r>
              <a:rPr lang="pl-PL" sz="1400" b="1" dirty="0" smtClean="0">
                <a:solidFill>
                  <a:schemeClr val="bg1"/>
                </a:solidFill>
              </a:rPr>
              <a:t>w przedsiębiorstwach (3.2) 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Wysokosprawna kogeneracja (3.5) 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427984" y="4581128"/>
            <a:ext cx="34563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Adaptacja pracowników, przedsiębiorstw </a:t>
            </a:r>
            <a:br>
              <a:rPr lang="pl-PL" sz="1400" b="1" dirty="0" smtClean="0">
                <a:solidFill>
                  <a:schemeClr val="bg1"/>
                </a:solidFill>
              </a:rPr>
            </a:br>
            <a:r>
              <a:rPr lang="pl-PL" sz="1400" b="1" dirty="0" smtClean="0">
                <a:solidFill>
                  <a:schemeClr val="bg1"/>
                </a:solidFill>
              </a:rPr>
              <a:t>i przedsiębiorców do zmian (8.4)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283968" y="155679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PRIORYTETY:</a:t>
            </a:r>
            <a:endParaRPr lang="pl-PL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72952B61-3404-4B74-B874-45B96F7029EC}" type="slidenum">
              <a:rPr lang="pl-PL" sz="1200" b="1">
                <a:latin typeface="Century Gothic" pitchFamily="34" charset="0"/>
              </a:rPr>
              <a:pPr algn="ctr"/>
              <a:t>15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 smtClean="0">
                <a:cs typeface="Arial" pitchFamily="34" charset="0"/>
              </a:rPr>
              <a:t>www.dip.dolnyslask.pl</a:t>
            </a:r>
            <a:endParaRPr lang="pl-PL" sz="1400" b="1" dirty="0"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2014-2020</a:t>
            </a:r>
            <a:endParaRPr lang="pl-PL" sz="1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AD0C874-248B-4A70-A424-6FDDDDE284C6}" type="slidenum">
              <a:rPr lang="pl-PL" b="1"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pl-PL" b="1" dirty="0">
              <a:latin typeface="+mj-lt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>
                <a:latin typeface="+mj-lt"/>
                <a:cs typeface="Arial" pitchFamily="34" charset="0"/>
              </a:rPr>
              <a:t>www.dip.dolnyslask.pl</a:t>
            </a:r>
            <a:endParaRPr lang="pl-PL" sz="1400" b="1" dirty="0">
              <a:latin typeface="+mj-lt"/>
              <a:cs typeface="Arial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2014-2020</a:t>
            </a:r>
            <a:endParaRPr lang="pl-PL" sz="160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07504" y="836712"/>
            <a:ext cx="8784976" cy="3416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Oś Priorytetowa 1: PRZEDSIĘBIORSTWA I INNOWACJE</a:t>
            </a:r>
          </a:p>
        </p:txBody>
      </p:sp>
      <p:sp>
        <p:nvSpPr>
          <p:cNvPr id="18" name="Symbol zastępczy zawartości 5"/>
          <p:cNvSpPr>
            <a:spLocks noGrp="1"/>
          </p:cNvSpPr>
          <p:nvPr>
            <p:ph idx="1"/>
          </p:nvPr>
        </p:nvSpPr>
        <p:spPr>
          <a:xfrm>
            <a:off x="395536" y="2132856"/>
            <a:ext cx="8496721" cy="3024336"/>
          </a:xfrm>
          <a:solidFill>
            <a:schemeClr val="tx1">
              <a:alpha val="60000"/>
            </a:schemeClr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b="1" u="sng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u="sng" dirty="0" smtClean="0">
                <a:solidFill>
                  <a:schemeClr val="bg1"/>
                </a:solidFill>
              </a:rPr>
              <a:t>Priorytety inwestycyjne: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b="1" u="sng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b="1" dirty="0">
                <a:solidFill>
                  <a:schemeClr val="bg1"/>
                </a:solidFill>
              </a:rPr>
              <a:t>Wzmacnianie potencjału B+R i wdrożeniowego uczelni i jednostek naukowych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b="1" dirty="0" smtClean="0">
                <a:solidFill>
                  <a:srgbClr val="00B050"/>
                </a:solidFill>
              </a:rPr>
              <a:t>Innowacyjne przedsiębiorstwa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b="1" dirty="0" smtClean="0">
                <a:solidFill>
                  <a:srgbClr val="00B050"/>
                </a:solidFill>
              </a:rPr>
              <a:t>Rozwój przedsiębiorczości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b="1" dirty="0" smtClean="0">
                <a:solidFill>
                  <a:srgbClr val="00B050"/>
                </a:solidFill>
              </a:rPr>
              <a:t>Internacjonalizacja przedsiębiorstw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b="1" dirty="0" smtClean="0">
                <a:solidFill>
                  <a:srgbClr val="00B050"/>
                </a:solidFill>
              </a:rPr>
              <a:t>Rozwój produktów i usług w MŚP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72952B61-3404-4B74-B874-45B96F7029EC}" type="slidenum">
              <a:rPr lang="pl-PL" sz="1200" b="1">
                <a:latin typeface="Century Gothic" pitchFamily="34" charset="0"/>
              </a:rPr>
              <a:pPr algn="ctr"/>
              <a:t>17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 smtClean="0">
                <a:cs typeface="Arial" pitchFamily="34" charset="0"/>
              </a:rPr>
              <a:t>www.dip.dolnyslask.pl</a:t>
            </a:r>
            <a:endParaRPr lang="pl-PL" sz="1400" b="1" dirty="0"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2014-2020</a:t>
            </a:r>
            <a:endParaRPr lang="pl-PL" sz="1600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42968"/>
              </p:ext>
            </p:extLst>
          </p:nvPr>
        </p:nvGraphicFramePr>
        <p:xfrm>
          <a:off x="179512" y="1268760"/>
          <a:ext cx="8669680" cy="261622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69680"/>
              </a:tblGrid>
              <a:tr h="2616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600" b="1" u="sng" dirty="0" smtClean="0">
                          <a:effectLst/>
                          <a:latin typeface="Calibri" panose="020F0502020204030204" pitchFamily="34" charset="0"/>
                        </a:rPr>
                        <a:t>Kierunki wsparcia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1600" b="1" u="sng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Prace B+R w przedsiębiorstwach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w tym prowadzonych we współpracy z jednostkami naukowymi, szkołami wyższymi, IOB lub podmiotami leczniczymi oraz w ramach inicjatyw klastrowych, umożliwiających w szczególności realizację regionalnych inteligentnych specjalizacji.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Rozwój zaplecza badawczo-rozwojowego w przedsiębiorstwach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służącego działalności innowacyjnej przedsiębiorstwa m.in. utworzenie centrów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badawczo - rozwojowych. 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Wdrożenie wyników badań naukowych/technologii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oraz praw do własności intelektualnej związanej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 wdrażanym produktem lub usługą. Wsparcie to może przyjąć m.in formę instrumentu typu „Bon na innowacje”.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Profesjonalne usługi proinnowacyjne i podstawowe, świadczone przez IOB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Usługi te powinny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 sposób kompleksowy przyczyniać się do wspierania procesów innowacji (od badań do komercjalizacji). </a:t>
                      </a: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6306414"/>
              </p:ext>
            </p:extLst>
          </p:nvPr>
        </p:nvGraphicFramePr>
        <p:xfrm>
          <a:off x="179512" y="4005064"/>
          <a:ext cx="8669680" cy="223222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69680"/>
              </a:tblGrid>
              <a:tr h="2232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400" b="1" u="sng" dirty="0" smtClean="0">
                          <a:effectLst/>
                          <a:latin typeface="Calibri" panose="020F0502020204030204" pitchFamily="34" charset="0"/>
                        </a:rPr>
                        <a:t>Potencjalni beneficjenci i grupy docelowe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przedsiębiorcy;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IOB, w tym organizacje pozarządowe;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jednostki samorządu terytorialnego, ich związki i stowarzyszenia;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jednostki organizacyjne </a:t>
                      </a:r>
                      <a:r>
                        <a:rPr lang="pl-PL" sz="1400" b="0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jst</a:t>
                      </a: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podmioty lecznicze;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podmioty zarządzające klastrami posiadające osobowość prawną;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konsorcja przedsiębiorstw z jednostkami naukowymi lub spółkami celowymi tworzonymi przez jednostki naukowe lub uczelniami/szkołami wyższymi lub podmiotami leczniczymi lub jednostkami badawczo-rozwojowymi.</a:t>
                      </a: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107504" y="836712"/>
            <a:ext cx="8784976" cy="3416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Priorytet inwestycyjny: Innowacyjne przedsiębiorstwa </a:t>
            </a:r>
            <a:endParaRPr lang="pl-PL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72952B61-3404-4B74-B874-45B96F7029EC}" type="slidenum">
              <a:rPr lang="pl-PL" sz="1200" b="1">
                <a:latin typeface="Century Gothic" pitchFamily="34" charset="0"/>
              </a:rPr>
              <a:pPr algn="ctr"/>
              <a:t>18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 smtClean="0">
                <a:cs typeface="Arial" pitchFamily="34" charset="0"/>
              </a:rPr>
              <a:t>www.dip.dolnyslask.pl</a:t>
            </a:r>
            <a:endParaRPr lang="pl-PL" sz="1400" b="1" dirty="0"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2014-2020</a:t>
            </a:r>
            <a:endParaRPr lang="pl-PL" sz="16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5613180"/>
              </p:ext>
            </p:extLst>
          </p:nvPr>
        </p:nvGraphicFramePr>
        <p:xfrm>
          <a:off x="179512" y="1412776"/>
          <a:ext cx="8696226" cy="24739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9622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pl-PL" sz="1600" b="1" u="sng" dirty="0" smtClean="0">
                          <a:effectLst/>
                          <a:latin typeface="Calibri" panose="020F0502020204030204" pitchFamily="34" charset="0"/>
                        </a:rPr>
                        <a:t>Kierunki wsparcia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</a:rPr>
                        <a:t>Wsparcie ukierunkowane jest na </a:t>
                      </a:r>
                      <a:r>
                        <a:rPr lang="pl-PL" sz="1600" b="1" dirty="0" smtClean="0">
                          <a:latin typeface="Calibri" panose="020F0502020204030204" pitchFamily="34" charset="0"/>
                        </a:rPr>
                        <a:t>tworzenie i wspomaganie rozwoju inkubatorów przedsiębiorczości</a:t>
                      </a:r>
                      <a:r>
                        <a:rPr lang="pl-PL" sz="1600" dirty="0" smtClean="0">
                          <a:latin typeface="Calibri" panose="020F0502020204030204" pitchFamily="34" charset="0"/>
                        </a:rPr>
                        <a:t> (w tym akademickich) oraz kompleksowe uzbrojenie terenów pod inwestycje.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</a:rPr>
                        <a:t>Możliwe będzie </a:t>
                      </a:r>
                      <a:r>
                        <a:rPr lang="pl-PL" sz="1600" b="1" dirty="0" smtClean="0">
                          <a:latin typeface="Calibri" panose="020F0502020204030204" pitchFamily="34" charset="0"/>
                        </a:rPr>
                        <a:t>tworzenie nowej infrastruktury inwestycyjnej lub rewitalizacja istniejącej </a:t>
                      </a:r>
                      <a:r>
                        <a:rPr lang="pl-PL" sz="1600" dirty="0" smtClean="0">
                          <a:latin typeface="Calibri" panose="020F0502020204030204" pitchFamily="34" charset="0"/>
                        </a:rPr>
                        <a:t>infrastruktury </a:t>
                      </a:r>
                      <a:r>
                        <a:rPr lang="pl-PL" sz="1600" b="1" dirty="0" smtClean="0">
                          <a:latin typeface="Calibri" panose="020F0502020204030204" pitchFamily="34" charset="0"/>
                        </a:rPr>
                        <a:t>w celu dostosowania jej do nowych funkcji gospodarczych </a:t>
                      </a:r>
                      <a:r>
                        <a:rPr lang="pl-PL" sz="1600" dirty="0" smtClean="0">
                          <a:latin typeface="Calibri" panose="020F0502020204030204" pitchFamily="34" charset="0"/>
                        </a:rPr>
                        <a:t>(w tym uzbrojenie terenu, rekultywacja gruntów, makroniwelacja gruntów, w ograniczonym zakresie budowa/modernizacja dróg w celu udostępnienia ww. infrastruktury).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</a:rPr>
                        <a:t>Działania mogą być uzupełnione wsparciem obejmującym </a:t>
                      </a:r>
                      <a:r>
                        <a:rPr lang="pl-PL" sz="1600" b="1" dirty="0" smtClean="0">
                          <a:latin typeface="Calibri" panose="020F0502020204030204" pitchFamily="34" charset="0"/>
                        </a:rPr>
                        <a:t>rozpowszechnianie informacji </a:t>
                      </a:r>
                      <a:br>
                        <a:rPr lang="pl-PL" sz="1600" b="1" dirty="0" smtClean="0">
                          <a:latin typeface="Calibri" panose="020F0502020204030204" pitchFamily="34" charset="0"/>
                        </a:rPr>
                      </a:br>
                      <a:r>
                        <a:rPr lang="pl-PL" sz="1600" b="1" dirty="0" smtClean="0">
                          <a:latin typeface="Calibri" panose="020F0502020204030204" pitchFamily="34" charset="0"/>
                        </a:rPr>
                        <a:t>o możliwościach inwestycyjnych</a:t>
                      </a:r>
                      <a:r>
                        <a:rPr lang="pl-PL" sz="1600" dirty="0" smtClean="0">
                          <a:latin typeface="Calibri" panose="020F0502020204030204" pitchFamily="34" charset="0"/>
                        </a:rPr>
                        <a:t> na terenie województwa w zakresie związanym z realizacją projektu inwestycyjnego.</a:t>
                      </a:r>
                    </a:p>
                  </a:txBody>
                  <a:tcPr marL="36195" marR="36195" marT="17780" marB="177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0407180"/>
              </p:ext>
            </p:extLst>
          </p:nvPr>
        </p:nvGraphicFramePr>
        <p:xfrm>
          <a:off x="179512" y="4005064"/>
          <a:ext cx="8704730" cy="165618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704730"/>
              </a:tblGrid>
              <a:tr h="165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pl-PL" sz="1600" b="1" u="sng" dirty="0" smtClean="0">
                          <a:effectLst/>
                          <a:latin typeface="Calibri" panose="020F0502020204030204" pitchFamily="34" charset="0"/>
                        </a:rPr>
                        <a:t>Potencjalni beneficjenci i grupy docelowe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</a:rPr>
                        <a:t>uczelnie/szkoły wyższe;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IOB, w tym organizacje pozarządowe;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</a:rPr>
                        <a:t>jednostki samorządu terytorialnego, ich związki i stowarzyszenia;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</a:rPr>
                        <a:t>jednostki organizacyjne </a:t>
                      </a:r>
                      <a:r>
                        <a:rPr lang="pl-PL" sz="1600" dirty="0" err="1" smtClean="0">
                          <a:latin typeface="Calibri" panose="020F0502020204030204" pitchFamily="34" charset="0"/>
                        </a:rPr>
                        <a:t>jst</a:t>
                      </a:r>
                      <a:r>
                        <a:rPr lang="pl-PL" sz="1600" dirty="0" smtClean="0">
                          <a:latin typeface="Calibri" panose="020F0502020204030204" pitchFamily="34" charset="0"/>
                        </a:rPr>
                        <a:t>.</a:t>
                      </a:r>
                      <a:endParaRPr lang="pl-PL" sz="1400" dirty="0">
                        <a:effectLst/>
                        <a:latin typeface="Arial Narrow" pitchFamily="34" charset="0"/>
                      </a:endParaRPr>
                    </a:p>
                  </a:txBody>
                  <a:tcPr marL="36195" marR="36195" marT="17780" marB="177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07504" y="836712"/>
            <a:ext cx="8784976" cy="3416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Priorytet inwestycyjny: Rozwój przedsiębiorczości</a:t>
            </a:r>
            <a:endParaRPr lang="pl-PL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72952B61-3404-4B74-B874-45B96F7029EC}" type="slidenum">
              <a:rPr lang="pl-PL" sz="1200" b="1">
                <a:latin typeface="Century Gothic" pitchFamily="34" charset="0"/>
              </a:rPr>
              <a:pPr algn="ctr"/>
              <a:t>19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 smtClean="0">
                <a:cs typeface="Arial" pitchFamily="34" charset="0"/>
              </a:rPr>
              <a:t>www.dip.dolnyslask.pl</a:t>
            </a:r>
            <a:endParaRPr lang="pl-PL" sz="1400" b="1" dirty="0"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2014-2020</a:t>
            </a:r>
            <a:endParaRPr lang="pl-PL" sz="16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3317745"/>
              </p:ext>
            </p:extLst>
          </p:nvPr>
        </p:nvGraphicFramePr>
        <p:xfrm>
          <a:off x="179512" y="1412776"/>
          <a:ext cx="8688596" cy="25104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88596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sng" dirty="0" smtClean="0">
                          <a:effectLst/>
                          <a:latin typeface="Calibri" panose="020F0502020204030204" pitchFamily="34" charset="0"/>
                        </a:rPr>
                        <a:t>Kierunki wsparcia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Wsparcie koncentrować się będzie na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wzmacnianiu międzynarodowej współpracy gospodarczej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przedsiębiorstw (w tym grup producentów rolno-spożywczych) oraz zwiększeniu ich aktywności na rynkach zagranicznych.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Wspierane projekty obejmą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dofinansowanie m.in. wizyt studyjnych i misji zagranicznych, udziału w międzynarodowych targach branżowych, targach i wystawach za granicą oraz organizację zbiorowych wystaw na terenie działalności przedsiębiorstw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Realizowane będą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działania ukierunkowane na promocję przedsiębiorstw na rynkach międzynarodowych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(w tym  m.in. branż rolno-spożywczych), a także na wzmocnienie wizerunku dolnośląskiej gospodarki, obejmujące m.in. promocję gospodarczą, turystyczną i kulturalną regionu.</a:t>
                      </a: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028771"/>
              </p:ext>
            </p:extLst>
          </p:nvPr>
        </p:nvGraphicFramePr>
        <p:xfrm>
          <a:off x="179512" y="4293096"/>
          <a:ext cx="8640960" cy="18002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40960"/>
              </a:tblGrid>
              <a:tr h="180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sng" dirty="0" smtClean="0">
                          <a:effectLst/>
                          <a:latin typeface="Calibri" panose="020F0502020204030204" pitchFamily="34" charset="0"/>
                        </a:rPr>
                        <a:t>Potencjalni beneficjenci i grupy docelowe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b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MŚP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IOB, NGO, LGD;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podmioty zarządzające </a:t>
                      </a:r>
                      <a:r>
                        <a:rPr lang="pl-PL" sz="1600" b="1" kern="1200" dirty="0" err="1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klastrami</a:t>
                      </a:r>
                      <a:r>
                        <a:rPr lang="pl-PL" sz="1600" b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posiadające osobowość prawną;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jednostki samorządu terytorialnego, ich związki i stowarzyszenia; jednostki organizacyjne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jst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zakłady lecznictwa uzdrowiskowego; sanatoria uzdrowiskowe;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b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grupy producentów rolnych;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wojewódzkie ośrodki doradztwa rolniczego.</a:t>
                      </a: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07504" y="836712"/>
            <a:ext cx="8784976" cy="3416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Priorytet inwestycyjny: Internacjonalizacja przedsiębiorstw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39552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624" y="6381328"/>
            <a:ext cx="7956376" cy="476672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/>
            <a:r>
              <a:rPr lang="pl-PL" sz="1400" b="1" dirty="0" err="1" smtClean="0">
                <a:latin typeface="Calibri" pitchFamily="34" charset="0"/>
                <a:cs typeface="Arial" pitchFamily="34" charset="0"/>
              </a:rPr>
              <a:t>www.dip.dolnyslask.pl</a:t>
            </a:r>
            <a:endParaRPr lang="pl-PL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22B9BF1-5645-4093-A37C-E5FD82342A3B}" type="slidenum">
              <a:rPr lang="pl-PL" sz="1200" b="1">
                <a:latin typeface="Century Gothic" pitchFamily="34" charset="0"/>
              </a:rPr>
              <a:pPr algn="ctr"/>
              <a:t>2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DOLNOŚLĄSKA INSTYTUCJA POŚREDNICZĄCA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72952B61-3404-4B74-B874-45B96F7029EC}" type="slidenum">
              <a:rPr lang="pl-PL" sz="1200" b="1">
                <a:latin typeface="Century Gothic" pitchFamily="34" charset="0"/>
              </a:rPr>
              <a:pPr algn="ctr"/>
              <a:t>20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 smtClean="0">
                <a:cs typeface="Arial" pitchFamily="34" charset="0"/>
              </a:rPr>
              <a:t>www.dip.dolnyslask.pl</a:t>
            </a:r>
            <a:endParaRPr lang="pl-PL" sz="1400" b="1" dirty="0"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2014-2020</a:t>
            </a:r>
            <a:endParaRPr lang="pl-PL" sz="1600" b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2408919"/>
              </p:ext>
            </p:extLst>
          </p:nvPr>
        </p:nvGraphicFramePr>
        <p:xfrm>
          <a:off x="107504" y="1340768"/>
          <a:ext cx="8784976" cy="505657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784976"/>
              </a:tblGrid>
              <a:tr h="3384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600" b="1" u="sng" dirty="0" smtClean="0">
                          <a:effectLst/>
                          <a:latin typeface="Calibri" panose="020F0502020204030204" pitchFamily="34" charset="0"/>
                        </a:rPr>
                        <a:t>Kierunki wsparcia: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Interwencja ukierunkowana będzie na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wsparcie istniejących mikro, małych i średnich przedsiębiorstw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Finansowane będą inwestycje poprawiające potencjał konkurencyjny firm, zapewniające ich rozwój:</a:t>
                      </a:r>
                    </a:p>
                    <a:p>
                      <a:pPr marL="742950" lvl="1" indent="-285750" algn="just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wsparcie inwestycyjne dla nowopowstałych firm (w początkowym okresie ich funkcjonowania), </a:t>
                      </a: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wprowadzenie na rynek nowych produktów/usług (w tym turystycznych) lub dokonanie zasadniczych zmian w sposobie świadczenia usług lub procesie produkcyjnym,</a:t>
                      </a: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rozwój produktów i usług opartych na technologiach informacyjno-komunikacyjnych, 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600" dirty="0" smtClean="0">
                          <a:latin typeface="Calibri"/>
                          <a:ea typeface="Calibri"/>
                          <a:cs typeface="Times New Roman"/>
                        </a:rPr>
                        <a:t>optymalizacja procesów ułatwiających zarządzanie przedsiębiorstwem oraz współpracę pomiędzy przedsiębiorcami poprzez rozwiązania informatyczne. 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8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Pomoc o charakterze bezzwrotnym możliwa będzie wyłącznie przy tworzeniu wraz z inwestycją trwałych miejsc pracy, w szczególności na terenach wymagających szczególnego wsparcia np. o niskim poziomie aktywności społeczno – gospodarczej oraz dla nowopowstałych firm.</a:t>
                      </a: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500" b="1" u="sng" dirty="0" smtClean="0">
                          <a:effectLst/>
                          <a:latin typeface="Calibri" panose="020F0502020204030204" pitchFamily="34" charset="0"/>
                        </a:rPr>
                        <a:t>Potencjalni beneficjenci i grupy docelowe: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1500" b="1" u="sng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500" b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MŚP (w tym przedsiębiorstwa społeczne);</a:t>
                      </a:r>
                    </a:p>
                    <a:p>
                      <a:pPr marL="342900" lvl="0" indent="-342900" algn="just">
                        <a:buFont typeface="Wingdings" pitchFamily="2" charset="2"/>
                        <a:buChar char="§"/>
                      </a:pPr>
                      <a:r>
                        <a:rPr lang="pl-PL" sz="1500" b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grupy producentów rolnych; </a:t>
                      </a:r>
                    </a:p>
                    <a:p>
                      <a:pPr marL="342900" lvl="0" indent="-342900" algn="just">
                        <a:buFont typeface="Wingdings" pitchFamily="2" charset="2"/>
                        <a:buChar char="§"/>
                      </a:pPr>
                      <a:r>
                        <a:rPr lang="pl-PL" sz="1500" b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podmioty zarządzające </a:t>
                      </a:r>
                      <a:r>
                        <a:rPr lang="pl-PL" sz="1500" b="1" kern="1200" dirty="0" err="1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klastrami</a:t>
                      </a:r>
                      <a:r>
                        <a:rPr lang="pl-PL" sz="1500" b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posiadające osobowość prawną;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§"/>
                      </a:pPr>
                      <a:r>
                        <a:rPr lang="pl-PL" sz="1500" b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podmioty zarządzające instrumentami inżynierii finansowej.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§"/>
                      </a:pPr>
                      <a:endParaRPr lang="pl-PL" sz="1500" b="1" kern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07504" y="836712"/>
            <a:ext cx="8784976" cy="3416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Priorytet inwestycyjny: Rozwój produktów i usług w MŚP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AD0C874-248B-4A70-A424-6FDDDDE284C6}" type="slidenum">
              <a:rPr lang="pl-PL" b="1"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pl-PL" b="1" dirty="0">
              <a:latin typeface="+mj-lt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>
                <a:latin typeface="+mj-lt"/>
                <a:cs typeface="Arial" pitchFamily="34" charset="0"/>
              </a:rPr>
              <a:t>www.dip.dolnyslask.pl</a:t>
            </a:r>
            <a:endParaRPr lang="pl-PL" sz="1400" b="1" dirty="0">
              <a:latin typeface="+mj-lt"/>
              <a:cs typeface="Arial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2014-2020</a:t>
            </a:r>
            <a:endParaRPr lang="pl-PL" sz="160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07504" y="836712"/>
            <a:ext cx="8784976" cy="3416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Oś Priorytetowa 3: GOSPODARKA NISKOEMISYJNA </a:t>
            </a:r>
          </a:p>
        </p:txBody>
      </p:sp>
      <p:sp>
        <p:nvSpPr>
          <p:cNvPr id="18" name="Symbol zastępczy zawartości 5"/>
          <p:cNvSpPr>
            <a:spLocks noGrp="1"/>
          </p:cNvSpPr>
          <p:nvPr>
            <p:ph idx="1"/>
          </p:nvPr>
        </p:nvSpPr>
        <p:spPr>
          <a:xfrm>
            <a:off x="395536" y="2132856"/>
            <a:ext cx="8496721" cy="2952328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b="1" u="sng" dirty="0" smtClean="0"/>
          </a:p>
          <a:p>
            <a:pPr algn="just">
              <a:buNone/>
              <a:defRPr/>
            </a:pPr>
            <a:r>
              <a:rPr lang="pl-PL" sz="1800" b="1" u="sng" dirty="0" smtClean="0">
                <a:solidFill>
                  <a:schemeClr val="bg1"/>
                </a:solidFill>
              </a:rPr>
              <a:t>Priorytety inwestycyjne:</a:t>
            </a:r>
          </a:p>
          <a:p>
            <a:pPr algn="just">
              <a:buNone/>
              <a:defRPr/>
            </a:pPr>
            <a:endParaRPr lang="pl-PL" sz="1800" b="1" u="sng" dirty="0" smtClean="0"/>
          </a:p>
          <a:p>
            <a:pPr algn="just">
              <a:defRPr/>
            </a:pPr>
            <a:r>
              <a:rPr lang="pl-PL" sz="1800" b="1" dirty="0" smtClean="0">
                <a:solidFill>
                  <a:srgbClr val="FF6600"/>
                </a:solidFill>
              </a:rPr>
              <a:t>Produkcja i dystrybucja energii ze źródeł odnawialnych </a:t>
            </a:r>
          </a:p>
          <a:p>
            <a:pPr algn="just">
              <a:defRPr/>
            </a:pPr>
            <a:r>
              <a:rPr lang="pl-PL" sz="1800" b="1" dirty="0" smtClean="0">
                <a:solidFill>
                  <a:srgbClr val="FF6600"/>
                </a:solidFill>
              </a:rPr>
              <a:t>Efektywność energetyczna i użycie OŹE w przedsiębiorstwach </a:t>
            </a:r>
          </a:p>
          <a:p>
            <a:pPr algn="just">
              <a:defRPr/>
            </a:pPr>
            <a:r>
              <a:rPr lang="pl-PL" sz="1800" b="1" dirty="0" smtClean="0">
                <a:solidFill>
                  <a:schemeClr val="bg1"/>
                </a:solidFill>
              </a:rPr>
              <a:t>Efektywność energetyczna w budynkach publicznych i sektorze mieszkaniowym</a:t>
            </a:r>
          </a:p>
          <a:p>
            <a:pPr algn="just">
              <a:defRPr/>
            </a:pPr>
            <a:r>
              <a:rPr lang="pl-PL" sz="1800" b="1" dirty="0" smtClean="0">
                <a:solidFill>
                  <a:schemeClr val="bg1"/>
                </a:solidFill>
              </a:rPr>
              <a:t>Wdrażanie strategii niskoemisyjnych</a:t>
            </a:r>
          </a:p>
          <a:p>
            <a:pPr algn="just">
              <a:defRPr/>
            </a:pPr>
            <a:r>
              <a:rPr lang="pl-PL" sz="1800" b="1" dirty="0" smtClean="0">
                <a:solidFill>
                  <a:srgbClr val="FF6600"/>
                </a:solidFill>
              </a:rPr>
              <a:t>Wysokosprawna kogeneracja</a:t>
            </a:r>
          </a:p>
          <a:p>
            <a:pPr algn="just">
              <a:buNone/>
              <a:defRPr/>
            </a:pPr>
            <a:endParaRPr lang="pl-PL" sz="1800" b="1" dirty="0" smtClean="0">
              <a:solidFill>
                <a:srgbClr val="FF6600"/>
              </a:solidFill>
            </a:endParaRPr>
          </a:p>
          <a:p>
            <a:pPr algn="just">
              <a:buNone/>
              <a:defRPr/>
            </a:pPr>
            <a:endParaRPr lang="pl-PL" sz="1800" b="1" dirty="0" smtClean="0">
              <a:solidFill>
                <a:srgbClr val="FF66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72952B61-3404-4B74-B874-45B96F7029EC}" type="slidenum">
              <a:rPr lang="pl-PL" sz="1200" b="1">
                <a:latin typeface="Century Gothic" pitchFamily="34" charset="0"/>
              </a:rPr>
              <a:pPr algn="ctr"/>
              <a:t>22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 smtClean="0">
                <a:cs typeface="Arial" pitchFamily="34" charset="0"/>
              </a:rPr>
              <a:t>www.dip.dolnyslask.pl</a:t>
            </a:r>
            <a:endParaRPr lang="pl-PL" sz="1400" b="1" dirty="0"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2014-2020</a:t>
            </a:r>
            <a:endParaRPr lang="pl-PL" sz="16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8564091"/>
              </p:ext>
            </p:extLst>
          </p:nvPr>
        </p:nvGraphicFramePr>
        <p:xfrm>
          <a:off x="179512" y="1196752"/>
          <a:ext cx="8640960" cy="312152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40960"/>
              </a:tblGrid>
              <a:tr h="23762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sng" dirty="0" smtClean="0">
                          <a:effectLst/>
                          <a:latin typeface="Calibri" panose="020F0502020204030204" pitchFamily="34" charset="0"/>
                        </a:rPr>
                        <a:t>Kierunki wsparcia: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Wsparciem objęte będą przedsięwzięcia polegające na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budowie oraz modernizacji</a:t>
                      </a: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(w tym zakup niezbędnych urządzeń)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infrastruktury służącej wytwarzaniu energii pochodzącej ze źródeł odnawialnych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np.: energii spadku wody, energii słonecznej, energii wiatru, energii geotermalnej i biopaliw (biogaz, biomasa,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bioolej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),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mające na celu </a:t>
                      </a: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produkcję energii elektrycznej i/lub cieplnej  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wraz z podłączeniem tych źródeł do sieci dystrybucyjnej/przesyłowej, z wyłączeniem źródeł w układzie wysokosprawnej kogeneracji i </a:t>
                      </a:r>
                      <a:r>
                        <a:rPr lang="pl-PL" sz="1400" kern="1200" baseline="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trigeneracji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 ramach priorytetu finansowana będzie również </a:t>
                      </a: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budowa i modernizacja sieci 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umożliwiających przyłączanie jednostek wytwarzania energii elektrycznej ze źródeł odnawialnych do Krajowego Systemu Elektroenergetycznego.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0534161"/>
              </p:ext>
            </p:extLst>
          </p:nvPr>
        </p:nvGraphicFramePr>
        <p:xfrm>
          <a:off x="179512" y="3573016"/>
          <a:ext cx="8640960" cy="270166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40960"/>
              </a:tblGrid>
              <a:tr h="2701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sng" dirty="0" smtClean="0">
                          <a:effectLst/>
                          <a:latin typeface="Calibri" panose="020F0502020204030204" pitchFamily="34" charset="0"/>
                        </a:rPr>
                        <a:t>Potencjalni beneficjenci i grupy docelowe: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jednostki samorządu terytorialnego, ich związki i stowarzyszenia, ich jednostki organizacyjne;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jednostki sektora finansów publicznych, inne niż wymienione powyżej;</a:t>
                      </a:r>
                      <a:endParaRPr lang="pl-PL" sz="1400" dirty="0" smtClean="0">
                        <a:latin typeface="Calibri" panose="020F0502020204030204" pitchFamily="34" charset="0"/>
                      </a:endParaRP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kern="1200" dirty="0" smtClean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przedsiębiorstwa energetyczne, w tym MŚP i przedsiębiorstwa sektora ekonomii społecznej;</a:t>
                      </a:r>
                      <a:endParaRPr lang="pl-PL" sz="1400" b="1" dirty="0" smtClean="0">
                        <a:solidFill>
                          <a:srgbClr val="FF66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organizacje pozarządowe;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</a:rPr>
                        <a:t>spółdzielnie mieszkaniowe i wspólnoty mieszkaniowe, towarzystwa budownictwa społecznego;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</a:rPr>
                        <a:t>jednostki naukowe, uczelnie/szkoły wyższe ich związki i porozumienia;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</a:rPr>
                        <a:t>organy administracji rządowej w zakresie związanym z prowadzeniem szkół;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</a:rPr>
                        <a:t>PGL Lasy Państwowe i jego jednostki organizacyjne;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</a:rPr>
                        <a:t>podmioty zarządzające instrumentami inżynierii finansowej;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 smtClean="0">
                          <a:latin typeface="Calibri" panose="020F0502020204030204" pitchFamily="34" charset="0"/>
                        </a:rPr>
                        <a:t>kościoły, związki wyznaniowe oraz osoby prawne kościołów i związków wyznaniowych;</a:t>
                      </a: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07504" y="836712"/>
            <a:ext cx="8784976" cy="3416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Priorytet inwestycyjny: Produkcja i dystrybucja energii ze źródeł odnawialnych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72952B61-3404-4B74-B874-45B96F7029EC}" type="slidenum">
              <a:rPr lang="pl-PL" sz="1200" b="1">
                <a:latin typeface="Century Gothic" pitchFamily="34" charset="0"/>
              </a:rPr>
              <a:pPr algn="ctr"/>
              <a:t>23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 smtClean="0">
                <a:cs typeface="Arial" pitchFamily="34" charset="0"/>
              </a:rPr>
              <a:t>www.dip.dolnyslask.pl</a:t>
            </a:r>
            <a:endParaRPr lang="pl-PL" sz="1400" b="1" dirty="0"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2014-2020</a:t>
            </a:r>
            <a:endParaRPr lang="pl-PL" sz="16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7504" y="836712"/>
            <a:ext cx="8784976" cy="3416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Priorytet inwestycyjny: Efektywność energetyczna i użycie OŹE w przedsiębiorstwach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9033125"/>
              </p:ext>
            </p:extLst>
          </p:nvPr>
        </p:nvGraphicFramePr>
        <p:xfrm>
          <a:off x="179512" y="1412776"/>
          <a:ext cx="8712968" cy="28761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712968"/>
              </a:tblGrid>
              <a:tr h="3600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3670" algn="l"/>
                        </a:tabLst>
                        <a:defRPr/>
                      </a:pPr>
                      <a:r>
                        <a:rPr lang="pl-PL" sz="1600" b="1" u="sng" dirty="0" smtClean="0">
                          <a:effectLst/>
                          <a:latin typeface="Calibri" panose="020F0502020204030204" pitchFamily="34" charset="0"/>
                        </a:rPr>
                        <a:t>Kierunki wsparcia: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3670" algn="l"/>
                        </a:tabLst>
                        <a:defRPr/>
                      </a:pPr>
                      <a:endParaRPr lang="pl-PL" sz="1600" b="1" u="sng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53670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Wsparciem objęte zostaną projekty dotyczące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modernizacji energetycznej obiektów, w tym także wymiany lub modernizacji źródła energii,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mające na celu  zwiększenie efektywności energetycznej poprzez zmniejszenie strat ciepła oraz zmniejszenie zużycia energii elektrycznej ze szczególnym uwzględnieniem OZE (z wyłączeniem źródeł w układzie wysokosprawnej kogeneracji).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53670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 ramach priorytetu finansowane będą przedsięwzięcia zakładające zastosowanie technologii efektywnych energetycznie w przedsiębiorstwie (w tym modernizacja i rozbudowa linii produkcyjnych na bardziej efektywne energetycznie oraz  wprowadzenie systemów zarządzania energią).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439837"/>
              </p:ext>
            </p:extLst>
          </p:nvPr>
        </p:nvGraphicFramePr>
        <p:xfrm>
          <a:off x="179512" y="4581128"/>
          <a:ext cx="8712968" cy="136815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712968"/>
              </a:tblGrid>
              <a:tr h="13681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3670" algn="l"/>
                        </a:tabLst>
                        <a:defRPr/>
                      </a:pPr>
                      <a:r>
                        <a:rPr lang="pl-PL" sz="1600" b="1" u="sng" dirty="0" smtClean="0">
                          <a:effectLst/>
                          <a:latin typeface="Calibri" panose="020F0502020204030204" pitchFamily="34" charset="0"/>
                        </a:rPr>
                        <a:t>Potencjalni beneficjenci i grupy docelowe: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53670" algn="l"/>
                        </a:tabLst>
                      </a:pPr>
                      <a:r>
                        <a:rPr lang="pl-PL" sz="1600" b="1" kern="1200" dirty="0" smtClean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MŚP;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53670" algn="l"/>
                        </a:tabLst>
                      </a:pPr>
                      <a:r>
                        <a:rPr lang="pl-PL" sz="1600" b="1" kern="1200" dirty="0" smtClean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grupy producentów rolnych;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53670" algn="l"/>
                        </a:tabLst>
                      </a:pPr>
                      <a:r>
                        <a:rPr lang="pl-PL" sz="1600" b="1" kern="1200" dirty="0" smtClean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podmioty zarządzające instrumentami inżynierii finansowe.</a:t>
                      </a:r>
                      <a:endParaRPr lang="pl-PL" sz="1600" b="1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72952B61-3404-4B74-B874-45B96F7029EC}" type="slidenum">
              <a:rPr lang="pl-PL" sz="1200" b="1">
                <a:latin typeface="Century Gothic" pitchFamily="34" charset="0"/>
              </a:rPr>
              <a:pPr algn="ctr"/>
              <a:t>24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 smtClean="0">
                <a:cs typeface="Arial" pitchFamily="34" charset="0"/>
              </a:rPr>
              <a:t>www.dip.dolnyslask.pl</a:t>
            </a:r>
            <a:endParaRPr lang="pl-PL" sz="1400" b="1" dirty="0"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2014-2020</a:t>
            </a:r>
            <a:endParaRPr lang="pl-PL" sz="16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7504" y="836712"/>
            <a:ext cx="8784976" cy="3416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Priorytet inwestycyjny: Wysokosprawna kogeneracja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3600399"/>
              </p:ext>
            </p:extLst>
          </p:nvPr>
        </p:nvGraphicFramePr>
        <p:xfrm>
          <a:off x="179512" y="1412776"/>
          <a:ext cx="8688941" cy="14401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88941"/>
              </a:tblGrid>
              <a:tr h="14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sng" dirty="0" smtClean="0">
                          <a:effectLst/>
                          <a:latin typeface="Calibri" panose="020F0502020204030204" pitchFamily="34" charset="0"/>
                        </a:rPr>
                        <a:t>Kierunki wsparcia:</a:t>
                      </a:r>
                      <a:endParaRPr lang="pl-PL" sz="1400" b="1" u="sng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4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Wspierane będą przedsięwzięcia </a:t>
                      </a: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dotyczące budowy lub przebudowy jednostek wytwarzania energii elektrycznej </a:t>
                      </a:r>
                      <a:b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</a:b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ciepła w wysokosprawnej kogeneracji i </a:t>
                      </a:r>
                      <a:r>
                        <a:rPr lang="pl-PL" sz="1400" b="1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trigeneracji</a:t>
                      </a: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(również wykorzystujące OZE) wraz z niezbędnymi przyłączeniami, jak również działania mające na celu zastąpienie istniejących jednostek wytwarzania energii,  jednostkami w wysokosprawnej kogeneracji i </a:t>
                      </a:r>
                      <a:r>
                        <a:rPr lang="pl-PL" sz="14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trigeneracji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1951635"/>
              </p:ext>
            </p:extLst>
          </p:nvPr>
        </p:nvGraphicFramePr>
        <p:xfrm>
          <a:off x="179512" y="3068960"/>
          <a:ext cx="8712968" cy="329678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712968"/>
              </a:tblGrid>
              <a:tr h="3096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sng" dirty="0" smtClean="0">
                          <a:effectLst/>
                          <a:latin typeface="Calibri" panose="020F0502020204030204" pitchFamily="34" charset="0"/>
                        </a:rPr>
                        <a:t>Potencjalni beneficjenci i grupy docelowe:</a:t>
                      </a:r>
                      <a:endParaRPr lang="pl-PL" sz="1600" b="1" u="sng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jednostki samorządu terytorialnego, ich związki i stowarzyszenia;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jednostki organizacyjne </a:t>
                      </a:r>
                      <a:r>
                        <a:rPr lang="pl-PL" sz="1400" b="0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jst</a:t>
                      </a: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 jednostki sektora finansów publicznych, inne niż wymienione powyżej;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kern="1200" dirty="0" smtClean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przedsiębiorstwa energetyczne; 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organizacje pozarządowe;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spółdzielnie mieszkaniowe i wspólnoty mieszkaniowe; towarzystwa budownictwa społecznego;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jednostki naukowe; uczelnie/szkoły wyższe ich związki i porozumienia;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organy administracji rządowej w zakresie związanym z prowadzeniem szkół;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PGL Lasy Państwowe i jego jednostki organizacyjne;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podmioty zarządzające instrumentami inżynierii finansowej;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kościoły, związki wyznaniowe oraz osoby prawne kościołów i związków wyznaniowych;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podmioty lecznicze oraz ich konsorcja.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pl-PL" sz="1400" b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AD0C874-248B-4A70-A424-6FDDDDE284C6}" type="slidenum">
              <a:rPr lang="pl-PL" b="1"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pl-PL" b="1" dirty="0">
              <a:latin typeface="+mj-lt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>
                <a:latin typeface="+mj-lt"/>
                <a:cs typeface="Arial" pitchFamily="34" charset="0"/>
              </a:rPr>
              <a:t>www.dip.dolnyslask.pl</a:t>
            </a:r>
            <a:endParaRPr lang="pl-PL" sz="1400" b="1" dirty="0">
              <a:latin typeface="+mj-lt"/>
              <a:cs typeface="Arial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2014-2020</a:t>
            </a:r>
            <a:endParaRPr lang="pl-PL" sz="160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07504" y="836712"/>
            <a:ext cx="8784976" cy="3416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Oś Priorytetowa 8: RYNEK PRACY </a:t>
            </a:r>
          </a:p>
        </p:txBody>
      </p:sp>
      <p:sp>
        <p:nvSpPr>
          <p:cNvPr id="18" name="Symbol zastępczy zawartości 5"/>
          <p:cNvSpPr>
            <a:spLocks noGrp="1"/>
          </p:cNvSpPr>
          <p:nvPr>
            <p:ph idx="1"/>
          </p:nvPr>
        </p:nvSpPr>
        <p:spPr>
          <a:xfrm>
            <a:off x="395536" y="2132856"/>
            <a:ext cx="8496721" cy="2952328"/>
          </a:xfrm>
          <a:solidFill>
            <a:schemeClr val="tx1">
              <a:alpha val="60000"/>
            </a:schemeClr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b="1" u="sng" dirty="0" smtClean="0"/>
          </a:p>
          <a:p>
            <a:pPr algn="just">
              <a:buNone/>
              <a:defRPr/>
            </a:pPr>
            <a:r>
              <a:rPr lang="pl-PL" sz="1800" b="1" u="sng" dirty="0" smtClean="0">
                <a:solidFill>
                  <a:schemeClr val="bg1"/>
                </a:solidFill>
              </a:rPr>
              <a:t>Priorytety inwestycyjne:</a:t>
            </a:r>
          </a:p>
          <a:p>
            <a:pPr algn="just">
              <a:buNone/>
              <a:defRPr/>
            </a:pPr>
            <a:endParaRPr lang="pl-PL" sz="1800" b="1" u="sng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pl-PL" sz="1800" b="1" dirty="0" smtClean="0">
                <a:solidFill>
                  <a:schemeClr val="bg1"/>
                </a:solidFill>
              </a:rPr>
              <a:t>Zapewnianie dostępu do zatrudnienia</a:t>
            </a:r>
          </a:p>
          <a:p>
            <a:pPr algn="just">
              <a:defRPr/>
            </a:pPr>
            <a:r>
              <a:rPr lang="pl-PL" sz="1800" b="1" dirty="0" err="1" smtClean="0">
                <a:solidFill>
                  <a:schemeClr val="bg1"/>
                </a:solidFill>
              </a:rPr>
              <a:t>Samozatrudnienie</a:t>
            </a:r>
            <a:r>
              <a:rPr lang="pl-PL" sz="1800" b="1" dirty="0" smtClean="0">
                <a:solidFill>
                  <a:schemeClr val="bg1"/>
                </a:solidFill>
              </a:rPr>
              <a:t>, przedsiębiorczość oraz tworzenie nowych miejsc pracy</a:t>
            </a:r>
          </a:p>
          <a:p>
            <a:pPr algn="just">
              <a:defRPr/>
            </a:pPr>
            <a:r>
              <a:rPr lang="pl-PL" sz="1800" b="1" dirty="0" smtClean="0">
                <a:solidFill>
                  <a:schemeClr val="bg1"/>
                </a:solidFill>
              </a:rPr>
              <a:t>Godzenie życia zawodowego i prywatnego</a:t>
            </a:r>
          </a:p>
          <a:p>
            <a:pPr algn="just">
              <a:defRPr/>
            </a:pPr>
            <a:r>
              <a:rPr lang="pl-PL" sz="1800" b="1" dirty="0" smtClean="0">
                <a:solidFill>
                  <a:schemeClr val="accent3">
                    <a:lumMod val="75000"/>
                  </a:schemeClr>
                </a:solidFill>
              </a:rPr>
              <a:t>Adaptacja pracowników, przedsiębiorstw i przedsiębiorców do zmian</a:t>
            </a:r>
          </a:p>
          <a:p>
            <a:pPr algn="just">
              <a:defRPr/>
            </a:pPr>
            <a:r>
              <a:rPr lang="pl-PL" sz="1800" b="1" dirty="0" smtClean="0">
                <a:solidFill>
                  <a:schemeClr val="bg1"/>
                </a:solidFill>
              </a:rPr>
              <a:t>Aktywne i zdrowe starzenie się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72952B61-3404-4B74-B874-45B96F7029EC}" type="slidenum">
              <a:rPr lang="pl-PL" sz="1200" b="1">
                <a:latin typeface="Century Gothic" pitchFamily="34" charset="0"/>
              </a:rPr>
              <a:pPr algn="ctr"/>
              <a:t>26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 smtClean="0">
                <a:cs typeface="Arial" pitchFamily="34" charset="0"/>
              </a:rPr>
              <a:t>www.dip.dolnyslask.pl</a:t>
            </a:r>
            <a:endParaRPr lang="pl-PL" sz="1400" b="1" dirty="0"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2014-2020</a:t>
            </a:r>
            <a:endParaRPr lang="pl-PL" sz="16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7504" y="836712"/>
            <a:ext cx="8784976" cy="3416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Priorytet inwestycyjny: Wysokosprawna kogeneracja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6316153"/>
              </p:ext>
            </p:extLst>
          </p:nvPr>
        </p:nvGraphicFramePr>
        <p:xfrm>
          <a:off x="179512" y="1700808"/>
          <a:ext cx="8696524" cy="155175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96524"/>
              </a:tblGrid>
              <a:tr h="1551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sng" dirty="0" smtClean="0">
                          <a:effectLst/>
                          <a:latin typeface="Calibri" panose="020F0502020204030204" pitchFamily="34" charset="0"/>
                        </a:rPr>
                        <a:t>Kierunki wsparcia: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u="sng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600" b="0" u="none" dirty="0" smtClean="0">
                          <a:effectLst/>
                          <a:latin typeface="Calibri" panose="020F0502020204030204" pitchFamily="34" charset="0"/>
                        </a:rPr>
                        <a:t>Tworzenie i rozwijanie miejsc opieki nad dziećmi do lat 3.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600" b="1" u="none" dirty="0" smtClean="0">
                          <a:effectLst/>
                          <a:latin typeface="Calibri" panose="020F0502020204030204" pitchFamily="34" charset="0"/>
                        </a:rPr>
                        <a:t>Tworzenie i rozwijanie w zakładach pracy elastycznych form zatrudnienia i metod organizacji pracy oraz uelastycznianie czasu pracy pracownika</a:t>
                      </a:r>
                      <a:r>
                        <a:rPr lang="pl-PL" sz="1600" b="0" u="none" dirty="0" smtClean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8886261"/>
              </p:ext>
            </p:extLst>
          </p:nvPr>
        </p:nvGraphicFramePr>
        <p:xfrm>
          <a:off x="179512" y="3573016"/>
          <a:ext cx="8677844" cy="17788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77844"/>
              </a:tblGrid>
              <a:tr h="1634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sng" dirty="0" smtClean="0">
                          <a:effectLst/>
                          <a:latin typeface="Calibri" panose="020F0502020204030204" pitchFamily="34" charset="0"/>
                        </a:rPr>
                        <a:t>Potencjalni beneficjenci: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1" u="non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wszystkie podmioty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1600" b="1" u="non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sng" dirty="0" smtClean="0">
                          <a:effectLst/>
                          <a:latin typeface="Calibri" panose="020F0502020204030204" pitchFamily="34" charset="0"/>
                        </a:rPr>
                        <a:t>Główne grupy docelowe: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0" u="none" dirty="0" smtClean="0">
                          <a:effectLst/>
                          <a:latin typeface="Calibri" panose="020F0502020204030204" pitchFamily="34" charset="0"/>
                        </a:rPr>
                        <a:t>osoby powracające na rynek pracy po urlopach macierzyńskich, rodzicielskich i wychowawczych;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0" u="none" dirty="0" smtClean="0">
                          <a:effectLst/>
                          <a:latin typeface="Calibri" panose="020F0502020204030204" pitchFamily="34" charset="0"/>
                        </a:rPr>
                        <a:t>osoby pozostające bez zatrudnienia i sprawujące opiekę nad dziećmi w wieku do lat 3.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u="sng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EA357573-2BB9-4AE0-AF92-11C166A1BF1D}" type="slidenum">
              <a:rPr lang="pl-PL" sz="1200" b="1">
                <a:latin typeface="Century Gothic" pitchFamily="34" charset="0"/>
              </a:rPr>
              <a:pPr algn="ctr"/>
              <a:t>27</a:t>
            </a:fld>
            <a:endParaRPr lang="pl-PL" sz="1200" b="1">
              <a:latin typeface="Century Gothic" pitchFamily="34" charset="0"/>
            </a:endParaRPr>
          </a:p>
        </p:txBody>
      </p:sp>
      <p:sp>
        <p:nvSpPr>
          <p:cNvPr id="22532" name="Rectangle 18"/>
          <p:cNvSpPr>
            <a:spLocks noChangeArrowheads="1"/>
          </p:cNvSpPr>
          <p:nvPr/>
        </p:nvSpPr>
        <p:spPr bwMode="auto">
          <a:xfrm>
            <a:off x="1187450" y="6381750"/>
            <a:ext cx="5527675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/>
            <a:endParaRPr lang="pl-PL" sz="1600" b="1">
              <a:cs typeface="Arial" charset="0"/>
            </a:endParaRPr>
          </a:p>
        </p:txBody>
      </p:sp>
      <p:sp>
        <p:nvSpPr>
          <p:cNvPr id="22533" name="Rectangle 23"/>
          <p:cNvSpPr>
            <a:spLocks noChangeArrowheads="1"/>
          </p:cNvSpPr>
          <p:nvPr/>
        </p:nvSpPr>
        <p:spPr bwMode="auto">
          <a:xfrm>
            <a:off x="6715125" y="6381750"/>
            <a:ext cx="2428875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1500188"/>
            <a:ext cx="9144000" cy="43765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b="1" dirty="0">
                <a:latin typeface="Arial" pitchFamily="34" charset="0"/>
                <a:cs typeface="Arial" pitchFamily="34" charset="0"/>
              </a:rPr>
              <a:t>							</a:t>
            </a:r>
            <a:r>
              <a:rPr lang="pl-PL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							         </a:t>
            </a:r>
            <a:endParaRPr lang="pl-PL" sz="24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						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DOLNOŚLĄSKA INSTYTUCJA 						       POŚREDNICZĄCA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						ul. Strzegomska 2 - 4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						53-611 Wrocław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						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					</a:t>
            </a:r>
            <a:r>
              <a:rPr lang="pl-PL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              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tel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. 71 776 58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12, 776 58 13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							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					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info.dip@umwd.pl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						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www.dip.dolnyslask.pl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22535" name="Obraz 9" descr="SIEDZIBA DIP WROCLA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500313"/>
            <a:ext cx="507206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6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6948264" y="6381750"/>
            <a:ext cx="219573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/>
            <a:endParaRPr lang="pl-PL" sz="1600" b="1" dirty="0">
              <a:latin typeface="+mj-lt"/>
              <a:cs typeface="Arial" pitchFamily="34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22B9BF1-5645-4093-A37C-E5FD82342A3B}" type="slidenum">
              <a:rPr lang="pl-PL" sz="1200" b="1">
                <a:latin typeface="Century Gothic" pitchFamily="34" charset="0"/>
              </a:rPr>
              <a:pPr algn="ctr"/>
              <a:t>3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187624" y="6381328"/>
            <a:ext cx="7956376" cy="476672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/>
            <a:r>
              <a:rPr lang="pl-PL" sz="1400" b="1" dirty="0" err="1" smtClean="0">
                <a:latin typeface="Calibri" pitchFamily="34" charset="0"/>
                <a:cs typeface="Arial" pitchFamily="34" charset="0"/>
              </a:rPr>
              <a:t>www.dip.dolnyslask.pl</a:t>
            </a:r>
            <a:endParaRPr lang="pl-PL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2007-2013</a:t>
            </a:r>
            <a:endParaRPr lang="pl-PL" sz="1600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79512" y="1196752"/>
          <a:ext cx="8749478" cy="490698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80120"/>
                <a:gridCol w="288032"/>
                <a:gridCol w="3024336"/>
                <a:gridCol w="3096344"/>
                <a:gridCol w="1260646"/>
              </a:tblGrid>
              <a:tr h="47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BUDŻET </a:t>
                      </a:r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OGÓŁEM, </a:t>
                      </a:r>
                      <a:br>
                        <a:rPr lang="pl-PL" sz="11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wkład wspólnotowy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latin typeface="+mn-lt"/>
                        </a:rPr>
                        <a:t> PRIORYTETY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DZIAŁANIA</a:t>
                      </a:r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W DIP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BUDŻET </a:t>
                      </a:r>
                      <a: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DIP</a:t>
                      </a:r>
                      <a: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b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wkład wspólnotowy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7833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latin typeface="+mn-lt"/>
                        </a:rPr>
                        <a:t>1,2 </a:t>
                      </a:r>
                      <a:r>
                        <a:rPr lang="pl-PL" sz="1400" b="1" dirty="0">
                          <a:latin typeface="+mn-lt"/>
                        </a:rPr>
                        <a:t>mld </a:t>
                      </a:r>
                      <a:r>
                        <a:rPr lang="pl-PL" sz="1400" b="1" dirty="0" smtClean="0">
                          <a:latin typeface="+mn-lt"/>
                        </a:rPr>
                        <a:t>euro</a:t>
                      </a: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latin typeface="+mn-lt"/>
                        </a:rPr>
                        <a:t>1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 smtClean="0">
                          <a:latin typeface="+mn-lt"/>
                        </a:rPr>
                        <a:t>PRZEDSIĘBIORSTWA I INNOWACYJNOŚĆ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pl-PL" sz="1400" b="1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DZIAŁANIE 1.1. – INWESTYCJE DLA PRZEDSIĘBIORSTW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pl-PL" sz="1400" b="1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DZIAŁANIE 1.2. – DORADZTWO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DZIAŁANIE 5.1 – ODNAWIALNE </a:t>
                      </a:r>
                      <a:r>
                        <a:rPr lang="pl-PL" sz="1400" b="1" i="0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ZRÓDŁA</a:t>
                      </a:r>
                      <a:r>
                        <a:rPr lang="pl-PL" sz="1400" b="1" u="non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pl-PL" sz="1400" b="1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ENERGII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DZIAŁANIE 5.3 – CIEPŁO</a:t>
                      </a:r>
                      <a:r>
                        <a:rPr lang="pl-PL" sz="1400" b="1" u="non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 I </a:t>
                      </a:r>
                      <a:r>
                        <a:rPr lang="pl-PL" sz="1400" b="1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KOGENERACJA</a:t>
                      </a:r>
                      <a:r>
                        <a:rPr lang="pl-PL" sz="1400" b="1" u="sng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l-PL" sz="1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981" marR="63981" marT="31991" marB="3199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188,1</a:t>
                      </a:r>
                      <a:r>
                        <a:rPr lang="pl-PL" sz="1400" b="1" u="non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pl-PL" sz="1400" b="1" u="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mln</a:t>
                      </a:r>
                      <a:r>
                        <a:rPr lang="pl-PL" sz="1400" b="1" u="non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pl-PL" sz="1400" b="1" u="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euro</a:t>
                      </a:r>
                      <a:endParaRPr lang="pl-PL" sz="1400" u="non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81" marR="63981" marT="31991" marB="3199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19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latin typeface="+mn-lt"/>
                        </a:rPr>
                        <a:t>2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 smtClean="0">
                          <a:latin typeface="+mn-lt"/>
                        </a:rPr>
                        <a:t>SPOŁECZEŃSTWO INFORMACYJNE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25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latin typeface="+mn-lt"/>
                        </a:rPr>
                        <a:t>3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 smtClean="0">
                          <a:latin typeface="+mn-lt"/>
                        </a:rPr>
                        <a:t>TRANSPORT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763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latin typeface="+mn-lt"/>
                        </a:rPr>
                        <a:t>4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 smtClean="0">
                          <a:latin typeface="+mn-lt"/>
                        </a:rPr>
                        <a:t>ŚRODOWISKO I BEZPIECZEŃSTWO EKOLOGICZNE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25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latin typeface="+mn-lt"/>
                        </a:rPr>
                        <a:t>5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 smtClean="0">
                          <a:latin typeface="+mn-lt"/>
                        </a:rPr>
                        <a:t>ENERGETYKA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25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latin typeface="+mn-lt"/>
                        </a:rPr>
                        <a:t>6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 smtClean="0">
                          <a:latin typeface="+mn-lt"/>
                        </a:rPr>
                        <a:t>TURYSTYKA I KULTURA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25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latin typeface="+mn-lt"/>
                        </a:rPr>
                        <a:t>7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 smtClean="0">
                          <a:latin typeface="+mn-lt"/>
                        </a:rPr>
                        <a:t>EDUKACJA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25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>
                          <a:latin typeface="+mn-lt"/>
                        </a:rPr>
                        <a:t>8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 smtClean="0">
                          <a:latin typeface="+mn-lt"/>
                        </a:rPr>
                        <a:t>ZDROWIE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25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/>
                        <a:t>9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 smtClean="0"/>
                        <a:t>MIASTA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78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/>
                        <a:t>10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50" dirty="0" smtClean="0"/>
                        <a:t>POMOC TECHNICZNA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81" marR="63981" marT="31991" marB="31991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22B9BF1-5645-4093-A37C-E5FD82342A3B}" type="slidenum">
              <a:rPr lang="pl-PL" sz="1200" b="1">
                <a:latin typeface="Century Gothic" pitchFamily="34" charset="0"/>
              </a:rPr>
              <a:pPr algn="ctr"/>
              <a:t>4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187450" y="6381750"/>
            <a:ext cx="770503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/>
            <a:r>
              <a:rPr lang="pl-PL" sz="1400" b="1" dirty="0" err="1" smtClean="0">
                <a:latin typeface="Calibri" pitchFamily="34" charset="0"/>
                <a:cs typeface="Arial" pitchFamily="34" charset="0"/>
              </a:rPr>
              <a:t>www.dip.dolnyslask.pl</a:t>
            </a:r>
            <a:endParaRPr lang="pl-PL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Rectangle 23"/>
          <p:cNvSpPr>
            <a:spLocks noChangeArrowheads="1"/>
          </p:cNvSpPr>
          <p:nvPr/>
        </p:nvSpPr>
        <p:spPr bwMode="auto">
          <a:xfrm>
            <a:off x="6715125" y="6381750"/>
            <a:ext cx="2428875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23528" y="98072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 województwie dolnośląskim zarejestrowanych jest </a:t>
            </a:r>
            <a:r>
              <a:rPr lang="pl-PL" sz="2000" b="1" dirty="0" smtClean="0">
                <a:solidFill>
                  <a:srgbClr val="00B0F0"/>
                </a:solidFill>
              </a:rPr>
              <a:t>347 561 </a:t>
            </a:r>
            <a:r>
              <a:rPr lang="pl-PL" sz="2000" dirty="0" smtClean="0"/>
              <a:t>podmiotów gospodarczych*</a:t>
            </a:r>
            <a:endParaRPr lang="pl-PL" dirty="0"/>
          </a:p>
        </p:txBody>
      </p:sp>
      <p:graphicFrame>
        <p:nvGraphicFramePr>
          <p:cNvPr id="8" name="Wykres 7"/>
          <p:cNvGraphicFramePr/>
          <p:nvPr/>
        </p:nvGraphicFramePr>
        <p:xfrm>
          <a:off x="1619672" y="2204864"/>
          <a:ext cx="66247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rostokąt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2007-2013</a:t>
            </a:r>
            <a:endParaRPr lang="pl-PL" sz="16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6021288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* rejestr REGON, według stanu w dniu 31 grudnia 2013 r.</a:t>
            </a:r>
            <a:endParaRPr lang="pl-PL" sz="1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115616" y="191683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      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22B9BF1-5645-4093-A37C-E5FD82342A3B}" type="slidenum">
              <a:rPr lang="pl-PL" sz="1200" b="1">
                <a:latin typeface="Century Gothic" pitchFamily="34" charset="0"/>
              </a:rPr>
              <a:pPr algn="ctr"/>
              <a:t>5</a:t>
            </a:fld>
            <a:endParaRPr lang="pl-PL" sz="1200" b="1" dirty="0">
              <a:latin typeface="Century Gothic" pitchFamily="34" charset="0"/>
            </a:endParaRP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187450" y="6381750"/>
            <a:ext cx="770503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/>
            <a:r>
              <a:rPr lang="pl-PL" sz="1400" b="1" dirty="0" err="1" smtClean="0">
                <a:latin typeface="Calibri" pitchFamily="34" charset="0"/>
                <a:cs typeface="Arial" pitchFamily="34" charset="0"/>
              </a:rPr>
              <a:t>www.dip.dolnyslask.pl</a:t>
            </a:r>
            <a:endParaRPr lang="pl-PL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Rectangle 23"/>
          <p:cNvSpPr>
            <a:spLocks noChangeArrowheads="1"/>
          </p:cNvSpPr>
          <p:nvPr/>
        </p:nvSpPr>
        <p:spPr bwMode="auto">
          <a:xfrm>
            <a:off x="6715125" y="6381750"/>
            <a:ext cx="2428875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8" name="Wykres 7"/>
          <p:cNvGraphicFramePr/>
          <p:nvPr/>
        </p:nvGraphicFramePr>
        <p:xfrm>
          <a:off x="971600" y="1772816"/>
          <a:ext cx="74888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rostokąt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2007-2013</a:t>
            </a:r>
            <a:endParaRPr lang="pl-PL" sz="1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115616" y="105273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      </a:t>
            </a:r>
            <a:r>
              <a:rPr lang="pl-PL" sz="2000" b="1" dirty="0" smtClean="0"/>
              <a:t>BENEFICJENCI DIP (stan na 30.05.2014 r.)</a:t>
            </a:r>
            <a:endParaRPr lang="pl-PL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/>
          <p:cNvGraphicFramePr/>
          <p:nvPr/>
        </p:nvGraphicFramePr>
        <p:xfrm>
          <a:off x="395536" y="1700808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2007-2013</a:t>
            </a:r>
            <a:endParaRPr lang="pl-PL" sz="16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9512" y="112474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+mj-lt"/>
              </a:rPr>
              <a:t>WIODĄCE BRANŻE BENEFICJENTÓW DIP (LICZBA PRZEDSIĘBIORCÓW):</a:t>
            </a:r>
          </a:p>
          <a:p>
            <a:pPr algn="ctr"/>
            <a:endParaRPr lang="pl-PL" b="1" dirty="0" smtClean="0">
              <a:latin typeface="+mj-lt"/>
            </a:endParaRPr>
          </a:p>
          <a:p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	</a:t>
            </a:r>
          </a:p>
          <a:p>
            <a:r>
              <a:rPr lang="pl-PL" dirty="0" smtClean="0">
                <a:latin typeface="+mj-lt"/>
              </a:rPr>
              <a:t>	</a:t>
            </a:r>
          </a:p>
          <a:p>
            <a:r>
              <a:rPr lang="pl-PL" dirty="0" smtClean="0">
                <a:latin typeface="+mj-lt"/>
              </a:rPr>
              <a:t>	</a:t>
            </a:r>
          </a:p>
          <a:p>
            <a:endParaRPr lang="pl-PL" dirty="0" smtClean="0">
              <a:latin typeface="+mj-lt"/>
            </a:endParaRPr>
          </a:p>
          <a:p>
            <a:endParaRPr lang="pl-PL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/>
          <p:cNvGraphicFramePr/>
          <p:nvPr/>
        </p:nvGraphicFramePr>
        <p:xfrm>
          <a:off x="251520" y="980728"/>
          <a:ext cx="878497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2007-2013</a:t>
            </a:r>
            <a:endParaRPr lang="pl-P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/>
          <p:cNvGraphicFramePr/>
          <p:nvPr/>
        </p:nvGraphicFramePr>
        <p:xfrm>
          <a:off x="251520" y="908720"/>
          <a:ext cx="8784976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RPO WD 2007-2013, </a:t>
            </a:r>
            <a:r>
              <a:rPr lang="pl-PL" b="1" dirty="0" smtClean="0"/>
              <a:t>BRANŻE BENEFICJENTÓW DOLNOŚLĄSKIEJ INSTYTUCJI POŚREDNICZĄCEJ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187450" y="6381750"/>
            <a:ext cx="7956550" cy="476250"/>
          </a:xfrm>
          <a:prstGeom prst="rect">
            <a:avLst/>
          </a:prstGeom>
          <a:solidFill>
            <a:srgbClr val="003C87"/>
          </a:solidFill>
          <a:ln w="9525">
            <a:noFill/>
            <a:miter lim="800000"/>
            <a:headEnd/>
            <a:tailEnd/>
          </a:ln>
        </p:spPr>
        <p:txBody>
          <a:bodyPr wrap="none" lIns="360000" rIns="12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err="1">
                <a:latin typeface="+mj-lt"/>
                <a:cs typeface="Arial" pitchFamily="34" charset="0"/>
              </a:rPr>
              <a:t>www.dip.dolnyslask.pl</a:t>
            </a:r>
            <a:endParaRPr lang="pl-PL" sz="1400" b="1" dirty="0">
              <a:latin typeface="+mj-lt"/>
              <a:cs typeface="Arial" pitchFamily="34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rgbClr val="0074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AD0C874-248B-4A70-A424-6FDDDDE284C6}" type="slidenum">
              <a:rPr lang="pl-PL" b="1"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pl-PL" b="1" dirty="0"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REGIONALNY PROGRAM OPERACYJNY DLA WOJEWÓDZTWA DOLNOŚLĄSKIEGO NA LATA 2007-2013</a:t>
            </a:r>
            <a:endParaRPr lang="pl-PL" sz="1600" b="1" dirty="0"/>
          </a:p>
        </p:txBody>
      </p:sp>
      <p:graphicFrame>
        <p:nvGraphicFramePr>
          <p:cNvPr id="11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1864</Words>
  <Application>Microsoft Office PowerPoint</Application>
  <PresentationFormat>Pokaz na ekranie (4:3)</PresentationFormat>
  <Paragraphs>404</Paragraphs>
  <Slides>27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AZ</dc:creator>
  <cp:lastModifiedBy>Your User Name</cp:lastModifiedBy>
  <cp:revision>482</cp:revision>
  <dcterms:created xsi:type="dcterms:W3CDTF">2010-09-24T10:42:32Z</dcterms:created>
  <dcterms:modified xsi:type="dcterms:W3CDTF">2014-06-10T09:53:16Z</dcterms:modified>
</cp:coreProperties>
</file>