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24"/>
  </p:notesMasterIdLst>
  <p:sldIdLst>
    <p:sldId id="310" r:id="rId4"/>
    <p:sldId id="313" r:id="rId5"/>
    <p:sldId id="315" r:id="rId6"/>
    <p:sldId id="314" r:id="rId7"/>
    <p:sldId id="316" r:id="rId8"/>
    <p:sldId id="276" r:id="rId9"/>
    <p:sldId id="283" r:id="rId10"/>
    <p:sldId id="287" r:id="rId11"/>
    <p:sldId id="288" r:id="rId12"/>
    <p:sldId id="293" r:id="rId13"/>
    <p:sldId id="294" r:id="rId14"/>
    <p:sldId id="295" r:id="rId15"/>
    <p:sldId id="299" r:id="rId16"/>
    <p:sldId id="300" r:id="rId17"/>
    <p:sldId id="301" r:id="rId18"/>
    <p:sldId id="306" r:id="rId19"/>
    <p:sldId id="307" r:id="rId20"/>
    <p:sldId id="308" r:id="rId21"/>
    <p:sldId id="309" r:id="rId22"/>
    <p:sldId id="31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0095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89744" autoAdjust="0"/>
  </p:normalViewPr>
  <p:slideViewPr>
    <p:cSldViewPr>
      <p:cViewPr>
        <p:scale>
          <a:sx n="100" d="100"/>
          <a:sy n="100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 smtClean="0"/>
              <a:t>Click to edit Master text styles</a:t>
            </a:r>
          </a:p>
          <a:p>
            <a:pPr lvl="1"/>
            <a:r>
              <a:rPr lang="en-US" altLang="pl-PL" noProof="0" smtClean="0"/>
              <a:t>Second level</a:t>
            </a:r>
          </a:p>
          <a:p>
            <a:pPr lvl="2"/>
            <a:r>
              <a:rPr lang="en-US" altLang="pl-PL" noProof="0" smtClean="0"/>
              <a:t>Third level</a:t>
            </a:r>
          </a:p>
          <a:p>
            <a:pPr lvl="3"/>
            <a:r>
              <a:rPr lang="en-US" altLang="pl-PL" noProof="0" smtClean="0"/>
              <a:t>Fourth level</a:t>
            </a:r>
          </a:p>
          <a:p>
            <a:pPr lvl="4"/>
            <a:r>
              <a:rPr lang="en-US" altLang="pl-PL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F64998-8B24-4BEF-BE7C-BC606BB3FFD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Instrumenty zwrotne będą co do zasady wykorzystywane w projektach, które mają problemy z finansowaniem ze względu na niedoskonałości rynku kapitałowego. W przyszłej perspektywie IZ RPO WSL planuje wykorzystać takie instrumenty inżynierii finansowej jak: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Pożyczki rynkowe skierowane do MŚP o ograniczonej zdolności kredytowej lub do MŚP jako uzupełnienie wsparcia dotacyjnego, ze względu na konieczny wkład własny.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Pożyczki preferencyjne kierowane do MŚP, JST i innych podmiotów nierynkowych.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Poręczenia skierowane do MŚP. 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D45D67-CA66-40DF-BA15-E009779A7BC6}" type="slidenum">
              <a:rPr lang="en-US" altLang="pl-PL" smtClean="0"/>
              <a:pPr/>
              <a:t>18</a:t>
            </a:fld>
            <a:endParaRPr lang="en-US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109B9-A477-485C-9212-0E74D12EBE50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B2EE8-AD90-410C-B2D9-3F79C4A21F4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54AD0-F7F0-47C4-AE06-45D7CC0989A3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E2E9-8D09-4939-88FF-0680E8B6237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E65E5-4C84-42F0-89C9-F365207B632F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E9CC-1FF7-41E2-A409-E7F020D43C8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1348-CA48-43BB-B788-5E93E1E812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6435-14B6-4F3F-B71A-0092B71D61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4A54-E6E9-494F-8DDA-F1BE021D22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CEA-0C7E-46C6-A92C-4AC0FDC1E4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3EC3-20CC-4E9A-A40E-ACFE3B8B39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96B6D-603E-4037-833C-FD25011213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7CEF-9D3F-4F22-BECD-82EFA0FCB5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30C05-C4CD-4D66-ADB6-4783A455F3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1D324-D41E-4616-83ED-0A4451730254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6CB10-040C-44FB-A8E9-928EA486470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AE51-3E1E-4D71-B062-F29C5EFC5F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BCDB-0DCE-4D21-9258-02D26CAD4F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94212-AD31-40FC-A22D-F1C66BF102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983A1-5F90-4B9F-86F6-9F167FF8C6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A6D1-A5E1-412E-B2E7-68E285DE62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EE8F9-601D-43CC-8E75-9ACAA3F9F3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29E4-25B0-4C69-A78F-4C05817AA8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3EAB-FD5E-4157-8918-D4D488E413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62214-A368-45F4-BD2E-E22E638565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C5F4E-2FF5-4563-B8BD-6A5F578AD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97EA-44C8-4FC0-9AA2-D7DBF97E1EFC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207BD-BA78-40C1-AF36-DD078DADD58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3982-8C08-4F65-8BBA-D7C1D1F4AB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C8F0-1481-4CF0-924D-461767E68A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8EB5-10EB-49C3-9977-9AEAE4799E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68417-8B73-4CBD-9A32-0390C17EBA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02BE-BDEF-4B3E-BC6C-E2A52C001C4A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EE9F-BF12-4865-971B-FF2C8A43DC5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5A43-633F-45D3-A94A-A8E15E9BA7AC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0CBF-7689-4547-80BE-5374C7C9F8B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CF3D-E658-4DC4-8EFB-D43C9811CC69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E081-41B7-45D8-8276-777BAB96332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502F5-137B-4D41-B15B-C839AD7B708D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8769-A324-45A4-BAAA-3B2122D0FC8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5A151-B661-4319-B6A5-D1A678DE07F2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6EA97-FA54-4FE9-A6C6-D1D32AA4332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D5B5-17BF-4358-987A-E0E095E6423E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0A6D-5EB2-47F3-960D-9DE4F5438DF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style wzorca tekstu</a:t>
            </a:r>
          </a:p>
          <a:p>
            <a:pPr lvl="1"/>
            <a:r>
              <a:rPr lang="en-US" altLang="pl-PL" smtClean="0"/>
              <a:t>Drugi poziom</a:t>
            </a:r>
          </a:p>
          <a:p>
            <a:pPr lvl="2"/>
            <a:r>
              <a:rPr lang="en-US" altLang="pl-PL" smtClean="0"/>
              <a:t>Trzeci poziom</a:t>
            </a:r>
          </a:p>
          <a:p>
            <a:pPr lvl="3"/>
            <a:r>
              <a:rPr lang="en-US" altLang="pl-PL" smtClean="0"/>
              <a:t>Czwarty poziom</a:t>
            </a:r>
          </a:p>
          <a:p>
            <a:pPr lvl="4"/>
            <a:r>
              <a:rPr lang="en-US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8263" y="6434138"/>
            <a:ext cx="12684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A7B25C-0BB3-4734-8631-193BAC8F057C}" type="datetime4">
              <a:rPr lang="pl-PL" altLang="pl-PL"/>
              <a:pPr>
                <a:defRPr/>
              </a:pPr>
              <a:t>25 listopada 2013</a:t>
            </a:fld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34138"/>
            <a:ext cx="30972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pl-PL"/>
              <a:t>Ministerstwo Rozwoju Regionalnego -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34138"/>
            <a:ext cx="5492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232EA8D-915A-4D8A-9B3B-0CE5DCE48C9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cover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r-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D4B257-E2A7-4B89-9B6C-95E946B2DC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187450" y="6381750"/>
            <a:ext cx="6048375" cy="476250"/>
          </a:xfrm>
          <a:prstGeom prst="rect">
            <a:avLst/>
          </a:prstGeom>
          <a:solidFill>
            <a:srgbClr val="FFBA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0" rIns="12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200" b="1" smtClean="0">
                <a:solidFill>
                  <a:srgbClr val="FFFFFF"/>
                </a:solidFill>
                <a:latin typeface="Century Gothic" pitchFamily="34" charset="0"/>
              </a:rPr>
              <a:t>Ministerstwo Rozwoju Regionalnego</a:t>
            </a:r>
          </a:p>
        </p:txBody>
      </p:sp>
      <p:sp>
        <p:nvSpPr>
          <p:cNvPr id="2055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1187450" cy="476250"/>
          </a:xfrm>
          <a:prstGeom prst="rect">
            <a:avLst/>
          </a:prstGeom>
          <a:solidFill>
            <a:srgbClr val="FFD7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200" b="1" smtClean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 userDrawn="1"/>
        </p:nvSpPr>
        <p:spPr bwMode="auto">
          <a:xfrm>
            <a:off x="7200900" y="6381750"/>
            <a:ext cx="1943100" cy="476250"/>
          </a:xfrm>
          <a:prstGeom prst="rect">
            <a:avLst/>
          </a:prstGeom>
          <a:solidFill>
            <a:srgbClr val="FFB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l-PL" altLang="pl-PL" sz="1200" b="1" smtClean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2057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115888"/>
            <a:ext cx="201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" name="Text Box 16"/>
          <p:cNvSpPr txBox="1">
            <a:spLocks noChangeArrowheads="1"/>
          </p:cNvSpPr>
          <p:nvPr userDrawn="1"/>
        </p:nvSpPr>
        <p:spPr bwMode="auto">
          <a:xfrm>
            <a:off x="1042988" y="1484313"/>
            <a:ext cx="684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l-PL" altLang="pl-PL" sz="1800" smtClean="0">
              <a:solidFill>
                <a:srgbClr val="000000"/>
              </a:solidFill>
            </a:endParaRPr>
          </a:p>
        </p:txBody>
      </p:sp>
      <p:sp>
        <p:nvSpPr>
          <p:cNvPr id="2059" name="Rectangle 17"/>
          <p:cNvSpPr>
            <a:spLocks noChangeArrowheads="1"/>
          </p:cNvSpPr>
          <p:nvPr userDrawn="1"/>
        </p:nvSpPr>
        <p:spPr bwMode="auto">
          <a:xfrm>
            <a:off x="539750" y="9779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l-PL" altLang="pl-PL" sz="3200" smtClean="0">
              <a:solidFill>
                <a:srgbClr val="333399"/>
              </a:solidFill>
            </a:endParaRPr>
          </a:p>
        </p:txBody>
      </p:sp>
      <p:sp>
        <p:nvSpPr>
          <p:cNvPr id="2060" name="Rectangle 18"/>
          <p:cNvSpPr>
            <a:spLocks noChangeArrowheads="1"/>
          </p:cNvSpPr>
          <p:nvPr userDrawn="1"/>
        </p:nvSpPr>
        <p:spPr bwMode="auto">
          <a:xfrm>
            <a:off x="755650" y="2084388"/>
            <a:ext cx="770413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  <a:defRPr/>
            </a:pPr>
            <a:endParaRPr lang="pl-PL" altLang="pl-PL" sz="1600" smtClean="0">
              <a:solidFill>
                <a:srgbClr val="000000"/>
              </a:solidFill>
            </a:endParaRPr>
          </a:p>
        </p:txBody>
      </p:sp>
      <p:grpSp>
        <p:nvGrpSpPr>
          <p:cNvPr id="2061" name="Group 28"/>
          <p:cNvGrpSpPr>
            <a:grpSpLocks/>
          </p:cNvGrpSpPr>
          <p:nvPr userDrawn="1"/>
        </p:nvGrpSpPr>
        <p:grpSpPr bwMode="auto">
          <a:xfrm>
            <a:off x="6048375" y="260350"/>
            <a:ext cx="2770188" cy="576263"/>
            <a:chOff x="3811" y="572"/>
            <a:chExt cx="1745" cy="363"/>
          </a:xfrm>
        </p:grpSpPr>
        <p:pic>
          <p:nvPicPr>
            <p:cNvPr id="2062" name="Picture 24" descr="flaga_ue_kolo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12" y="572"/>
              <a:ext cx="54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Text Box 27"/>
            <p:cNvSpPr txBox="1">
              <a:spLocks noChangeArrowheads="1"/>
            </p:cNvSpPr>
            <p:nvPr userDrawn="1"/>
          </p:nvSpPr>
          <p:spPr bwMode="auto">
            <a:xfrm>
              <a:off x="3811" y="595"/>
              <a:ext cx="122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pl-PL" altLang="pl-PL" b="1" smtClean="0">
                  <a:solidFill>
                    <a:srgbClr val="000000"/>
                  </a:solidFill>
                  <a:latin typeface="Myriad Pro" pitchFamily="34" charset="0"/>
                </a:rPr>
                <a:t>UNIA EUROPEJSKA</a:t>
              </a:r>
              <a:br>
                <a:rPr lang="pl-PL" altLang="pl-PL" b="1" smtClean="0">
                  <a:solidFill>
                    <a:srgbClr val="000000"/>
                  </a:solidFill>
                  <a:latin typeface="Myriad Pro" pitchFamily="34" charset="0"/>
                </a:rPr>
              </a:br>
              <a: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  <a:t>EUROPEJSKI FUNDUSZ</a:t>
              </a:r>
              <a:b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</a:br>
              <a: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  <a:t> ROZWOJU REGIONALNEGO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 descr="r-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0FC6D86-05B5-4C24-9734-C2039A54B6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187450" y="6381750"/>
            <a:ext cx="6048375" cy="476250"/>
          </a:xfrm>
          <a:prstGeom prst="rect">
            <a:avLst/>
          </a:prstGeom>
          <a:solidFill>
            <a:srgbClr val="FFBA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0" rIns="12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200" b="1" smtClean="0">
                <a:solidFill>
                  <a:srgbClr val="FFFFFF"/>
                </a:solidFill>
                <a:latin typeface="Century Gothic" pitchFamily="34" charset="0"/>
              </a:rPr>
              <a:t>Ministerstwo Rozwoju Regionalnego</a:t>
            </a:r>
          </a:p>
        </p:txBody>
      </p:sp>
      <p:sp>
        <p:nvSpPr>
          <p:cNvPr id="2055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1187450" cy="476250"/>
          </a:xfrm>
          <a:prstGeom prst="rect">
            <a:avLst/>
          </a:prstGeom>
          <a:solidFill>
            <a:srgbClr val="FFD7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200" b="1" smtClean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 userDrawn="1"/>
        </p:nvSpPr>
        <p:spPr bwMode="auto">
          <a:xfrm>
            <a:off x="7200900" y="6381750"/>
            <a:ext cx="1943100" cy="476250"/>
          </a:xfrm>
          <a:prstGeom prst="rect">
            <a:avLst/>
          </a:prstGeom>
          <a:solidFill>
            <a:srgbClr val="FFB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l-PL" altLang="pl-PL" sz="1200" b="1" smtClean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3081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115888"/>
            <a:ext cx="2016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" name="Text Box 16"/>
          <p:cNvSpPr txBox="1">
            <a:spLocks noChangeArrowheads="1"/>
          </p:cNvSpPr>
          <p:nvPr userDrawn="1"/>
        </p:nvSpPr>
        <p:spPr bwMode="auto">
          <a:xfrm>
            <a:off x="1042988" y="1484313"/>
            <a:ext cx="684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l-PL" altLang="pl-PL" sz="1800" smtClean="0">
              <a:solidFill>
                <a:srgbClr val="000000"/>
              </a:solidFill>
            </a:endParaRPr>
          </a:p>
        </p:txBody>
      </p:sp>
      <p:sp>
        <p:nvSpPr>
          <p:cNvPr id="2059" name="Rectangle 17"/>
          <p:cNvSpPr>
            <a:spLocks noChangeArrowheads="1"/>
          </p:cNvSpPr>
          <p:nvPr userDrawn="1"/>
        </p:nvSpPr>
        <p:spPr bwMode="auto">
          <a:xfrm>
            <a:off x="539750" y="9779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l-PL" altLang="pl-PL" sz="3200" smtClean="0">
              <a:solidFill>
                <a:srgbClr val="333399"/>
              </a:solidFill>
            </a:endParaRPr>
          </a:p>
        </p:txBody>
      </p:sp>
      <p:sp>
        <p:nvSpPr>
          <p:cNvPr id="2060" name="Rectangle 18"/>
          <p:cNvSpPr>
            <a:spLocks noChangeArrowheads="1"/>
          </p:cNvSpPr>
          <p:nvPr userDrawn="1"/>
        </p:nvSpPr>
        <p:spPr bwMode="auto">
          <a:xfrm>
            <a:off x="755650" y="2084388"/>
            <a:ext cx="770413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  <a:defRPr/>
            </a:pPr>
            <a:endParaRPr lang="pl-PL" altLang="pl-PL" sz="1600" smtClean="0">
              <a:solidFill>
                <a:srgbClr val="000000"/>
              </a:solidFill>
            </a:endParaRPr>
          </a:p>
        </p:txBody>
      </p:sp>
      <p:grpSp>
        <p:nvGrpSpPr>
          <p:cNvPr id="3085" name="Group 28"/>
          <p:cNvGrpSpPr>
            <a:grpSpLocks/>
          </p:cNvGrpSpPr>
          <p:nvPr userDrawn="1"/>
        </p:nvGrpSpPr>
        <p:grpSpPr bwMode="auto">
          <a:xfrm>
            <a:off x="6048375" y="260350"/>
            <a:ext cx="2770188" cy="576263"/>
            <a:chOff x="3811" y="572"/>
            <a:chExt cx="1745" cy="363"/>
          </a:xfrm>
        </p:grpSpPr>
        <p:pic>
          <p:nvPicPr>
            <p:cNvPr id="3086" name="Picture 24" descr="flaga_ue_kolo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12" y="572"/>
              <a:ext cx="54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Text Box 27"/>
            <p:cNvSpPr txBox="1">
              <a:spLocks noChangeArrowheads="1"/>
            </p:cNvSpPr>
            <p:nvPr userDrawn="1"/>
          </p:nvSpPr>
          <p:spPr bwMode="auto">
            <a:xfrm>
              <a:off x="3811" y="595"/>
              <a:ext cx="122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pl-PL" altLang="pl-PL" b="1" smtClean="0">
                  <a:solidFill>
                    <a:srgbClr val="000000"/>
                  </a:solidFill>
                  <a:latin typeface="Myriad Pro" pitchFamily="34" charset="0"/>
                </a:rPr>
                <a:t>UNIA EUROPEJSKA</a:t>
              </a:r>
              <a:br>
                <a:rPr lang="pl-PL" altLang="pl-PL" b="1" smtClean="0">
                  <a:solidFill>
                    <a:srgbClr val="000000"/>
                  </a:solidFill>
                  <a:latin typeface="Myriad Pro" pitchFamily="34" charset="0"/>
                </a:rPr>
              </a:br>
              <a: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  <a:t>EUROPEJSKI FUNDUSZ</a:t>
              </a:r>
              <a:b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</a:br>
              <a:r>
                <a:rPr lang="pl-PL" altLang="pl-PL" b="1" smtClean="0">
                  <a:solidFill>
                    <a:srgbClr val="1C1C1C"/>
                  </a:solidFill>
                  <a:latin typeface="Myriad Pro" pitchFamily="34" charset="0"/>
                </a:rPr>
                <a:t> ROZWOJU REGIONALNEGO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daty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D87DF4-DE88-4317-9811-652E3C0BE8A2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4099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410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D5B732-D730-4300-9097-493DF155B6F2}" type="slidenum">
              <a:rPr lang="en-US" altLang="pl-PL" smtClean="0"/>
              <a:pPr/>
              <a:t>1</a:t>
            </a:fld>
            <a:endParaRPr lang="en-US" altLang="pl-PL" smtClean="0"/>
          </a:p>
        </p:txBody>
      </p:sp>
      <p:pic>
        <p:nvPicPr>
          <p:cNvPr id="4101" name="Picture 7" descr="tl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-26988"/>
            <a:ext cx="9142412" cy="624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1125538"/>
            <a:ext cx="7772400" cy="199707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alt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RPO realizujące cele tematyczne nr 1 i 3 </a:t>
            </a:r>
            <a:br>
              <a:rPr lang="pl-PL" alt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demarkacja ze wsparciem krajowym</a:t>
            </a:r>
            <a:endParaRPr lang="pl-PL" altLang="pl-PL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5529263"/>
            <a:ext cx="6400800" cy="695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altLang="pl-PL" sz="18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1800" i="1" smtClean="0">
                <a:solidFill>
                  <a:schemeClr val="tx1"/>
                </a:solidFill>
              </a:rPr>
              <a:t>Warszawa, 19 listopada 2013 r.</a:t>
            </a:r>
            <a:endParaRPr lang="pl-PL" altLang="pl-PL" sz="1800" i="1" smtClean="0"/>
          </a:p>
        </p:txBody>
      </p:sp>
      <p:sp>
        <p:nvSpPr>
          <p:cNvPr id="3" name="Prostokąt 2"/>
          <p:cNvSpPr/>
          <p:nvPr/>
        </p:nvSpPr>
        <p:spPr>
          <a:xfrm>
            <a:off x="1304925" y="4221163"/>
            <a:ext cx="6535738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altLang="pl-PL" sz="2000" i="1" kern="0" dirty="0">
                <a:solidFill>
                  <a:srgbClr val="FFFFFF"/>
                </a:solidFill>
                <a:latin typeface="Arial"/>
              </a:rPr>
              <a:t>Agnieszka </a:t>
            </a:r>
            <a:r>
              <a:rPr lang="pl-PL" altLang="pl-PL" sz="2000" i="1" kern="0" dirty="0" err="1">
                <a:solidFill>
                  <a:srgbClr val="FFFFFF"/>
                </a:solidFill>
                <a:latin typeface="Arial"/>
              </a:rPr>
              <a:t>Dawydzik</a:t>
            </a:r>
            <a:endParaRPr lang="pl-PL" altLang="pl-PL" sz="2000" i="1" kern="0" dirty="0">
              <a:solidFill>
                <a:srgbClr val="FFFFFF"/>
              </a:solidFill>
              <a:latin typeface="Arial"/>
            </a:endParaRPr>
          </a:p>
          <a:p>
            <a:pPr algn="ctr">
              <a:defRPr/>
            </a:pPr>
            <a:endParaRPr lang="pl-PL" altLang="pl-PL" sz="2000" i="1" kern="0" dirty="0">
              <a:solidFill>
                <a:srgbClr val="FFFFFF"/>
              </a:solidFill>
              <a:latin typeface="Arial"/>
            </a:endParaRPr>
          </a:p>
          <a:p>
            <a:pPr algn="ctr">
              <a:defRPr/>
            </a:pPr>
            <a:r>
              <a:rPr lang="pl-PL" altLang="pl-PL" sz="2000" i="1" kern="0" dirty="0">
                <a:solidFill>
                  <a:srgbClr val="FFFFFF"/>
                </a:solidFill>
                <a:latin typeface="Arial"/>
              </a:rPr>
              <a:t>Dyrektor Departamentu Koordynacji Polityki Strukturalnej</a:t>
            </a:r>
            <a:endParaRPr lang="pl-PL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1FD813E-22CC-479D-92ED-31AC9ED49A17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3315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331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E3CB5C-367D-4D22-9C30-73560554D47F}" type="slidenum">
              <a:rPr lang="en-US" altLang="pl-PL" smtClean="0"/>
              <a:pPr/>
              <a:t>10</a:t>
            </a:fld>
            <a:endParaRPr lang="en-US" altLang="pl-PL" smtClean="0"/>
          </a:p>
        </p:txBody>
      </p:sp>
      <p:pic>
        <p:nvPicPr>
          <p:cNvPr id="13317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66713" y="981075"/>
            <a:ext cx="8424862" cy="560070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 ramach RPO planuje się wsparcie na następujące typy przedsięwzięć dla </a:t>
            </a:r>
            <a:r>
              <a:rPr lang="pl-PL" altLang="pl-PL" sz="16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Instytucji Otoczenia Biznesu (PI 3.4.)</a:t>
            </a: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b="1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b="1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świadczenie usług innowacyjnych przez IOB, zgodnych z RSI, np. w zakresie inkubacji lub internacjonalizacji działalności przedsiębiorstw  (uzupełniająco dla projektów o charakterze systemowym i pilotażowym na poziomie krajowym);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 ograniczonym zakresie rozwój niezbędnej infrastruktury IOB (np. laboratoria udostępniane przedsiębiorcom);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sieciowanie IOB w ramach Regionalnych Systemów Innowacji;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działania szkoleniowe zapewniające rozwój IOB (uzupełniająco dla projektów o charakterze systemowym i pilotażowym na poziomie krajowym);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wspieranie powstawania i rozwoju regionalnych klastrów zrzeszających przedsiębiorstwa działające zwłaszcza w branżach inteligentnych specjalizacji regionu.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Podział </a:t>
            </a:r>
            <a:r>
              <a:rPr lang="pl-PL" altLang="pl-PL" sz="1600" b="1" dirty="0">
                <a:latin typeface="Arial Narrow" pitchFamily="34" charset="0"/>
                <a:ea typeface="Times New Roman" pitchFamily="18" charset="0"/>
                <a:cs typeface="Arial" charset="0"/>
              </a:rPr>
              <a:t>między poziomem krajowym a regionalnym </a:t>
            </a:r>
            <a:r>
              <a:rPr lang="pl-PL" altLang="pl-PL" sz="1600" dirty="0">
                <a:latin typeface="Arial Narrow" pitchFamily="34" charset="0"/>
                <a:ea typeface="Times New Roman" pitchFamily="18" charset="0"/>
                <a:cs typeface="Arial" charset="0"/>
              </a:rPr>
              <a:t>będzie przebiegał w oparciu o typ świadczonych usług, tj. wysoce specjalistyczne </a:t>
            </a:r>
            <a:r>
              <a:rPr lang="pl-PL" altLang="pl-PL" sz="1600" dirty="0" err="1">
                <a:latin typeface="Arial Narrow" pitchFamily="34" charset="0"/>
                <a:ea typeface="Times New Roman" pitchFamily="18" charset="0"/>
                <a:cs typeface="Arial" charset="0"/>
              </a:rPr>
              <a:t>proinnnowacyjne</a:t>
            </a:r>
            <a:r>
              <a:rPr lang="pl-PL" altLang="pl-PL" sz="1600" dirty="0">
                <a:latin typeface="Arial Narrow" pitchFamily="34" charset="0"/>
                <a:ea typeface="Times New Roman" pitchFamily="18" charset="0"/>
                <a:cs typeface="Arial" charset="0"/>
              </a:rPr>
              <a:t> usługi na poziomie POIR, pozostałe usługi proinnowacyjne i podstawowe na poziomie RPO. 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Planowane jest wypracowanie standardów </a:t>
            </a:r>
            <a:r>
              <a:rPr lang="pl-PL" altLang="pl-PL" sz="1600" dirty="0">
                <a:latin typeface="Arial Narrow" pitchFamily="34" charset="0"/>
                <a:ea typeface="Times New Roman" pitchFamily="18" charset="0"/>
                <a:cs typeface="Arial" charset="0"/>
              </a:rPr>
              <a:t>działalności IOB z PARP celem ułatwienia identyfikacji poszczególnych usług.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Instrumenty wsparcia MŚP w ramach Regionalnych Programów Operacyjnych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D671C5-6BBB-4747-A8E6-37076B97D965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4339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434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980565-38BD-49F3-8ECC-E7313C426673}" type="slidenum">
              <a:rPr lang="en-US" altLang="pl-PL" smtClean="0"/>
              <a:pPr/>
              <a:t>11</a:t>
            </a:fld>
            <a:endParaRPr lang="en-US" altLang="pl-PL" smtClean="0"/>
          </a:p>
        </p:txBody>
      </p:sp>
      <p:pic>
        <p:nvPicPr>
          <p:cNvPr id="14341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rostokąt 2"/>
          <p:cNvSpPr>
            <a:spLocks noChangeArrowheads="1"/>
          </p:cNvSpPr>
          <p:nvPr/>
        </p:nvSpPr>
        <p:spPr bwMode="auto">
          <a:xfrm>
            <a:off x="360363" y="838200"/>
            <a:ext cx="84232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6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6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Oś priorytetowa 1 </a:t>
            </a:r>
            <a:r>
              <a:rPr lang="pl-PL" altLang="pl-PL" sz="1600" b="1" i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Przedsiębiorstwa i innowacje</a:t>
            </a:r>
          </a:p>
          <a:p>
            <a:r>
              <a:rPr lang="pl-PL" altLang="pl-PL" sz="16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Alokacja:  338,4  mln euro</a:t>
            </a:r>
          </a:p>
          <a:p>
            <a:endParaRPr lang="pl-PL" altLang="pl-PL" sz="16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6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1.2 – Innowacyjne przedsiębiorstwa:</a:t>
            </a:r>
          </a:p>
          <a:p>
            <a:endParaRPr lang="pl-PL" altLang="pl-PL" sz="16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prace B+R w przedsiębiorstwach, w tym prowadzone we współpracy z jednostkami naukowymi, szkołami wyższymi, IOB lub podmiotami leczniczymi,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rozwój zaplecza badawczo-rozwojowego w przedsiębiorstwach, służącego działalności innowacyjnej przedsiębiorstwa m.in. utworzenie centrów  badawczo – rozwojowych,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wdrożenie wyników badań naukowych/technologii oraz praw do własności intelektualnej związanej z wdrażanym produktem lub usługą. Wsparcie to może przyjąć m.in formę instrumentu typu „Bon na innowacje” (dla projektów do 200 tys. euro),</a:t>
            </a:r>
          </a:p>
          <a:p>
            <a:pPr algn="just" eaLnBrk="0" hangingPunct="0">
              <a:spcAft>
                <a:spcPts val="600"/>
              </a:spcAft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finansowanie profesjonalnych usług proinnowacyjnych i podstawowych, świadczonych przez instytucje otoczenia biznesu, przyczyniających się do wspierania procesów innowacji (od badań do komercjalizacji).  W ograniczonym zakresie przewidziano wsparcie IOB w zakresie rozwoju niezbędnej infrastruktury udostępnianej przedsiębiorcom (w tym laboratoriów) na potrzeby działalności innowacyjnej,</a:t>
            </a:r>
          </a:p>
          <a:p>
            <a:pPr algn="just" eaLnBrk="0" hangingPunct="0">
              <a:spcAft>
                <a:spcPts val="600"/>
              </a:spcAft>
              <a:buFontTx/>
              <a:buChar char="•"/>
            </a:pP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finansowanie działań związanych z podnoszeniem kwalifikacji kadr przedsiębiorstw z zakresu wykorzystania infrastruktury B+R, czy realizacji procesu innowacyjnego ( w ramach cross-financingu).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MŚP 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Dolnośląskiego</a:t>
            </a: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25.10.2013 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C0E310A-2003-4CF2-8483-A36C47A81E12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5363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536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1794D1-58D0-4350-8313-D71CCB219EF3}" type="slidenum">
              <a:rPr lang="en-US" altLang="pl-PL" smtClean="0"/>
              <a:pPr/>
              <a:t>12</a:t>
            </a:fld>
            <a:endParaRPr lang="en-US" altLang="pl-PL" smtClean="0"/>
          </a:p>
        </p:txBody>
      </p:sp>
      <p:pic>
        <p:nvPicPr>
          <p:cNvPr id="15365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60363" y="692150"/>
            <a:ext cx="8423275" cy="546100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1.2</a:t>
            </a:r>
            <a:r>
              <a:rPr lang="pl-PL" altLang="pl-PL" sz="16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pl-PL" sz="1600" b="1" dirty="0" smtClean="0">
                <a:latin typeface="Arial Narrow" panose="020B0606020202030204" pitchFamily="34" charset="0"/>
              </a:rPr>
              <a:t>Preferowane projekty</a:t>
            </a:r>
            <a:r>
              <a:rPr lang="pl-PL" sz="1600" b="1" dirty="0">
                <a:latin typeface="Arial Narrow" panose="020B0606020202030204" pitchFamily="34" charset="0"/>
              </a:rPr>
              <a:t>:</a:t>
            </a:r>
          </a:p>
          <a:p>
            <a:pPr marL="285750" indent="-285750">
              <a:defRPr/>
            </a:pPr>
            <a:r>
              <a:rPr lang="pl-PL" sz="1600" dirty="0">
                <a:latin typeface="Arial Narrow" panose="020B0606020202030204" pitchFamily="34" charset="0"/>
              </a:rPr>
              <a:t>w zakresie regionalnych inteligentnych specjalizacji;</a:t>
            </a:r>
          </a:p>
          <a:p>
            <a:pPr marL="285750" indent="-285750">
              <a:defRPr/>
            </a:pPr>
            <a:r>
              <a:rPr lang="pl-PL" sz="1600" dirty="0">
                <a:latin typeface="Arial Narrow" panose="020B0606020202030204" pitchFamily="34" charset="0"/>
              </a:rPr>
              <a:t>których elementem będzie stworzenie etatów badawczych;</a:t>
            </a:r>
          </a:p>
          <a:p>
            <a:pPr marL="285750" indent="-285750">
              <a:defRPr/>
            </a:pPr>
            <a:r>
              <a:rPr lang="pl-PL" sz="1600" dirty="0">
                <a:latin typeface="Arial Narrow" panose="020B0606020202030204" pitchFamily="34" charset="0"/>
              </a:rPr>
              <a:t>przedsięwzięć realizowane przez konsorcja; </a:t>
            </a:r>
          </a:p>
          <a:p>
            <a:pPr marL="285750" indent="-285750">
              <a:defRPr/>
            </a:pPr>
            <a:r>
              <a:rPr lang="pl-PL" sz="1600" dirty="0">
                <a:latin typeface="Arial Narrow" panose="020B0606020202030204" pitchFamily="34" charset="0"/>
              </a:rPr>
              <a:t>realizowane w ramach powiązań klastrowych</a:t>
            </a:r>
            <a:r>
              <a:rPr lang="pl-PL" sz="1600" dirty="0" smtClean="0">
                <a:latin typeface="Arial Narrow" panose="020B0606020202030204" pitchFamily="34" charset="0"/>
              </a:rPr>
              <a:t>.</a:t>
            </a:r>
          </a:p>
          <a:p>
            <a:pPr>
              <a:defRPr/>
            </a:pPr>
            <a:endParaRPr lang="pl-PL" altLang="pl-PL" sz="16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Beneficjenci: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przedsiębiorstwa;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IOB;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jednostki samorządu terytorialnego, ich związki i stowarzyszenia;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jednostki organizacyjne </a:t>
            </a:r>
            <a:r>
              <a:rPr lang="pl-PL" sz="1600" dirty="0" err="1">
                <a:latin typeface="Arial Narrow" panose="020B0606020202030204" pitchFamily="34" charset="0"/>
              </a:rPr>
              <a:t>jst</a:t>
            </a:r>
            <a:r>
              <a:rPr lang="pl-PL" sz="1600" dirty="0">
                <a:latin typeface="Arial Narrow" panose="020B0606020202030204" pitchFamily="34" charset="0"/>
              </a:rPr>
              <a:t>;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podmioty zarządzające klastrami;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pl-PL" sz="1600" dirty="0">
                <a:latin typeface="Arial Narrow" panose="020B0606020202030204" pitchFamily="34" charset="0"/>
              </a:rPr>
              <a:t>konsorcja przedsiębiorstw z jednostkami  naukowymi lub spółkami celowymi tworzonymi przez jednostki naukowe lub szkołami wyższymi lub podmiotami leczniczymi lub jednostkami badawczo-naukowymi.</a:t>
            </a:r>
          </a:p>
          <a:p>
            <a:pPr>
              <a:defRPr/>
            </a:pPr>
            <a:endParaRPr lang="pl-PL" altLang="pl-PL" sz="16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Forma finansowania: pomoc bezzwrotna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Dolnośląskiego</a:t>
            </a: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25.10.2013 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D29670F-D1E5-4C61-AF7D-2143156CFB42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6387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638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0850DF-B1C0-4A48-A12B-740544A91F2D}" type="slidenum">
              <a:rPr lang="en-US" altLang="pl-PL" smtClean="0"/>
              <a:pPr/>
              <a:t>13</a:t>
            </a:fld>
            <a:endParaRPr lang="en-US" altLang="pl-PL" smtClean="0"/>
          </a:p>
        </p:txBody>
      </p:sp>
      <p:pic>
        <p:nvPicPr>
          <p:cNvPr id="16389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52425" y="620713"/>
            <a:ext cx="8424863" cy="56324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3.1 – Rozwój przedsiębiorczości: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tworzenie </a:t>
            </a:r>
            <a:r>
              <a:rPr lang="pl-PL" sz="1500" dirty="0">
                <a:latin typeface="Arial Narrow" panose="020B0606020202030204" pitchFamily="34" charset="0"/>
              </a:rPr>
              <a:t>i wspomaganie rozwoju inkubatorów przedsiębiorczości (w tym akademickich</a:t>
            </a:r>
            <a:r>
              <a:rPr lang="pl-PL" sz="1500" dirty="0" smtClean="0">
                <a:latin typeface="Arial Narrow" panose="020B0606020202030204" pitchFamily="34" charset="0"/>
              </a:rPr>
              <a:t>),</a:t>
            </a:r>
            <a:endParaRPr lang="pl-PL" sz="1500" dirty="0">
              <a:latin typeface="Arial Narrow" panose="020B0606020202030204" pitchFamily="34" charset="0"/>
            </a:endParaRP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tworzenie </a:t>
            </a:r>
            <a:r>
              <a:rPr lang="pl-PL" sz="1500" dirty="0">
                <a:latin typeface="Arial Narrow" panose="020B0606020202030204" pitchFamily="34" charset="0"/>
              </a:rPr>
              <a:t>nowej infrastruktury inwestycyjnej lub rewitalizacja istniejącej infrastruktury w celu dostosowania jej do nowych funkcji gospodarczych (w tym uzbrojenie terenu, rekultywacja gruntów, </a:t>
            </a:r>
            <a:r>
              <a:rPr lang="pl-PL" sz="1500" dirty="0" smtClean="0">
                <a:latin typeface="Arial Narrow" panose="020B0606020202030204" pitchFamily="34" charset="0"/>
              </a:rPr>
              <a:t>w </a:t>
            </a:r>
            <a:r>
              <a:rPr lang="pl-PL" sz="1500" dirty="0">
                <a:latin typeface="Arial Narrow" panose="020B0606020202030204" pitchFamily="34" charset="0"/>
              </a:rPr>
              <a:t>ograniczonym zakresie budowa/modernizacja dróg w celu udostępnienia ww. infrastruktury</a:t>
            </a:r>
            <a:r>
              <a:rPr lang="pl-PL" sz="1500" dirty="0" smtClean="0">
                <a:latin typeface="Arial Narrow" panose="020B0606020202030204" pitchFamily="34" charset="0"/>
              </a:rPr>
              <a:t>),</a:t>
            </a:r>
            <a:endParaRPr lang="pl-PL" sz="1500" dirty="0">
              <a:latin typeface="Arial Narrow" panose="020B0606020202030204" pitchFamily="34" charset="0"/>
            </a:endParaRP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wsparcie </a:t>
            </a:r>
            <a:r>
              <a:rPr lang="pl-PL" sz="1500" dirty="0">
                <a:latin typeface="Arial Narrow" panose="020B0606020202030204" pitchFamily="34" charset="0"/>
              </a:rPr>
              <a:t>inwestycyjne dla nowopowstałych firm (start </a:t>
            </a:r>
            <a:r>
              <a:rPr lang="pl-PL" sz="1500" dirty="0" err="1">
                <a:latin typeface="Arial Narrow" panose="020B0606020202030204" pitchFamily="34" charset="0"/>
              </a:rPr>
              <a:t>up</a:t>
            </a:r>
            <a:r>
              <a:rPr lang="pl-PL" sz="1500" dirty="0">
                <a:latin typeface="Arial Narrow" panose="020B0606020202030204" pitchFamily="34" charset="0"/>
              </a:rPr>
              <a:t>), wspomagające uruchomienie fazy komercyjnej oraz fazy </a:t>
            </a:r>
            <a:r>
              <a:rPr lang="pl-PL" sz="1500" dirty="0" smtClean="0">
                <a:latin typeface="Arial Narrow" panose="020B0606020202030204" pitchFamily="34" charset="0"/>
              </a:rPr>
              <a:t>rozruchu </a:t>
            </a:r>
            <a:r>
              <a:rPr lang="pl-PL" sz="1500" dirty="0">
                <a:latin typeface="Arial Narrow" panose="020B0606020202030204" pitchFamily="34" charset="0"/>
              </a:rPr>
              <a:t>– obejmujące finansowanie rozwoju produktu lub usług jak również pierwszych działań marketingowych. Wsparcie będzie kierowane do nowopowstałych podmiotów w początkowym okresie ich funkcjonowania, nie dłuższym niż 12 </a:t>
            </a:r>
            <a:r>
              <a:rPr lang="pl-PL" sz="1500" dirty="0" smtClean="0">
                <a:latin typeface="Arial Narrow" panose="020B0606020202030204" pitchFamily="34" charset="0"/>
              </a:rPr>
              <a:t>miesięcy.</a:t>
            </a:r>
          </a:p>
          <a:p>
            <a:pPr marL="285750" indent="-285750" algn="just">
              <a:defRPr/>
            </a:pPr>
            <a:endParaRPr lang="pl-PL" sz="15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>
                <a:latin typeface="Arial Narrow" panose="020B0606020202030204" pitchFamily="34" charset="0"/>
              </a:rPr>
              <a:t>Preferowane projekty:</a:t>
            </a:r>
          </a:p>
          <a:p>
            <a:pPr marL="285750" indent="-285750" algn="just">
              <a:defRPr/>
            </a:pPr>
            <a:r>
              <a:rPr lang="pl-PL" sz="1500" dirty="0">
                <a:latin typeface="Arial Narrow" panose="020B0606020202030204" pitchFamily="34" charset="0"/>
              </a:rPr>
              <a:t>ukierunkowane w szczególności  na obszary o wysokim bezrobociu; </a:t>
            </a:r>
          </a:p>
          <a:p>
            <a:pPr marL="285750" indent="-285750" algn="just">
              <a:defRPr/>
            </a:pPr>
            <a:r>
              <a:rPr lang="pl-PL" sz="1500" dirty="0">
                <a:latin typeface="Arial Narrow" panose="020B0606020202030204" pitchFamily="34" charset="0"/>
              </a:rPr>
              <a:t>wykorzystujące już istniejącą infrastrukturę;</a:t>
            </a:r>
          </a:p>
          <a:p>
            <a:pPr marL="285750" indent="-285750" algn="just">
              <a:defRPr/>
            </a:pPr>
            <a:r>
              <a:rPr lang="pl-PL" sz="1500" dirty="0">
                <a:latin typeface="Arial Narrow" panose="020B0606020202030204" pitchFamily="34" charset="0"/>
              </a:rPr>
              <a:t>wpisujące się w obszar interwencji Autostrada Nowoczesnej Gospodarki (zgodnie ze Strategią Rozwoju Województwa Dolnośląskiego 2020</a:t>
            </a:r>
            <a:r>
              <a:rPr lang="pl-PL" sz="1500" dirty="0" smtClean="0">
                <a:latin typeface="Arial Narrow" panose="020B0606020202030204" pitchFamily="34" charset="0"/>
              </a:rPr>
              <a:t>).</a:t>
            </a:r>
          </a:p>
          <a:p>
            <a:pPr marL="285750" indent="-285750" algn="just">
              <a:defRPr/>
            </a:pPr>
            <a:endParaRPr lang="pl-PL" sz="15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 smtClean="0">
                <a:latin typeface="Arial Narrow" panose="020B0606020202030204" pitchFamily="34" charset="0"/>
              </a:rPr>
              <a:t>Beneficjenci</a:t>
            </a:r>
            <a:r>
              <a:rPr lang="pl-PL" sz="1500" dirty="0" smtClean="0">
                <a:latin typeface="Arial Narrow" panose="020B0606020202030204" pitchFamily="34" charset="0"/>
              </a:rPr>
              <a:t>: MŚP, jednostki naukowe, szkoły wyższe, IOB, jednostki </a:t>
            </a:r>
            <a:r>
              <a:rPr lang="pl-PL" sz="1500" dirty="0">
                <a:latin typeface="Arial Narrow" panose="020B0606020202030204" pitchFamily="34" charset="0"/>
              </a:rPr>
              <a:t>samorządu terytorialnego, ich związki i </a:t>
            </a:r>
            <a:r>
              <a:rPr lang="pl-PL" sz="1500" dirty="0" smtClean="0">
                <a:latin typeface="Arial Narrow" panose="020B0606020202030204" pitchFamily="34" charset="0"/>
              </a:rPr>
              <a:t>stowarzyszenia, jednostki </a:t>
            </a:r>
            <a:r>
              <a:rPr lang="pl-PL" sz="1500" dirty="0">
                <a:latin typeface="Arial Narrow" panose="020B0606020202030204" pitchFamily="34" charset="0"/>
              </a:rPr>
              <a:t>organizacyjne </a:t>
            </a:r>
            <a:r>
              <a:rPr lang="pl-PL" sz="1500" dirty="0" err="1" smtClean="0">
                <a:latin typeface="Arial Narrow" panose="020B0606020202030204" pitchFamily="34" charset="0"/>
              </a:rPr>
              <a:t>jst</a:t>
            </a:r>
            <a:r>
              <a:rPr lang="pl-PL" sz="1500" dirty="0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>
                <a:latin typeface="Arial Narrow" pitchFamily="34" charset="0"/>
                <a:ea typeface="Times New Roman" pitchFamily="18" charset="0"/>
                <a:cs typeface="Arial" charset="0"/>
              </a:rPr>
              <a:t>Forma finansowania: pomoc </a:t>
            </a: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bezzwrotna</a:t>
            </a:r>
            <a:endParaRPr lang="pl-PL" altLang="pl-PL" sz="1500" b="1" dirty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Dolnośląskiego</a:t>
            </a: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25.10.2013 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FAF6AA4-4520-4397-99C9-292B0AA4EB26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7411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741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38E41D-BF77-416B-BD55-EAD99CAA0ACA}" type="slidenum">
              <a:rPr lang="en-US" altLang="pl-PL" smtClean="0"/>
              <a:pPr/>
              <a:t>14</a:t>
            </a:fld>
            <a:endParaRPr lang="en-US" altLang="pl-PL" smtClean="0"/>
          </a:p>
        </p:txBody>
      </p:sp>
      <p:pic>
        <p:nvPicPr>
          <p:cNvPr id="17413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60363" y="820738"/>
            <a:ext cx="8423275" cy="507841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3.2 – Internacjonalizacja przedsiębiorstw: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wzmacnianie </a:t>
            </a:r>
            <a:r>
              <a:rPr lang="pl-PL" sz="1500" dirty="0">
                <a:latin typeface="Arial Narrow" panose="020B0606020202030204" pitchFamily="34" charset="0"/>
              </a:rPr>
              <a:t>międzynarodowej współpracy gospodarczej przedsiębiorstw (w tym grup producentów rolno-spożywczych) oraz zwiększeniu ich aktywności na rynkach </a:t>
            </a:r>
            <a:r>
              <a:rPr lang="pl-PL" sz="1500" dirty="0" smtClean="0">
                <a:latin typeface="Arial Narrow" panose="020B0606020202030204" pitchFamily="34" charset="0"/>
              </a:rPr>
              <a:t>zagranicznych</a:t>
            </a:r>
            <a:r>
              <a:rPr lang="pl-PL" sz="1500" dirty="0">
                <a:latin typeface="Arial Narrow" panose="020B0606020202030204" pitchFamily="34" charset="0"/>
              </a:rPr>
              <a:t>,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wsparcie w zakresie m.in</a:t>
            </a:r>
            <a:r>
              <a:rPr lang="pl-PL" sz="1500" dirty="0">
                <a:latin typeface="Arial Narrow" panose="020B0606020202030204" pitchFamily="34" charset="0"/>
              </a:rPr>
              <a:t>. wizyt studyjnych </a:t>
            </a:r>
            <a:r>
              <a:rPr lang="pl-PL" sz="1500" dirty="0" smtClean="0">
                <a:latin typeface="Arial Narrow" panose="020B0606020202030204" pitchFamily="34" charset="0"/>
              </a:rPr>
              <a:t>i </a:t>
            </a:r>
            <a:r>
              <a:rPr lang="pl-PL" sz="1500" dirty="0">
                <a:latin typeface="Arial Narrow" panose="020B0606020202030204" pitchFamily="34" charset="0"/>
              </a:rPr>
              <a:t>misji zagranicznych, udziału w międzynarodowych targach branżowych, targach i wystawach za granicą, a także w innych ważnych dla wybranej branży wydarzeniach o charakterze </a:t>
            </a:r>
            <a:r>
              <a:rPr lang="pl-PL" sz="1500" dirty="0" smtClean="0">
                <a:latin typeface="Arial Narrow" panose="020B0606020202030204" pitchFamily="34" charset="0"/>
              </a:rPr>
              <a:t>międzynarodowym</a:t>
            </a:r>
            <a:r>
              <a:rPr lang="pl-PL" sz="1500" dirty="0">
                <a:latin typeface="Arial Narrow" panose="020B0606020202030204" pitchFamily="34" charset="0"/>
              </a:rPr>
              <a:t>,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promocja </a:t>
            </a:r>
            <a:r>
              <a:rPr lang="pl-PL" sz="1500" dirty="0">
                <a:latin typeface="Arial Narrow" panose="020B0606020202030204" pitchFamily="34" charset="0"/>
              </a:rPr>
              <a:t>przedsiębiorstw na rynkach międzynarodowych (w </a:t>
            </a:r>
            <a:r>
              <a:rPr lang="pl-PL" sz="1500" dirty="0" smtClean="0">
                <a:latin typeface="Arial Narrow" panose="020B0606020202030204" pitchFamily="34" charset="0"/>
              </a:rPr>
              <a:t>tym </a:t>
            </a:r>
            <a:r>
              <a:rPr lang="pl-PL" sz="1500" dirty="0">
                <a:latin typeface="Arial Narrow" panose="020B0606020202030204" pitchFamily="34" charset="0"/>
              </a:rPr>
              <a:t>m.in. branż rolno-spożywczych</a:t>
            </a:r>
            <a:r>
              <a:rPr lang="pl-PL" sz="1500" dirty="0" smtClean="0">
                <a:latin typeface="Arial Narrow" panose="020B0606020202030204" pitchFamily="34" charset="0"/>
              </a:rPr>
              <a:t>).         Wzmocnienie </a:t>
            </a:r>
            <a:r>
              <a:rPr lang="pl-PL" sz="1500" dirty="0">
                <a:latin typeface="Arial Narrow" panose="020B0606020202030204" pitchFamily="34" charset="0"/>
              </a:rPr>
              <a:t>wizerunku dolnośląskiej gospodarki, obejmujące m.in. promocję gospodarczą i turystyczną regionu (w wymiarze krajowym i międzynarodowym</a:t>
            </a:r>
            <a:r>
              <a:rPr lang="pl-PL" sz="1500" dirty="0" smtClean="0">
                <a:latin typeface="Arial Narrow" panose="020B0606020202030204" pitchFamily="34" charset="0"/>
              </a:rPr>
              <a:t>).</a:t>
            </a:r>
            <a:endParaRPr lang="pl-PL" sz="1500" dirty="0">
              <a:latin typeface="Arial Narrow" panose="020B0606020202030204" pitchFamily="34" charset="0"/>
            </a:endParaRPr>
          </a:p>
          <a:p>
            <a:pPr marL="285750" indent="-285750" algn="just">
              <a:defRPr/>
            </a:pPr>
            <a:endParaRPr lang="pl-PL" sz="15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>
                <a:latin typeface="Arial Narrow" panose="020B0606020202030204" pitchFamily="34" charset="0"/>
              </a:rPr>
              <a:t>Preferowane projekty: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realizowane </a:t>
            </a:r>
            <a:r>
              <a:rPr lang="pl-PL" sz="1500" dirty="0">
                <a:latin typeface="Arial Narrow" panose="020B0606020202030204" pitchFamily="34" charset="0"/>
              </a:rPr>
              <a:t>w ramach powiązań </a:t>
            </a:r>
            <a:r>
              <a:rPr lang="pl-PL" sz="1500" dirty="0" smtClean="0">
                <a:latin typeface="Arial Narrow" panose="020B0606020202030204" pitchFamily="34" charset="0"/>
              </a:rPr>
              <a:t>klastrowych.</a:t>
            </a:r>
          </a:p>
          <a:p>
            <a:pPr marL="285750" indent="-285750" algn="just">
              <a:defRPr/>
            </a:pPr>
            <a:endParaRPr lang="pl-PL" sz="15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 smtClean="0">
                <a:latin typeface="Arial Narrow" panose="020B0606020202030204" pitchFamily="34" charset="0"/>
              </a:rPr>
              <a:t>Beneficjenci</a:t>
            </a:r>
            <a:r>
              <a:rPr lang="pl-PL" sz="1500" dirty="0">
                <a:latin typeface="Arial Narrow" panose="020B0606020202030204" pitchFamily="34" charset="0"/>
              </a:rPr>
              <a:t>: </a:t>
            </a:r>
            <a:r>
              <a:rPr lang="pl-PL" sz="1500" dirty="0" smtClean="0">
                <a:latin typeface="Arial Narrow" panose="020B0606020202030204" pitchFamily="34" charset="0"/>
              </a:rPr>
              <a:t>MŚP, IOB, NGO, LGD (Lokalna Grupa Działania), podmioty </a:t>
            </a:r>
            <a:r>
              <a:rPr lang="pl-PL" sz="1500" dirty="0">
                <a:latin typeface="Arial Narrow" panose="020B0606020202030204" pitchFamily="34" charset="0"/>
              </a:rPr>
              <a:t>zarządzające </a:t>
            </a:r>
            <a:r>
              <a:rPr lang="pl-PL" sz="1500" dirty="0" smtClean="0">
                <a:latin typeface="Arial Narrow" panose="020B0606020202030204" pitchFamily="34" charset="0"/>
              </a:rPr>
              <a:t>klastrami, jednostki </a:t>
            </a:r>
            <a:r>
              <a:rPr lang="pl-PL" sz="1500" dirty="0">
                <a:latin typeface="Arial Narrow" panose="020B0606020202030204" pitchFamily="34" charset="0"/>
              </a:rPr>
              <a:t>samorządu terytorialnego, ich związki i </a:t>
            </a:r>
            <a:r>
              <a:rPr lang="pl-PL" sz="1500" dirty="0" smtClean="0">
                <a:latin typeface="Arial Narrow" panose="020B0606020202030204" pitchFamily="34" charset="0"/>
              </a:rPr>
              <a:t>stowarzyszenia, jednostki </a:t>
            </a:r>
            <a:r>
              <a:rPr lang="pl-PL" sz="1500" dirty="0">
                <a:latin typeface="Arial Narrow" panose="020B0606020202030204" pitchFamily="34" charset="0"/>
              </a:rPr>
              <a:t>organizacyjne </a:t>
            </a:r>
            <a:r>
              <a:rPr lang="pl-PL" sz="1500" dirty="0" err="1" smtClean="0">
                <a:latin typeface="Arial Narrow" panose="020B0606020202030204" pitchFamily="34" charset="0"/>
              </a:rPr>
              <a:t>jst</a:t>
            </a:r>
            <a:r>
              <a:rPr lang="pl-PL" sz="1500" dirty="0" smtClean="0">
                <a:latin typeface="Arial Narrow" panose="020B0606020202030204" pitchFamily="34" charset="0"/>
              </a:rPr>
              <a:t>, zakłady </a:t>
            </a:r>
            <a:r>
              <a:rPr lang="pl-PL" sz="1500" dirty="0">
                <a:latin typeface="Arial Narrow" panose="020B0606020202030204" pitchFamily="34" charset="0"/>
              </a:rPr>
              <a:t>lecznictwa </a:t>
            </a:r>
            <a:r>
              <a:rPr lang="pl-PL" sz="1500" dirty="0" smtClean="0">
                <a:latin typeface="Arial Narrow" panose="020B0606020202030204" pitchFamily="34" charset="0"/>
              </a:rPr>
              <a:t>uzdrowiskowego, sanatoria uzdrowiskowe, grupy </a:t>
            </a:r>
            <a:r>
              <a:rPr lang="pl-PL" sz="1500" dirty="0">
                <a:latin typeface="Arial Narrow" panose="020B0606020202030204" pitchFamily="34" charset="0"/>
              </a:rPr>
              <a:t>producentów </a:t>
            </a:r>
            <a:r>
              <a:rPr lang="pl-PL" sz="1500" dirty="0" smtClean="0">
                <a:latin typeface="Arial Narrow" panose="020B0606020202030204" pitchFamily="34" charset="0"/>
              </a:rPr>
              <a:t>rolnych, wojewódzkie </a:t>
            </a:r>
            <a:r>
              <a:rPr lang="pl-PL" sz="1500" dirty="0">
                <a:latin typeface="Arial Narrow" panose="020B0606020202030204" pitchFamily="34" charset="0"/>
              </a:rPr>
              <a:t>ośrodki doradztwa rolniczego.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Forma </a:t>
            </a:r>
            <a:r>
              <a:rPr lang="pl-PL" altLang="pl-PL" sz="1500" b="1" dirty="0">
                <a:latin typeface="Arial Narrow" pitchFamily="34" charset="0"/>
                <a:ea typeface="Times New Roman" pitchFamily="18" charset="0"/>
                <a:cs typeface="Arial" charset="0"/>
              </a:rPr>
              <a:t>finansowania: pomoc </a:t>
            </a: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bezzwrotna</a:t>
            </a:r>
            <a:endParaRPr lang="pl-PL" altLang="pl-PL" sz="1500" b="1" dirty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Dolnośląskiego</a:t>
            </a: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25.10.2013 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05077DD-3EFB-4B94-8B99-76D902A6B3B2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8435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843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C0B13F-F919-49FF-A777-5A0CE04B47BA}" type="slidenum">
              <a:rPr lang="en-US" altLang="pl-PL" smtClean="0"/>
              <a:pPr/>
              <a:t>15</a:t>
            </a:fld>
            <a:endParaRPr lang="en-US" altLang="pl-PL" smtClean="0"/>
          </a:p>
        </p:txBody>
      </p:sp>
      <p:pic>
        <p:nvPicPr>
          <p:cNvPr id="18437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60363" y="908050"/>
            <a:ext cx="8423275" cy="591026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3.3 – Rozwój produktów i usług w MŚP: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inwestycje </a:t>
            </a:r>
            <a:r>
              <a:rPr lang="pl-PL" sz="1500" dirty="0">
                <a:latin typeface="Arial Narrow" panose="020B0606020202030204" pitchFamily="34" charset="0"/>
              </a:rPr>
              <a:t>poprawiające potencjał konkurencyjny istniejących mikro, małych i średnich przedsiębiorstw</a:t>
            </a:r>
            <a:r>
              <a:rPr lang="pl-PL" sz="1500" dirty="0" smtClean="0">
                <a:latin typeface="Arial Narrow" panose="020B0606020202030204" pitchFamily="34" charset="0"/>
              </a:rPr>
              <a:t>, </a:t>
            </a:r>
            <a:r>
              <a:rPr lang="pl-PL" sz="1500" dirty="0">
                <a:latin typeface="Arial Narrow" panose="020B0606020202030204" pitchFamily="34" charset="0"/>
              </a:rPr>
              <a:t>zapewniające ich </a:t>
            </a:r>
            <a:r>
              <a:rPr lang="pl-PL" sz="1500" dirty="0" smtClean="0">
                <a:latin typeface="Arial Narrow" panose="020B0606020202030204" pitchFamily="34" charset="0"/>
              </a:rPr>
              <a:t>rozwój</a:t>
            </a:r>
            <a:r>
              <a:rPr lang="pl-PL" sz="1500" dirty="0">
                <a:latin typeface="Arial Narrow" panose="020B0606020202030204" pitchFamily="34" charset="0"/>
              </a:rPr>
              <a:t>,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przedsięwzięcia </a:t>
            </a:r>
            <a:r>
              <a:rPr lang="pl-PL" sz="1500" dirty="0">
                <a:latin typeface="Arial Narrow" panose="020B0606020202030204" pitchFamily="34" charset="0"/>
              </a:rPr>
              <a:t>prowadzące do wprowadzenia na rynek nowych produktów/usług (w tym turystycznych) lub dokonanie zasadniczych zmian w sposobie świadczenia usług lub procesie </a:t>
            </a:r>
            <a:r>
              <a:rPr lang="pl-PL" sz="1500" dirty="0" smtClean="0">
                <a:latin typeface="Arial Narrow" panose="020B0606020202030204" pitchFamily="34" charset="0"/>
              </a:rPr>
              <a:t>produkcyjnym</a:t>
            </a:r>
            <a:r>
              <a:rPr lang="pl-PL" sz="1500" dirty="0">
                <a:latin typeface="Arial Narrow" panose="020B0606020202030204" pitchFamily="34" charset="0"/>
              </a:rPr>
              <a:t>,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rozwój </a:t>
            </a:r>
            <a:r>
              <a:rPr lang="pl-PL" sz="1500" dirty="0">
                <a:latin typeface="Arial Narrow" panose="020B0606020202030204" pitchFamily="34" charset="0"/>
              </a:rPr>
              <a:t>produktów i usług opartych na technologiach informacyjno-komunikacyjnych, sprzedaż produktów i </a:t>
            </a:r>
            <a:r>
              <a:rPr lang="pl-PL" sz="1500" dirty="0" smtClean="0">
                <a:latin typeface="Arial Narrow" panose="020B0606020202030204" pitchFamily="34" charset="0"/>
              </a:rPr>
              <a:t>usług w </a:t>
            </a:r>
            <a:r>
              <a:rPr lang="pl-PL" sz="1500" dirty="0" err="1">
                <a:latin typeface="Arial Narrow" panose="020B0606020202030204" pitchFamily="34" charset="0"/>
              </a:rPr>
              <a:t>internecie</a:t>
            </a:r>
            <a:r>
              <a:rPr lang="pl-PL" sz="1500" dirty="0">
                <a:latin typeface="Arial Narrow" panose="020B0606020202030204" pitchFamily="34" charset="0"/>
              </a:rPr>
              <a:t> (handel elektroniczny), tworzenie i udostępnianie usług elektronicznych, wprowadzanie procesów ułatwiających optymalizację wykorzystania zasobów przedsiębiorstwa za pomocą rozwiązań informatycznych oraz zakup i wdrożenie rozwiązań o charakterze technicznym i informatycznym, które prowadzą do realizacji procesów biznesowych między przedsiębiorcami </a:t>
            </a:r>
            <a:r>
              <a:rPr lang="pl-PL" sz="1500" dirty="0" smtClean="0">
                <a:latin typeface="Arial Narrow" panose="020B0606020202030204" pitchFamily="34" charset="0"/>
              </a:rPr>
              <a:t>w </a:t>
            </a:r>
            <a:r>
              <a:rPr lang="pl-PL" sz="1500" dirty="0">
                <a:latin typeface="Arial Narrow" panose="020B0606020202030204" pitchFamily="34" charset="0"/>
              </a:rPr>
              <a:t>formie </a:t>
            </a:r>
            <a:r>
              <a:rPr lang="pl-PL" sz="1500" dirty="0" smtClean="0">
                <a:latin typeface="Arial Narrow" panose="020B0606020202030204" pitchFamily="34" charset="0"/>
              </a:rPr>
              <a:t>elektronicznej.</a:t>
            </a:r>
          </a:p>
          <a:p>
            <a:pPr marL="285750" indent="-285750" algn="just">
              <a:defRPr/>
            </a:pPr>
            <a:endParaRPr lang="pl-PL" sz="12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>
                <a:latin typeface="Arial Narrow" panose="020B0606020202030204" pitchFamily="34" charset="0"/>
              </a:rPr>
              <a:t>Preferowane projekty: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skutkujące </a:t>
            </a:r>
            <a:r>
              <a:rPr lang="pl-PL" sz="1500" dirty="0">
                <a:latin typeface="Arial Narrow" panose="020B0606020202030204" pitchFamily="34" charset="0"/>
              </a:rPr>
              <a:t>zwiększeniem zatrudnienia;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branż </a:t>
            </a:r>
            <a:r>
              <a:rPr lang="pl-PL" sz="1500" dirty="0">
                <a:latin typeface="Arial Narrow" panose="020B0606020202030204" pitchFamily="34" charset="0"/>
              </a:rPr>
              <a:t>o największym potencjale rozwoju / </a:t>
            </a:r>
            <a:r>
              <a:rPr lang="pl-PL" sz="1500" dirty="0" smtClean="0">
                <a:latin typeface="Arial Narrow" panose="020B0606020202030204" pitchFamily="34" charset="0"/>
              </a:rPr>
              <a:t>inteligentnych specjalizacji</a:t>
            </a:r>
            <a:r>
              <a:rPr lang="pl-PL" sz="1500" dirty="0"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defRPr/>
            </a:pPr>
            <a:r>
              <a:rPr lang="pl-PL" sz="1500" dirty="0" smtClean="0">
                <a:latin typeface="Arial Narrow" panose="020B0606020202030204" pitchFamily="34" charset="0"/>
              </a:rPr>
              <a:t>partnerskie </a:t>
            </a:r>
            <a:r>
              <a:rPr lang="pl-PL" sz="1500" dirty="0">
                <a:latin typeface="Arial Narrow" panose="020B0606020202030204" pitchFamily="34" charset="0"/>
              </a:rPr>
              <a:t>ukierunkowane na współpracę</a:t>
            </a:r>
            <a:r>
              <a:rPr lang="pl-PL" sz="15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defRPr/>
            </a:pPr>
            <a:endParaRPr lang="pl-PL" sz="1200" dirty="0">
              <a:latin typeface="Arial Narrow" panose="020B0606020202030204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500" b="1" dirty="0" smtClean="0">
                <a:latin typeface="Arial Narrow" panose="020B0606020202030204" pitchFamily="34" charset="0"/>
              </a:rPr>
              <a:t>Beneficjenci</a:t>
            </a:r>
            <a:r>
              <a:rPr lang="pl-PL" sz="1500" dirty="0">
                <a:latin typeface="Arial Narrow" panose="020B0606020202030204" pitchFamily="34" charset="0"/>
              </a:rPr>
              <a:t>: </a:t>
            </a:r>
            <a:r>
              <a:rPr lang="pl-PL" sz="1500" dirty="0" smtClean="0">
                <a:latin typeface="Arial Narrow" panose="020B0606020202030204" pitchFamily="34" charset="0"/>
              </a:rPr>
              <a:t>MŚP, grupy </a:t>
            </a:r>
            <a:r>
              <a:rPr lang="pl-PL" sz="1500" dirty="0">
                <a:latin typeface="Arial Narrow" panose="020B0606020202030204" pitchFamily="34" charset="0"/>
              </a:rPr>
              <a:t>producentów </a:t>
            </a:r>
            <a:r>
              <a:rPr lang="pl-PL" sz="1500" dirty="0" smtClean="0">
                <a:latin typeface="Arial Narrow" panose="020B0606020202030204" pitchFamily="34" charset="0"/>
              </a:rPr>
              <a:t>rolnych, podmioty </a:t>
            </a:r>
            <a:r>
              <a:rPr lang="pl-PL" sz="1500" dirty="0">
                <a:latin typeface="Arial Narrow" panose="020B0606020202030204" pitchFamily="34" charset="0"/>
              </a:rPr>
              <a:t>zarządzające instrumentami inżynierii finansowej.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Forma </a:t>
            </a:r>
            <a:r>
              <a:rPr lang="pl-PL" altLang="pl-PL" sz="1500" b="1" dirty="0">
                <a:latin typeface="Arial Narrow" pitchFamily="34" charset="0"/>
                <a:ea typeface="Times New Roman" pitchFamily="18" charset="0"/>
                <a:cs typeface="Arial" charset="0"/>
              </a:rPr>
              <a:t>finansowania: pomoc bezzwrotna, </a:t>
            </a: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instrumenty zwrotne, instrumenty mieszane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(p</a:t>
            </a:r>
            <a:r>
              <a:rPr lang="pl-PL" sz="1500" dirty="0" smtClean="0">
                <a:latin typeface="Arial Narrow" panose="020B0606020202030204" pitchFamily="34" charset="0"/>
              </a:rPr>
              <a:t>omoc bezzwrotna wyłącznie </a:t>
            </a:r>
            <a:r>
              <a:rPr lang="pl-PL" sz="1500" dirty="0">
                <a:latin typeface="Arial Narrow" panose="020B0606020202030204" pitchFamily="34" charset="0"/>
              </a:rPr>
              <a:t>przy tworzeniu </a:t>
            </a:r>
            <a:r>
              <a:rPr lang="pl-PL" sz="1500" dirty="0" smtClean="0">
                <a:latin typeface="Arial Narrow" panose="020B0606020202030204" pitchFamily="34" charset="0"/>
              </a:rPr>
              <a:t>trwałych </a:t>
            </a:r>
            <a:r>
              <a:rPr lang="pl-PL" sz="1500" dirty="0">
                <a:latin typeface="Arial Narrow" panose="020B0606020202030204" pitchFamily="34" charset="0"/>
              </a:rPr>
              <a:t>miejsc pracy, w szczególności na terenach wymagających specyficznego wsparcia np. o niskim poziomie aktywności </a:t>
            </a:r>
            <a:r>
              <a:rPr lang="pl-PL" sz="1500" dirty="0" err="1">
                <a:latin typeface="Arial Narrow" panose="020B0606020202030204" pitchFamily="34" charset="0"/>
              </a:rPr>
              <a:t>społeczno</a:t>
            </a:r>
            <a:r>
              <a:rPr lang="pl-PL" sz="1500" dirty="0">
                <a:latin typeface="Arial Narrow" panose="020B0606020202030204" pitchFamily="34" charset="0"/>
              </a:rPr>
              <a:t> </a:t>
            </a:r>
            <a:r>
              <a:rPr lang="pl-PL" sz="1500" dirty="0" smtClean="0">
                <a:latin typeface="Arial Narrow" panose="020B0606020202030204" pitchFamily="34" charset="0"/>
              </a:rPr>
              <a:t>– gospodarczej)</a:t>
            </a:r>
            <a:endParaRPr lang="pl-PL" sz="15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przykładzie projektu RPO Woj. Dolnośląskiego</a:t>
            </a:r>
          </a:p>
          <a:p>
            <a:pPr eaLnBrk="1" hangingPunct="1">
              <a:defRPr/>
            </a:pP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25.10.2013 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5BB2F2B-19F7-4E17-BA11-F086AA32E91C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9459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946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C365E2-07F6-4E83-831F-763D77AEC4A8}" type="slidenum">
              <a:rPr lang="en-US" altLang="pl-PL" smtClean="0"/>
              <a:pPr/>
              <a:t>16</a:t>
            </a:fld>
            <a:endParaRPr lang="en-US" altLang="pl-PL" smtClean="0"/>
          </a:p>
        </p:txBody>
      </p:sp>
      <p:pic>
        <p:nvPicPr>
          <p:cNvPr id="19461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Prostokąt 2"/>
          <p:cNvSpPr>
            <a:spLocks noChangeArrowheads="1"/>
          </p:cNvSpPr>
          <p:nvPr/>
        </p:nvSpPr>
        <p:spPr bwMode="auto">
          <a:xfrm>
            <a:off x="360363" y="981075"/>
            <a:ext cx="8423275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</a:rPr>
              <a:t>Oś priorytetowa 1: </a:t>
            </a:r>
            <a:r>
              <a:rPr lang="pl-PL" altLang="pl-PL" sz="1500" b="1" i="1">
                <a:solidFill>
                  <a:srgbClr val="000000"/>
                </a:solidFill>
                <a:latin typeface="Arial Narrow" pitchFamily="34" charset="0"/>
              </a:rPr>
              <a:t>Nowoczesna gospodarka</a:t>
            </a:r>
          </a:p>
          <a:p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Alokacja:  174,4  mln euro </a:t>
            </a:r>
          </a:p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5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1.2 :</a:t>
            </a:r>
          </a:p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tworzenie lub rozwój istniejącej infrastruktury badawczej w przedsiębiorstwach,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prace badawczo-rozwojowych prowadzone przez przedsiębiorstwa z regionu zgodne z inteligentnymi specjalizacjami,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</a:rPr>
              <a:t>wdrożenie własnych lub zakupionych wyników badań naukowych oraz technologii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transferu wiedzy i praw niematerialnych związanych z wdrażanym produktem lub usługą,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wsparcie dla pozyskania praw wyłącznych dla własnych rozwiązań technicznych,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wsparcie ośrodków innowacji, przyczyniające się do podnoszenia jakości świadczonych usług innowacyjnych, w szczególności oferowanych przez istniejące centra transferu technologii, inkubatory technologiczne, parki technologiczne (parki naukowo-technologiczne, badawcze i przemysłowo-technologiczne) działające w regionie oraz w ograniczonym zakresie rozwój niezbędnej infrastruktury przyczyniającej się do wzrostu innowacyjności przedsiębiorstw.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endParaRPr lang="pl-PL" altLang="pl-PL" sz="1500" b="1">
              <a:solidFill>
                <a:srgbClr val="800000"/>
              </a:solidFill>
              <a:latin typeface="Arial Narrow" pitchFamily="34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Beneficjenci: 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</a:rPr>
              <a:t>rzedsiębiorcy, konsorcja naukowo-przemysłowe , podmioty zarządzające ośrodkami innowacji</a:t>
            </a:r>
            <a:br>
              <a:rPr lang="pl-PL" altLang="pl-PL" sz="1500">
                <a:solidFill>
                  <a:srgbClr val="000000"/>
                </a:solidFill>
                <a:latin typeface="Arial Narrow" pitchFamily="34" charset="0"/>
              </a:rPr>
            </a:br>
            <a:endParaRPr lang="pl-PL" altLang="pl-PL" sz="1500" b="1">
              <a:solidFill>
                <a:srgbClr val="800000"/>
              </a:solidFill>
              <a:latin typeface="Arial Narrow" pitchFamily="34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Forma finansowania: 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pomoc bezzwrotna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Śląskiego</a:t>
            </a:r>
            <a:endParaRPr lang="pl-PL" sz="2000" b="1" kern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22.10.2013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5408A23-49D0-4FC9-8455-349E24A81043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20483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2048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023405-3B49-47DE-B8C0-89FC1373441D}" type="slidenum">
              <a:rPr lang="en-US" altLang="pl-PL" smtClean="0"/>
              <a:pPr/>
              <a:t>17</a:t>
            </a:fld>
            <a:endParaRPr lang="en-US" altLang="pl-PL" smtClean="0"/>
          </a:p>
        </p:txBody>
      </p:sp>
      <p:pic>
        <p:nvPicPr>
          <p:cNvPr id="20485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Prostokąt 2"/>
          <p:cNvSpPr>
            <a:spLocks noChangeArrowheads="1"/>
          </p:cNvSpPr>
          <p:nvPr/>
        </p:nvSpPr>
        <p:spPr bwMode="auto">
          <a:xfrm>
            <a:off x="360363" y="838200"/>
            <a:ext cx="842327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Oś priorytetowa 3: Wzmocnienie konkurencyjności MŚP</a:t>
            </a:r>
          </a:p>
          <a:p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Alokacja:  271,9  mln euro </a:t>
            </a:r>
          </a:p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5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3.1 :</a:t>
            </a:r>
          </a:p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projekty przyczyniające się do rozwoju przedsiębiorczości poprzez rozwój istniejących inkubatorów przedsiębiorczości oraz akademickich inkubatorów przedsiębiorczości,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projekty przyczyniające się do ponownego wykorzystania na cele gospodarcze terenów typu brownfield (obszary poprzemysłowe, popegeerowskie, powojskowe, pokolejowe). Możliwe działania w tym zakresie będą polegały na kompleksowym uzbrojeniu terenów pod inwestycje (w tym rekultywacja) wraz z możliwością ich promocji.</a:t>
            </a:r>
          </a:p>
          <a:p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Beneficjenci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: podmioty zarządzające inkubatorami przedsiębiorczości, podmioty zarządzające akademickimi inkubatorami przedsiębiorczości, państwowe i samorządowe osoby prawne.</a:t>
            </a:r>
          </a:p>
          <a:p>
            <a:pPr algn="just"/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Forma finansowania: 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pomoc bezzwrotna</a:t>
            </a:r>
          </a:p>
          <a:p>
            <a:pPr algn="just"/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Śląskiego</a:t>
            </a:r>
            <a:endParaRPr lang="pl-PL" sz="2000" b="1" kern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22.10.2013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F7605A7-A80F-47B7-B74C-1B375B6F8707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21507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2150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9670C0-AAC9-4EB3-8252-1B1C6AC4D7C7}" type="slidenum">
              <a:rPr lang="en-US" altLang="pl-PL" smtClean="0"/>
              <a:pPr/>
              <a:t>18</a:t>
            </a:fld>
            <a:endParaRPr lang="en-US" altLang="pl-PL" smtClean="0"/>
          </a:p>
        </p:txBody>
      </p:sp>
      <p:pic>
        <p:nvPicPr>
          <p:cNvPr id="21509" name="Picture 2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Prostokąt 2"/>
          <p:cNvSpPr>
            <a:spLocks noChangeArrowheads="1"/>
          </p:cNvSpPr>
          <p:nvPr/>
        </p:nvSpPr>
        <p:spPr bwMode="auto">
          <a:xfrm>
            <a:off x="360363" y="838200"/>
            <a:ext cx="8423275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r>
              <a:rPr lang="pl-PL" altLang="pl-PL" sz="15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3.3 :</a:t>
            </a:r>
          </a:p>
          <a:p>
            <a:endParaRPr lang="pl-PL" altLang="pl-PL" sz="1500" b="1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projekty koncentrujące się na pozyskaniu i implementacji innowacji produktowych i procesowych z możliwością zastosowania innowacji nietechnologicznych jako wspomagające  wraz z możliwością ich promocji,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wsparcie przedsięwzięć turystycznych, wykorzystujących potencjał turystyczny i kulturowy oraz walory krajobrazowo-przyrodnicze regionu,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wsparcie dostępu przedsiębiorstw do kapitału zewnętrznego poprzez rozwój instrumentów finansowych przyczyniających się do zwiększenia konkurencyjności mikro, małych i średnich przedsiębiorstw z regionu,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wsparcie rozwoju klastrów o znaczeniu regionalnym przyczyniające się do wzmocnienia współpracy pomiędzy jego członkami, jak również umacnianiu pozycji kastra i jego członków na arenie międzynarodowej,</a:t>
            </a:r>
          </a:p>
          <a:p>
            <a:pPr algn="just">
              <a:spcAft>
                <a:spcPts val="600"/>
              </a:spcAft>
              <a:buFontTx/>
              <a:buChar char="•"/>
            </a:pPr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pl-PL" altLang="pl-PL" sz="14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Preferowane projekty: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pl-PL" altLang="pl-PL" sz="14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zgodne z Regionalną Strategią Innowacji Województwa Śląskiego na lata 2013-2020 oraz Programem Rozwoju Technologii Województwa Śląskiego na lata 2010-2020.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pl-PL" altLang="pl-PL" sz="1500" b="1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Beneficjenci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: MŚP, podmioty zarządzające instrumentami finansowymi, podmioty zarządzające klastrami.</a:t>
            </a:r>
          </a:p>
          <a:p>
            <a:pPr algn="just"/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5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Forma finansowania: </a:t>
            </a:r>
            <a:r>
              <a:rPr lang="pl-PL" altLang="pl-PL" sz="15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pomoc bezzwrotna / instrumenty zwrotne (Instrumenty finansowe przeznaczone będą dla mikro, małych i średnich przedsiębiorstw na rozwój ich działalności).</a:t>
            </a:r>
          </a:p>
          <a:p>
            <a:pPr algn="just"/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endParaRPr lang="pl-PL" altLang="pl-PL" sz="1500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Śląskiego</a:t>
            </a:r>
            <a:endParaRPr lang="pl-PL" sz="2000" b="1" kern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22.10.2013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90ACB86-27EF-4F5F-B1DE-CED628BC00D8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22531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2253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868D00-C4A7-4BF9-A6F6-7700017CE9C2}" type="slidenum">
              <a:rPr lang="en-US" altLang="pl-PL" smtClean="0"/>
              <a:pPr/>
              <a:t>19</a:t>
            </a:fld>
            <a:endParaRPr lang="en-US" altLang="pl-PL" smtClean="0"/>
          </a:p>
        </p:txBody>
      </p:sp>
      <p:pic>
        <p:nvPicPr>
          <p:cNvPr id="22533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60363" y="838200"/>
            <a:ext cx="8423275" cy="286226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Priorytet inwestycyjny </a:t>
            </a: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3.4 :</a:t>
            </a: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projekty zmierzające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do rozwoju istniejących Instytucji Otoczenia Biznesu, przyczyniających się do zwiększenia konkurencyjności mikro, małych i średnich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przedsiębiorstw – zwiększenie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jakości usług oferowanych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przez IOB.</a:t>
            </a:r>
            <a:endParaRPr lang="pl-PL" altLang="pl-PL" sz="1500" dirty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dirty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Beneficjenci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: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Instytucje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Otoczenia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Biznesu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Forma </a:t>
            </a:r>
            <a:r>
              <a:rPr lang="pl-PL" altLang="pl-PL" sz="1500" b="1" dirty="0">
                <a:latin typeface="Arial Narrow" pitchFamily="34" charset="0"/>
                <a:ea typeface="Times New Roman" pitchFamily="18" charset="0"/>
                <a:cs typeface="Arial" charset="0"/>
              </a:rPr>
              <a:t>finansowania: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pomoc bezzwrotna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dirty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przykładzie projektu RPO Woj.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Śląskiego</a:t>
            </a:r>
            <a:endParaRPr lang="pl-PL" sz="2000" b="1" kern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(wersja z dnia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22.10.2013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r.)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621E7FE-7682-41E9-8F10-30044F027B0E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5123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512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FB0F2E-B69C-4B7C-8290-5E8131A52339}" type="slidenum">
              <a:rPr lang="en-US" altLang="pl-PL" smtClean="0"/>
              <a:pPr/>
              <a:t>2</a:t>
            </a:fld>
            <a:endParaRPr lang="en-US" altLang="pl-PL" smtClean="0"/>
          </a:p>
        </p:txBody>
      </p:sp>
      <p:pic>
        <p:nvPicPr>
          <p:cNvPr id="5125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" y="-7938"/>
            <a:ext cx="9144000" cy="62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endParaRPr lang="pl-PL" sz="2000" b="1" kern="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79425" y="838200"/>
            <a:ext cx="81375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alt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79425" y="265113"/>
            <a:ext cx="8196263" cy="4000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Wsparcie dla MŚP na lata 2014-2020</a:t>
            </a:r>
            <a:endParaRPr lang="pl-PL" altLang="pl-PL" sz="2000" b="1" dirty="0" smtClean="0">
              <a:solidFill>
                <a:srgbClr val="34489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27025" y="1006475"/>
            <a:ext cx="8286750" cy="5249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Na podstawie projektów dokumentów programowych na lata 2014-2020, wsparcie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przedsiębiorstw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przewidziano przede wszystkim w ramach celów tematycznych nr 1 i 3: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CT 1 - promowania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inwestycji przedsiębiorstw w B+I</a:t>
            </a:r>
            <a:r>
              <a:rPr lang="pl-PL" altLang="pl-PL" sz="1800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,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rozwoju powiązań między przedsiębiorstwami, centrami B+R i szkołami wyższymi, wspierania badań technologicznych i stosowanych, linii pilotażowych, działań w zakresie wczesnej walidacji produktów i zaawansowanych zdolności produkcyjnych i pierwszej produkcji w dziedzinie kluczowych technologii,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CT 3 -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podnoszenia konkurencyjności sektorów: MŚP,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rolnego oraz rybołówstwa i akwakultury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pl-PL" altLang="pl-PL" sz="1800" kern="0" dirty="0" smtClean="0"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pl-PL" altLang="pl-PL" sz="1800" kern="0" dirty="0" smtClean="0"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Wsparcie dla MŚP przewidziano również m. in. w zakresie: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CT 2 -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rozwoju produktów i usług opartych na TIK</a:t>
            </a:r>
            <a:r>
              <a:rPr lang="pl-PL" altLang="pl-PL" sz="1800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,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handlu elektronicznego oraz zwiększania zapotrzebowania na TIK,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CT 4 - promowania</a:t>
            </a:r>
            <a:r>
              <a:rPr lang="pl-PL" altLang="pl-PL" sz="1800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efektywności energetycznej i użycia OZE w przedsiębiorstwach</a:t>
            </a:r>
            <a:r>
              <a:rPr lang="pl-PL" altLang="pl-PL" sz="1800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,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CT 6 - </a:t>
            </a: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wsparcie inwestycji dotyczących </a:t>
            </a:r>
            <a:r>
              <a:rPr lang="pl-PL" altLang="pl-PL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poprawy </a:t>
            </a:r>
            <a:r>
              <a:rPr lang="pl-PL" altLang="pl-PL" sz="1800" b="1" kern="0" dirty="0">
                <a:solidFill>
                  <a:srgbClr val="800000"/>
                </a:solidFill>
                <a:latin typeface="Arial Narrow" panose="020B0606020202030204" pitchFamily="34" charset="0"/>
              </a:rPr>
              <a:t>jakości powietrza dla sektora MŚP</a:t>
            </a:r>
            <a:r>
              <a:rPr lang="pl-PL" altLang="pl-PL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, w tym instalacje i urządzenia </a:t>
            </a: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 </a:t>
            </a:r>
            <a:r>
              <a:rPr lang="pl-PL" altLang="pl-PL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redukcji zanieczyszczeń </a:t>
            </a: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powietrza, systemy </a:t>
            </a:r>
            <a:r>
              <a:rPr lang="pl-PL" altLang="pl-PL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monitoringu </a:t>
            </a: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powietrza,</a:t>
            </a:r>
          </a:p>
          <a:p>
            <a:pPr algn="just">
              <a:lnSpc>
                <a:spcPct val="90000"/>
              </a:lnSpc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CT 8 - </a:t>
            </a: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samozatrudnienia, przedsiębiorczości,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tworzenia nowych miejsc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pracy oraz adaptacji pracowników, przedsiębiorstw i przedsiębiorców do zmian.</a:t>
            </a:r>
            <a:endParaRPr lang="pl-PL" altLang="pl-PL" sz="1800" kern="0" dirty="0" smtClean="0"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pl-PL" altLang="pl-PL" sz="1800" kern="0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daty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91DD5B-FDA2-4802-8203-A603CAB15B68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23555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2355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94A915-D927-4952-B374-C7098ABC9AFE}" type="slidenum">
              <a:rPr lang="en-US" altLang="pl-PL" smtClean="0"/>
              <a:pPr/>
              <a:t>20</a:t>
            </a:fld>
            <a:endParaRPr lang="en-US" altLang="pl-PL" smtClean="0"/>
          </a:p>
        </p:txBody>
      </p:sp>
      <p:pic>
        <p:nvPicPr>
          <p:cNvPr id="23557" name="Picture 1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997200"/>
            <a:ext cx="7772400" cy="2159000"/>
          </a:xfrm>
        </p:spPr>
        <p:txBody>
          <a:bodyPr/>
          <a:lstStyle/>
          <a:p>
            <a:pPr algn="ctr">
              <a:defRPr/>
            </a:pPr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Ministerstwo Rozwoju Regionalnego</a:t>
            </a:r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Warszawa ul. Wspólna 2/4</a:t>
            </a:r>
            <a:b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www.mrr.gov.pl</a:t>
            </a:r>
            <a:b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pl-PL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www.funduszeeuropejskie.gov.pl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1196975"/>
            <a:ext cx="4606925" cy="5508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l-PL" alt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Dziękuję za uwagę</a:t>
            </a:r>
            <a:endParaRPr lang="en-US" altLang="pl-PL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2ED5D99-E81A-4D53-8366-8E5A029FEE92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6147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E09FD3-08E3-4121-BECE-429451D26389}" type="slidenum">
              <a:rPr lang="en-US" altLang="pl-PL" smtClean="0"/>
              <a:pPr/>
              <a:t>3</a:t>
            </a:fld>
            <a:endParaRPr lang="en-US" altLang="pl-PL" smtClean="0"/>
          </a:p>
        </p:txBody>
      </p:sp>
      <p:pic>
        <p:nvPicPr>
          <p:cNvPr id="6149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" y="-7938"/>
            <a:ext cx="9144000" cy="62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endParaRPr lang="pl-PL" sz="2000" b="1" kern="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79425" y="838200"/>
            <a:ext cx="81375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alt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79425" y="265113"/>
            <a:ext cx="8196263" cy="4000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Planowana alokacja dla MŚP na lata 2014-2020</a:t>
            </a:r>
            <a:endParaRPr lang="pl-PL" altLang="pl-PL" sz="2000" b="1" dirty="0" smtClean="0">
              <a:solidFill>
                <a:srgbClr val="34489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27025" y="1008063"/>
            <a:ext cx="8286750" cy="4581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pl-PL" altLang="pl-PL" sz="1800" kern="0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60400" y="1176338"/>
          <a:ext cx="7775574" cy="426402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15890"/>
                <a:gridCol w="1439921"/>
                <a:gridCol w="1511917"/>
                <a:gridCol w="1511917"/>
                <a:gridCol w="1295929"/>
              </a:tblGrid>
              <a:tr h="533003"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PO IR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PO PW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RPO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CT 1 (PI 1.2)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4 865,3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485,0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1 795,5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7 145,8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CT 2 (PI 2.2)</a:t>
                      </a:r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661,3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661,3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CT 3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829,9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474,5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4 023,0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5 327,4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CT 4 (PI 4.2)</a:t>
                      </a:r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516,7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516,7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CT 6 (PI 6.5)</a:t>
                      </a:r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237,2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237,2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CT 8</a:t>
                      </a:r>
                      <a:r>
                        <a:rPr lang="pl-PL" sz="1800" baseline="0" dirty="0" smtClean="0"/>
                        <a:t> (PI 8.7 i 8.9)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-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1 350,5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1 350,5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  <a:tr h="533003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Razem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5 695,2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959,5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8 584,2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15 238,9</a:t>
                      </a:r>
                      <a:endParaRPr lang="pl-PL" sz="1800" dirty="0"/>
                    </a:p>
                  </a:txBody>
                  <a:tcPr marL="91425" marR="91425" marT="45718" marB="45718" anchor="ctr"/>
                </a:tc>
              </a:tr>
            </a:tbl>
          </a:graphicData>
        </a:graphic>
      </p:graphicFrame>
      <p:sp>
        <p:nvSpPr>
          <p:cNvPr id="6210" name="pole tekstowe 3"/>
          <p:cNvSpPr txBox="1">
            <a:spLocks noChangeArrowheads="1"/>
          </p:cNvSpPr>
          <p:nvPr/>
        </p:nvSpPr>
        <p:spPr bwMode="auto">
          <a:xfrm>
            <a:off x="711200" y="5435600"/>
            <a:ext cx="2592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400">
                <a:solidFill>
                  <a:srgbClr val="000000"/>
                </a:solidFill>
              </a:rPr>
              <a:t>w mln euro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F9C2F89-6720-48F4-A169-406C00A54A0A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7171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717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E298C0-3F3C-4D44-88D8-D4EC14B50C11}" type="slidenum">
              <a:rPr lang="en-US" altLang="pl-PL" smtClean="0"/>
              <a:pPr/>
              <a:t>4</a:t>
            </a:fld>
            <a:endParaRPr lang="en-US" altLang="pl-PL" smtClean="0"/>
          </a:p>
        </p:txBody>
      </p:sp>
      <p:pic>
        <p:nvPicPr>
          <p:cNvPr id="7173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3175"/>
            <a:ext cx="9144001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endParaRPr lang="pl-PL" sz="2000" b="1" kern="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79425" y="838200"/>
            <a:ext cx="81375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alt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79425" y="265113"/>
            <a:ext cx="8196263" cy="4000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chemeClr val="accent2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Wsparcie dla MŚP na lata 2014-2020</a:t>
            </a:r>
            <a:endParaRPr lang="pl-PL" altLang="pl-PL" sz="2000" b="1" dirty="0">
              <a:solidFill>
                <a:srgbClr val="34489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22263" y="1176338"/>
            <a:ext cx="8286750" cy="4824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Program Operacyjny Inteligentny Rozwój,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który</a:t>
            </a:r>
            <a:r>
              <a:rPr lang="pl-PL" altLang="pl-PL" sz="18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będzie stanowić główne źródło wsparcia B+R+I. Głównym celem PO IR będzie znaczące pobudzenie innowacyjności gospodarki,            w szczególności wzmocnienie współpracy przedsiębiorstw z jednostkami naukowymi w celu komercjalizacji wyników prac badawczych oraz zwiększenia wartości prywatnych nakładów na B+R.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pl-PL" altLang="pl-PL" sz="1800" kern="0" dirty="0" smtClean="0"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Program ponadregionalny – Polska Wschodnia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PO PW będzie stanowić uzupełnienie w stosunku do PO IR w zakresie wzmacniania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zdolności do generowania i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absorpcji rozwiązań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innowacyjnych, przede wszystkim poprzez wdrażanie innowacji, podniesienie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aktywności inwestycyjnej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przedsiębiorstw w obszarze B+R, w szczególności w ramach inteligentnych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specjalizacji, w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tym prowadzenia badań i prac </a:t>
            </a: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rozwojowych, a </a:t>
            </a:r>
            <a:r>
              <a:rPr lang="pl-PL" altLang="pl-PL" sz="1800" kern="0" dirty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także wsparcie tworzenia nowych firm.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pl-PL" altLang="pl-PL" sz="1800" kern="0" dirty="0"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b="1" kern="0" dirty="0" smtClean="0">
                <a:solidFill>
                  <a:srgbClr val="800000"/>
                </a:solidFill>
                <a:latin typeface="Arial Narrow" panose="020B0606020202030204" pitchFamily="34" charset="0"/>
              </a:rPr>
              <a:t>Programy regionalne, tj. 15 RPO oraz RPO woj. mazowieckiego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l-PL" altLang="pl-PL" sz="1800" kern="0" dirty="0" smtClean="0"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RPO będą realizowały działania zwiększające konkurencyjność przedsiębiorstw, poprzez inwestycje oraz rozwój kadr i kompetencji, a także wzmacniały regionalne inteligentne specjalizacje.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4D682E2-5BCD-455F-93C3-32B11267BA7A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8195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819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ADC1C8-498F-4375-A29E-4AC2B36DA82B}" type="slidenum">
              <a:rPr lang="en-US" altLang="pl-PL" smtClean="0"/>
              <a:pPr/>
              <a:t>5</a:t>
            </a:fld>
            <a:endParaRPr lang="en-US" altLang="pl-PL" smtClean="0"/>
          </a:p>
        </p:txBody>
      </p:sp>
      <p:pic>
        <p:nvPicPr>
          <p:cNvPr id="8197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475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Wsparcie dla MŚP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 RPO* – alokacja na cele tematyczne nr 1 i 3</a:t>
            </a:r>
            <a:endParaRPr lang="pl-PL" sz="2000" b="1" kern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63600" y="1690688"/>
          <a:ext cx="7416799" cy="333851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87527"/>
                <a:gridCol w="1584170"/>
                <a:gridCol w="1440155"/>
                <a:gridCol w="1304947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CT 1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CT 3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Dolnośląskiego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338,4</a:t>
                      </a:r>
                      <a:endParaRPr lang="pl-PL" sz="1800" dirty="0"/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338,4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Lubelskiego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42,6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213,2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255,8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Opolskiego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67,6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87,7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155,3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Podlaskiego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58,9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162,5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221,4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Pomorskiego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143,9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155,9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299,8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Śląskiego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174,4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271,9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446,3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RPO Woj. Świętokrzyskiego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61,1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122,3</a:t>
                      </a:r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183,4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endParaRPr lang="pl-PL" sz="180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1 900,4</a:t>
                      </a:r>
                      <a:endParaRPr lang="pl-PL" sz="1800" dirty="0"/>
                    </a:p>
                  </a:txBody>
                  <a:tcPr marT="45733" marB="45733" anchor="ctr"/>
                </a:tc>
              </a:tr>
            </a:tbl>
          </a:graphicData>
        </a:graphic>
      </p:graphicFrame>
      <p:sp>
        <p:nvSpPr>
          <p:cNvPr id="8251" name="pole tekstowe 3"/>
          <p:cNvSpPr txBox="1">
            <a:spLocks noChangeArrowheads="1"/>
          </p:cNvSpPr>
          <p:nvPr/>
        </p:nvSpPr>
        <p:spPr bwMode="auto">
          <a:xfrm>
            <a:off x="900113" y="5151438"/>
            <a:ext cx="5975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200">
                <a:solidFill>
                  <a:srgbClr val="000000"/>
                </a:solidFill>
              </a:rPr>
              <a:t>*Dane w mln euro na podstawie 7 projektów RPO.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5843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19BC567-4275-4B5B-AA3E-7366C71CCC88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9219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922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761673-F7EE-4446-A25C-441B0C94405B}" type="slidenum">
              <a:rPr lang="en-US" altLang="pl-PL" smtClean="0"/>
              <a:pPr/>
              <a:t>6</a:t>
            </a:fld>
            <a:endParaRPr lang="en-US" altLang="pl-PL" smtClean="0"/>
          </a:p>
        </p:txBody>
      </p:sp>
      <p:pic>
        <p:nvPicPr>
          <p:cNvPr id="9221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250825" y="838200"/>
            <a:ext cx="864235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</a:rPr>
              <a:t>Cel tematyczny 1. Wspieranie badań naukowych, rozwoju technologicznego i innowacji oraz jego priorytety inwestycyjne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 smtClean="0">
              <a:latin typeface="Arial Narrow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Na poziomie regionalnym (PI 1.2.) </a:t>
            </a: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przewidziano</a:t>
            </a:r>
            <a:r>
              <a:rPr lang="pl-PL" altLang="pl-PL" sz="15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działania w zakresie wzrostu innowacyjności przedsiębiorstw - rozwój infrastruktury B+R oraz prace badawczo-rozwojowe w przedsiębiorstwach służące</a:t>
            </a:r>
            <a:r>
              <a:rPr lang="pl-PL" altLang="pl-PL" sz="150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realizacji regionalnych strategii inteligentnej specjalizacji, a także wdrożenie dostępnych wyników prac B+R/technologii.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500" b="1" u="sng" dirty="0" smtClean="0">
              <a:solidFill>
                <a:srgbClr val="8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500" b="1" u="sng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Przykładowe działania: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stworzenie lub rozwój zaplecza badawczo-rozwojowego, służącego działalności innowacyjnej przedsiębiorstw,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wsparcie prac B+R przez przedsiębiorstwa umożliwiających w szczególności realizacje regionalnych inteligentnych specjalizacji (w tym dofinansowanie uzyskania poza granicami RP ochrony własności przemysłowej w trybie krajowym, regionalnym i międzynarodowym),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wsparcie wdrożenia wyników badań naukowych/technologii oraz praw do własności intelektualnej, </a:t>
            </a: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usługi B+R polegające na opracowaniu nowego wyrobu, projektu wzorniczego, nowej technologii produkcji albo na znaczącym ulepszeniu wyrobu lub technologii produkcji („bon na innowacje”).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l-PL" altLang="pl-PL" sz="1500" dirty="0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cs typeface="Times New Roman" pitchFamily="18" charset="0"/>
              </a:rPr>
              <a:t>Do </a:t>
            </a:r>
            <a:r>
              <a:rPr lang="pl-PL" altLang="pl-PL" sz="1500" b="1" dirty="0">
                <a:latin typeface="Arial Narrow" pitchFamily="34" charset="0"/>
                <a:cs typeface="Times New Roman" pitchFamily="18" charset="0"/>
              </a:rPr>
              <a:t>zastosowania demarkacja kwotowa pomiędzy wsparciem na poziomie krajowym i </a:t>
            </a:r>
            <a:r>
              <a:rPr lang="pl-PL" altLang="pl-PL" sz="1500" b="1" dirty="0" smtClean="0">
                <a:latin typeface="Arial Narrow" pitchFamily="34" charset="0"/>
                <a:cs typeface="Times New Roman" pitchFamily="18" charset="0"/>
              </a:rPr>
              <a:t>regionalnym:</a:t>
            </a: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w przypadku infrastruktury B+R oraz wdrożeń wyników badań naukowych/ technologii wsparcie w RPO do 25 mln zł,</a:t>
            </a: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1500" dirty="0">
                <a:latin typeface="Arial Narrow" pitchFamily="34" charset="0"/>
                <a:cs typeface="Times New Roman" pitchFamily="18" charset="0"/>
              </a:rPr>
              <a:t>w RPO </a:t>
            </a: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wsparcie projektów dotyczących prac </a:t>
            </a:r>
            <a:r>
              <a:rPr lang="pl-PL" altLang="pl-PL" sz="1500" dirty="0">
                <a:latin typeface="Arial Narrow" pitchFamily="34" charset="0"/>
                <a:cs typeface="Times New Roman" pitchFamily="18" charset="0"/>
              </a:rPr>
              <a:t>B+R </a:t>
            </a:r>
            <a:r>
              <a:rPr lang="pl-PL" altLang="pl-PL" sz="1500" dirty="0" smtClean="0">
                <a:latin typeface="Arial Narrow" pitchFamily="34" charset="0"/>
                <a:cs typeface="Times New Roman" pitchFamily="18" charset="0"/>
              </a:rPr>
              <a:t>w kwocie do 3 mln zł.</a:t>
            </a:r>
            <a:endParaRPr lang="pl-PL" altLang="pl-PL" sz="1500" dirty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l-PL" altLang="pl-PL" sz="1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Instrumenty wsparcia MŚP w ramach Regionalnych Programów Operacyjnych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655762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CE83FDB-711C-4CF8-A504-07A844F07A71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0243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024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91819B-B35B-4387-AD39-EBFAD008088E}" type="slidenum">
              <a:rPr lang="en-US" altLang="pl-PL" smtClean="0"/>
              <a:pPr/>
              <a:t>7</a:t>
            </a:fld>
            <a:endParaRPr lang="en-US" altLang="pl-PL" smtClean="0"/>
          </a:p>
        </p:txBody>
      </p:sp>
      <p:pic>
        <p:nvPicPr>
          <p:cNvPr id="10245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Prostokąt 2"/>
          <p:cNvSpPr>
            <a:spLocks noChangeArrowheads="1"/>
          </p:cNvSpPr>
          <p:nvPr/>
        </p:nvSpPr>
        <p:spPr bwMode="auto">
          <a:xfrm>
            <a:off x="323850" y="831850"/>
            <a:ext cx="8424863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Cel tematyczny 3. Podnoszenie konkurencyjności MŚP, sektora rolnego oraz sektora rybołówstwa i akwakultury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u="sng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Na poziomie regionalnym (PI 3.1.) 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przewidziano</a:t>
            </a: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w zakresie tworzenia MŚP.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600" b="1" u="sng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Przykładowe działania: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rozwój inkubatorów przedsiębiorczości oraz ośrodków wspierających przedsiębiorczość akademicką 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inwestycyjne dla nowopowstałych firm/start-</a:t>
            </a:r>
            <a:r>
              <a:rPr lang="pl-PL" altLang="pl-PL" sz="1600" dirty="0" err="1" smtClean="0">
                <a:latin typeface="Arial Narrow" pitchFamily="34" charset="0"/>
                <a:ea typeface="Times New Roman" pitchFamily="18" charset="0"/>
                <a:cs typeface="Arial" charset="0"/>
              </a:rPr>
              <a:t>up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tworzenie nowej i rozwój istniejącej infrastruktury na rzecz rozwoju gospodarczego – np. uporządkowanie, przygotowanie, czy uzbrojenie terenów inwestycyjnych.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Instrumenty wsparcia MŚP w ramach Regionalnych Programów Operacyjnych</a:t>
            </a:r>
          </a:p>
        </p:txBody>
      </p:sp>
      <p:sp>
        <p:nvSpPr>
          <p:cNvPr id="10248" name="Prostokąt 3"/>
          <p:cNvSpPr>
            <a:spLocks noChangeArrowheads="1"/>
          </p:cNvSpPr>
          <p:nvPr/>
        </p:nvSpPr>
        <p:spPr bwMode="auto">
          <a:xfrm>
            <a:off x="395288" y="4365625"/>
            <a:ext cx="83534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sz="16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IR) – </a:t>
            </a: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wsparcie dostępu przedsiębiorstw do kapitału na innowacje (venture capital, seed capital, private equity, anioły biznesu, fundusz gwarancyjny) </a:t>
            </a:r>
          </a:p>
          <a:p>
            <a:pPr algn="just"/>
            <a:endParaRPr lang="pl-PL" altLang="pl-PL" sz="1600" b="1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6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PW) – </a:t>
            </a: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platformy startowe dla nowych pomysłów (obejmujące doradztwo i wsparcie inwestycyjne dla nowopowstałych firm)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800225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813C1EA-4165-452C-A6CF-CA2B4EC040AA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1267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126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D3D9A5-451C-4643-AD37-17C1D4EAA093}" type="slidenum">
              <a:rPr lang="en-US" altLang="pl-PL" smtClean="0"/>
              <a:pPr/>
              <a:t>8</a:t>
            </a:fld>
            <a:endParaRPr lang="en-US" altLang="pl-PL" smtClean="0"/>
          </a:p>
        </p:txBody>
      </p:sp>
      <p:pic>
        <p:nvPicPr>
          <p:cNvPr id="11269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Prostokąt 2"/>
          <p:cNvSpPr>
            <a:spLocks noChangeArrowheads="1"/>
          </p:cNvSpPr>
          <p:nvPr/>
        </p:nvSpPr>
        <p:spPr bwMode="auto">
          <a:xfrm>
            <a:off x="323850" y="831850"/>
            <a:ext cx="8424863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Cel tematyczny 3. Podnoszenie konkurencyjności MŚP, sektora rolnego oraz sektora rybołówstwa i akwakultury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u="sng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Na poziomie regionalnym (PI 3.2.) 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przewidziano</a:t>
            </a:r>
            <a:r>
              <a:rPr lang="pl-PL" altLang="pl-PL" sz="16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internacjonalizacji działalności przedsiębiorstw oraz  promocja gospodarcza i turystyczna regionu.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600" b="1" u="sng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Przykładowe działania: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działalności przedsiębiorstw nastawionych na wzrost eksportu i zdobywanie nowych rynków zbytu,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międzynarodowej współpracy gospodarczej przedsiębiorstw - finansowanie misji gospodarczych, wizyt studyjnych, itp.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6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promocja przedsiębiorstw na rynkach międzynarodowych - finansowanie udziału przedsiębiorstw na wystawach, targach, itp.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Instrumenty wsparcia MŚP w ramach Regionalnych Programów Operacyjnych</a:t>
            </a:r>
          </a:p>
        </p:txBody>
      </p:sp>
      <p:sp>
        <p:nvSpPr>
          <p:cNvPr id="11272" name="Prostokąt 1"/>
          <p:cNvSpPr>
            <a:spLocks noChangeArrowheads="1"/>
          </p:cNvSpPr>
          <p:nvPr/>
        </p:nvSpPr>
        <p:spPr bwMode="auto">
          <a:xfrm>
            <a:off x="342900" y="4678363"/>
            <a:ext cx="8405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sz="16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IR) – </a:t>
            </a: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projekty pilotażowe i systemowe w zakresie internacjonalizacji i promocji polskiej gospodarki</a:t>
            </a:r>
          </a:p>
          <a:p>
            <a:pPr algn="just"/>
            <a:endParaRPr lang="pl-PL" altLang="pl-PL" sz="1600" b="1">
              <a:solidFill>
                <a:srgbClr val="0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pl-PL" altLang="pl-PL" sz="1600" b="1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PW) – </a:t>
            </a:r>
            <a:r>
              <a:rPr lang="pl-PL" altLang="pl-PL" sz="16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projekty systemowe i konkursowe w zakresie internacjonalizacji (doradztwo dla MŚP, czy internacjonalizacja klastrów)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daty 3"/>
          <p:cNvSpPr>
            <a:spLocks noGrp="1"/>
          </p:cNvSpPr>
          <p:nvPr>
            <p:ph type="dt" sz="quarter" idx="10"/>
          </p:nvPr>
        </p:nvSpPr>
        <p:spPr>
          <a:xfrm>
            <a:off x="5148263" y="6434138"/>
            <a:ext cx="1655762" cy="360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5D1F1B4-3F1C-4854-A43A-090DD447B5B1}" type="datetime4">
              <a:rPr lang="pl-PL" altLang="pl-PL" smtClean="0"/>
              <a:pPr/>
              <a:t>25 listopada 2013</a:t>
            </a:fld>
            <a:endParaRPr lang="en-US" altLang="pl-PL" smtClean="0"/>
          </a:p>
        </p:txBody>
      </p:sp>
      <p:sp>
        <p:nvSpPr>
          <p:cNvPr id="12291" name="Symbol zastępczy stopki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pl-PL" smtClean="0"/>
              <a:t>Ministerstwo Rozwoju Regionalnego -</a:t>
            </a:r>
          </a:p>
        </p:txBody>
      </p:sp>
      <p:sp>
        <p:nvSpPr>
          <p:cNvPr id="1229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2E5A15-F1D0-476C-9D71-769CD49A8EF6}" type="slidenum">
              <a:rPr lang="en-US" altLang="pl-PL" smtClean="0"/>
              <a:pPr/>
              <a:t>9</a:t>
            </a:fld>
            <a:endParaRPr lang="en-US" altLang="pl-PL" smtClean="0"/>
          </a:p>
        </p:txBody>
      </p:sp>
      <p:pic>
        <p:nvPicPr>
          <p:cNvPr id="12293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323850" y="825500"/>
            <a:ext cx="8569325" cy="59547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Cel tematyczny 3. Podnoszenie konkurencyjności MŚP, sektora rolnego oraz sektora rybołówstwa i akwakultury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u="sng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Na </a:t>
            </a:r>
            <a:r>
              <a:rPr lang="pl-PL" altLang="pl-PL" sz="15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poziomie </a:t>
            </a:r>
            <a:r>
              <a:rPr lang="pl-PL" altLang="pl-PL" sz="15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regionalnym (PI 3.3.) </a:t>
            </a:r>
            <a:r>
              <a:rPr lang="pl-PL" altLang="pl-PL" sz="1500" dirty="0">
                <a:latin typeface="Arial Narrow" pitchFamily="34" charset="0"/>
                <a:cs typeface="Times New Roman" pitchFamily="18" charset="0"/>
              </a:rPr>
              <a:t>przewidziano</a:t>
            </a:r>
            <a:r>
              <a:rPr lang="pl-PL" altLang="pl-PL" sz="15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projekty zwiększające aktywność inwestycyjną MŚP oraz skutkujące zwiększeniem zatrudnienia i trwałym rozwojem firmy, w szczególności na obszarach wiejskich i obszarach o najniższym poziomie rozwoju gospodarczego.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500" b="1" u="sng" dirty="0" smtClean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Przykładowe działania: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rozbudowa przedsiębiorstwa prowadząca do wprowadzenia na rynek nowych produktów/usług (w tym turystycznych),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działania mające na celu dokonywanie zasadniczych zmian procesu produkcyjnego lub zmianę w sposobie świadczenia usług, skutkujące wprowadzeniem na rynek nowych lub ulepszonych produktów/usług przy jednoczesnym zwiększeniu zatrudnienia,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inwestycje w nowoczesne maszyny i sprzęt produkcyjny,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rozwój klastrów regionalnych i lokalnych,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1500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wsparcie dostępu przedsiębiorstw do kapitału zewnętrznego poprzez rozwój instrumentów finansowych (fundusze pożyczkowe i poręczeniowe).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pl-PL" altLang="pl-PL" sz="10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IR) –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brak działań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500" b="1" dirty="0">
              <a:solidFill>
                <a:srgbClr val="800000"/>
              </a:solidFill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500" b="1" dirty="0">
                <a:solidFill>
                  <a:srgbClr val="8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Poziom krajowy (PO PW) – </a:t>
            </a:r>
            <a:r>
              <a:rPr lang="pl-PL" altLang="pl-PL" sz="1500" dirty="0">
                <a:latin typeface="Arial Narrow" pitchFamily="34" charset="0"/>
                <a:ea typeface="Times New Roman" pitchFamily="18" charset="0"/>
                <a:cs typeface="Arial" charset="0"/>
              </a:rPr>
              <a:t>wsparcie rozwoju istniejących ponadregionalnych klastrów oraz sieciowych przedsięwzięć związanych z tworzeniem i rozwojem kompleksowych produktów turystycznych o znaczeniu co najmniej ponadregionalnym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l-PL" altLang="pl-PL" sz="1600" dirty="0" smtClean="0">
              <a:latin typeface="Arial Narrow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42350" cy="649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18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pl-PL" sz="20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Instrumenty wsparcia MŚP w ramach Regionalnych Programów Operacyjnych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S-wzor">
  <a:themeElements>
    <a:clrScheme name="NSS-wzor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NSS-wz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SS-wz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S-wz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S-wz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NSS-wzor</Template>
  <TotalTime>792</TotalTime>
  <Words>2832</Words>
  <Application>Microsoft Office PowerPoint</Application>
  <PresentationFormat>Pokaz na ekranie (4:3)</PresentationFormat>
  <Paragraphs>372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20</vt:i4>
      </vt:variant>
    </vt:vector>
  </HeadingPairs>
  <TitlesOfParts>
    <vt:vector size="30" baseType="lpstr">
      <vt:lpstr>Arial</vt:lpstr>
      <vt:lpstr>Century Gothic</vt:lpstr>
      <vt:lpstr>Myriad Pro</vt:lpstr>
      <vt:lpstr>Arial Narrow</vt:lpstr>
      <vt:lpstr>Tahoma</vt:lpstr>
      <vt:lpstr>Times New Roman</vt:lpstr>
      <vt:lpstr>Courier New</vt:lpstr>
      <vt:lpstr>NSS-wzor</vt:lpstr>
      <vt:lpstr>Projekt niestandardowy</vt:lpstr>
      <vt:lpstr>1_Projekt niestandardowy</vt:lpstr>
      <vt:lpstr>Działania RPO realizujące cele tematyczne nr 1 i 3  - demarkacja ze wsparciem krajowym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Ministerstwo Rozwoju Regionalnego  Warszawa ul. Wspólna 2/4  www.mrr.gov.pl www.funduszeeuropejskie.gov.pl</vt:lpstr>
    </vt:vector>
  </TitlesOfParts>
  <Company>MRR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Dorota_Misterka</dc:creator>
  <cp:lastModifiedBy>anowaczek</cp:lastModifiedBy>
  <cp:revision>98</cp:revision>
  <dcterms:created xsi:type="dcterms:W3CDTF">2010-08-11T13:05:42Z</dcterms:created>
  <dcterms:modified xsi:type="dcterms:W3CDTF">2013-11-25T11:01:39Z</dcterms:modified>
</cp:coreProperties>
</file>