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82" r:id="rId3"/>
    <p:sldId id="283" r:id="rId4"/>
    <p:sldId id="285" r:id="rId5"/>
    <p:sldId id="284" r:id="rId6"/>
    <p:sldId id="287" r:id="rId7"/>
    <p:sldId id="268" r:id="rId8"/>
    <p:sldId id="288" r:id="rId9"/>
    <p:sldId id="257" r:id="rId10"/>
    <p:sldId id="279" r:id="rId11"/>
    <p:sldId id="260" r:id="rId12"/>
    <p:sldId id="263" r:id="rId13"/>
    <p:sldId id="265" r:id="rId14"/>
    <p:sldId id="270" r:id="rId15"/>
    <p:sldId id="271" r:id="rId16"/>
    <p:sldId id="272" r:id="rId17"/>
    <p:sldId id="278" r:id="rId18"/>
    <p:sldId id="274" r:id="rId19"/>
    <p:sldId id="275" r:id="rId20"/>
    <p:sldId id="280" r:id="rId21"/>
    <p:sldId id="281" r:id="rId22"/>
    <p:sldId id="276" r:id="rId23"/>
    <p:sldId id="277" r:id="rId24"/>
    <p:sldId id="289" r:id="rId25"/>
    <p:sldId id="291" r:id="rId26"/>
    <p:sldId id="290" r:id="rId27"/>
    <p:sldId id="293" r:id="rId28"/>
    <p:sldId id="294" r:id="rId29"/>
    <p:sldId id="292" r:id="rId30"/>
    <p:sldId id="259" r:id="rId31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2532E-46A1-431E-AEFC-AB6BE7F71E9A}" type="datetimeFigureOut">
              <a:rPr lang="pl-PL" smtClean="0"/>
              <a:pPr/>
              <a:t>2013-07-10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78B5F-E8AA-4208-926C-C74390EF98C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41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A301-48E5-4F8B-93F8-285DDE0BEC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CCF64-23F9-44CE-947E-F25F0C5ACB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78E95-0DFA-4FF5-BF60-7CF007499F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D8342-8BED-43E8-95F1-D0E2AE9D30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680DA-6490-40C5-B565-91A3E892C8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FA8AB-820E-442E-8C6D-66DC67B944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3EA03-78D6-4A14-875A-3AD1CF9B77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D7224-1E3F-429C-83D6-368B2BE933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6DDB1-0E95-4F4F-98B4-D560121721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2FF8D-5049-4331-A91E-7E875FCF94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6BC51-34CB-49AA-9C1F-3A53154722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A7836BB-4328-4C5C-9A9F-E6690B8DD6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tytułow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84138"/>
            <a:ext cx="9148763" cy="702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2856"/>
            <a:ext cx="7772400" cy="2592288"/>
          </a:xfrm>
        </p:spPr>
        <p:txBody>
          <a:bodyPr/>
          <a:lstStyle/>
          <a:p>
            <a:pPr eaLnBrk="1" hangingPunct="1"/>
            <a:r>
              <a:rPr lang="pl-PL" sz="2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</a:rPr>
              <a:t>w </a:t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</a:rPr>
              <a:t>Regionalnym Programie Operacyjnym Województwa Lubelskiego </a:t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</a:rPr>
              <a:t>na lata 2014 – 2020</a:t>
            </a:r>
          </a:p>
        </p:txBody>
      </p:sp>
      <p:pic>
        <p:nvPicPr>
          <p:cNvPr id="13316" name="Obraz 4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58813"/>
            <a:ext cx="30241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5853113"/>
            <a:ext cx="6400800" cy="960437"/>
          </a:xfrm>
        </p:spPr>
        <p:txBody>
          <a:bodyPr/>
          <a:lstStyle/>
          <a:p>
            <a:pPr algn="r" eaLnBrk="1" hangingPunct="1"/>
            <a:r>
              <a:rPr lang="pl-PL" sz="1600" dirty="0" smtClean="0">
                <a:solidFill>
                  <a:schemeClr val="bg1"/>
                </a:solidFill>
                <a:latin typeface="Lubelskie" pitchFamily="50" charset="0"/>
              </a:rPr>
              <a:t>Departament Regionalnego 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420888"/>
            <a:ext cx="8363272" cy="3024237"/>
          </a:xfrm>
        </p:spPr>
        <p:txBody>
          <a:bodyPr/>
          <a:lstStyle/>
          <a:p>
            <a:pPr marL="161925" indent="19050" algn="just">
              <a:buNone/>
            </a:pPr>
            <a:r>
              <a:rPr lang="pl-PL" sz="2000" b="1" dirty="0" smtClean="0"/>
              <a:t>Wstępny projekt obszarów wsparcia w ramach RPO WL 2014 – 2020 opracowany został w oparciu o </a:t>
            </a:r>
            <a:r>
              <a:rPr lang="pl-PL" sz="2000" b="1" u="sng" dirty="0" smtClean="0"/>
              <a:t>projekt </a:t>
            </a:r>
            <a:r>
              <a:rPr lang="pl-PL" sz="2000" b="1" i="1" u="sng" dirty="0" smtClean="0"/>
              <a:t>Linii Demarkacyjnej </a:t>
            </a:r>
            <a:r>
              <a:rPr lang="pl-PL" sz="2000" b="1" i="1" dirty="0" smtClean="0"/>
              <a:t>(</a:t>
            </a:r>
            <a:r>
              <a:rPr lang="pl-PL" sz="2000" b="1" dirty="0" smtClean="0"/>
              <a:t>czyli projekt podziału realizacji różnego typu działań pomiędzy poziom krajowy i regionalny oraz pomiędzy poszczególne fundusze), który cały czas podlega modyfikacjom.</a:t>
            </a:r>
          </a:p>
          <a:p>
            <a:pPr marL="161925" indent="19050" algn="just">
              <a:buNone/>
            </a:pPr>
            <a:r>
              <a:rPr lang="pl-PL" sz="2000" b="1" dirty="0" smtClean="0"/>
              <a:t>W związku z powyższym ostateczny kształt obszarów wsparcia Programu może ulec zmianie.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24936" cy="5184576"/>
          </a:xfrm>
          <a:noFill/>
        </p:spPr>
        <p:txBody>
          <a:bodyPr/>
          <a:lstStyle/>
          <a:p>
            <a:pPr marL="0" lvl="4" indent="0" eaLnBrk="1" hangingPunct="1">
              <a:buFontTx/>
              <a:buNone/>
            </a:pPr>
            <a:r>
              <a:rPr lang="pl-PL" b="1" dirty="0" smtClean="0"/>
              <a:t>Oś Priorytetowa 1. Konkurencyjność przedsiębiorstw i innowacje</a:t>
            </a:r>
          </a:p>
          <a:p>
            <a:pPr marL="0" lvl="4" indent="0" algn="just" eaLnBrk="1" hangingPunct="1">
              <a:buFontTx/>
              <a:buNone/>
            </a:pPr>
            <a:endParaRPr lang="pl-PL" b="1" dirty="0" smtClean="0"/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Wsparcie tworzenia infrastruktury i działalności B+R w przedsiębiorstwach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Wsparcie innowacyjnych MŚP 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Wsparcie współpracy </a:t>
            </a:r>
            <a:r>
              <a:rPr lang="pl-PL" sz="1600" dirty="0"/>
              <a:t>nauki i biznesu, 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/>
              <a:t>Finansowanie powstawania i rozwoju przedsiębiorstw 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/>
              <a:t>Wspieranie rozwoju kwalifikacji zawodowych </a:t>
            </a:r>
            <a:r>
              <a:rPr lang="pl-PL" sz="1600" dirty="0" smtClean="0"/>
              <a:t>w przedsiębiorstwach </a:t>
            </a:r>
            <a:endParaRPr lang="pl-PL" sz="1600" dirty="0"/>
          </a:p>
          <a:p>
            <a:pPr lvl="0" algn="just">
              <a:buFont typeface="+mj-lt"/>
              <a:buAutoNum type="arabicPeriod"/>
            </a:pPr>
            <a:r>
              <a:rPr lang="pl-PL" sz="1600" dirty="0"/>
              <a:t>Wsparcie międzynarodowej współpracy gospodarczej </a:t>
            </a:r>
            <a:r>
              <a:rPr lang="pl-PL" sz="1600" dirty="0" smtClean="0"/>
              <a:t>przedsiębiorstw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Profesjonalizacja </a:t>
            </a:r>
            <a:r>
              <a:rPr lang="pl-PL" sz="1600" dirty="0"/>
              <a:t>usług IOB </a:t>
            </a:r>
            <a:endParaRPr lang="pl-PL" sz="1600" dirty="0" smtClean="0"/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Rozwój </a:t>
            </a:r>
            <a:r>
              <a:rPr lang="pl-PL" sz="1600" dirty="0"/>
              <a:t>klastrów </a:t>
            </a:r>
            <a:r>
              <a:rPr lang="pl-PL" sz="1600" dirty="0" smtClean="0"/>
              <a:t>regionalnych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Wsparcie funduszy </a:t>
            </a:r>
            <a:r>
              <a:rPr lang="pl-PL" sz="1600" dirty="0"/>
              <a:t>pożyczkowych, poręczeniowych i </a:t>
            </a:r>
            <a:r>
              <a:rPr lang="pl-PL" sz="1600" dirty="0" smtClean="0"/>
              <a:t>kapitałowych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Wsparcie </a:t>
            </a:r>
            <a:r>
              <a:rPr lang="pl-PL" sz="1600" dirty="0"/>
              <a:t>dla przedsiębiorców w zakresie </a:t>
            </a:r>
            <a:r>
              <a:rPr lang="pl-PL" sz="1600" dirty="0" smtClean="0"/>
              <a:t>Technologii Informacyjno Komunikacyjnych</a:t>
            </a:r>
            <a:endParaRPr lang="pl-PL" sz="1600" dirty="0"/>
          </a:p>
          <a:p>
            <a:pPr lvl="0" algn="just">
              <a:buFont typeface="+mj-lt"/>
              <a:buAutoNum type="arabicPeriod"/>
            </a:pPr>
            <a:endParaRPr lang="pl-PL" sz="1600" dirty="0"/>
          </a:p>
          <a:p>
            <a:pPr marL="276225" lvl="0" indent="-276225">
              <a:buNone/>
            </a:pPr>
            <a:endParaRPr lang="pl-PL" sz="1600" dirty="0" smtClean="0"/>
          </a:p>
          <a:p>
            <a:pPr>
              <a:buNone/>
            </a:pPr>
            <a:endParaRPr lang="pl-PL" sz="2000" b="1" dirty="0" smtClean="0"/>
          </a:p>
          <a:p>
            <a:pPr marL="0" lvl="4" indent="0" algn="ctr" eaLnBrk="1" hangingPunct="1">
              <a:buFontTx/>
              <a:buNone/>
            </a:pPr>
            <a:endParaRPr lang="pl-PL" dirty="0" smtClean="0"/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968552"/>
          </a:xfrm>
        </p:spPr>
        <p:txBody>
          <a:bodyPr/>
          <a:lstStyle/>
          <a:p>
            <a:pPr marL="266700" lvl="4" algn="just" eaLnBrk="1" hangingPunct="1">
              <a:buFontTx/>
              <a:buNone/>
            </a:pPr>
            <a:r>
              <a:rPr lang="pl-PL" b="1" dirty="0" smtClean="0"/>
              <a:t>Oś Priorytetowa 2. Energia przyjazna środowisku</a:t>
            </a:r>
          </a:p>
          <a:p>
            <a:pPr marL="266700" lvl="4" eaLnBrk="1" hangingPunct="1">
              <a:buFontTx/>
              <a:buNone/>
            </a:pPr>
            <a:endParaRPr lang="pl-PL" b="1" dirty="0" smtClean="0"/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Wytwarzanie energii pochodzącej ze źródeł odnawialnych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Budowa oraz modernizacja sieci dystrybucyjnych niskiego i średniego napięcia.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Biokomponenty i biopaliwa, zakłady do produkcji urządzeń OZE 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Wsparcie MŚP w zakresie efektywności energetycznej MŚP (zmniejszenie strat energii, ciepła, wody)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Kompleksowa modernizacja energetyczna budynków wraz z wymianą wyposażenia tych obiektów na energooszczędne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Wsparcie wynikające z planów niskoemisyjnych dla poszczególnych typów obszarów, stanowiące uzupełnienie projektów realizowanych z poziomu krajowego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40960" cy="5373216"/>
          </a:xfrm>
          <a:noFill/>
        </p:spPr>
        <p:txBody>
          <a:bodyPr/>
          <a:lstStyle/>
          <a:p>
            <a:pPr>
              <a:buNone/>
            </a:pPr>
            <a:r>
              <a:rPr lang="pl-PL" sz="1800" b="1" dirty="0" smtClean="0"/>
              <a:t>Oś Priorytetowa 3. Ochrona środowiska  i efektywne wykorzystanie zasobów</a:t>
            </a:r>
          </a:p>
          <a:p>
            <a:pPr>
              <a:buNone/>
            </a:pPr>
            <a:endParaRPr lang="pl-PL" sz="1800" b="1" dirty="0" smtClean="0"/>
          </a:p>
          <a:p>
            <a:pPr marL="336550" lvl="0" indent="-336550" algn="just">
              <a:buFont typeface="+mj-lt"/>
              <a:buAutoNum type="arabicPeriod"/>
            </a:pPr>
            <a:r>
              <a:rPr lang="pl-PL" sz="1600" dirty="0" smtClean="0"/>
              <a:t>Rozwój form małej retencji.</a:t>
            </a:r>
          </a:p>
          <a:p>
            <a:pPr marL="336550" lvl="0" indent="-336550" algn="just">
              <a:buFont typeface="+mj-lt"/>
              <a:buAutoNum type="arabicPeriod"/>
            </a:pPr>
            <a:r>
              <a:rPr lang="pl-PL" sz="1600" dirty="0" smtClean="0"/>
              <a:t>Organizacja systemów wczesnego reagowania i ratownictwa </a:t>
            </a:r>
          </a:p>
          <a:p>
            <a:pPr marL="336550" lvl="0" indent="-336550" algn="just">
              <a:buFont typeface="+mj-lt"/>
              <a:buAutoNum type="arabicPeriod"/>
            </a:pPr>
            <a:r>
              <a:rPr lang="pl-PL" sz="1600" dirty="0" smtClean="0"/>
              <a:t>Kompleksowe działania skierowane na poprawę gospodarowania odpadami.</a:t>
            </a:r>
          </a:p>
          <a:p>
            <a:pPr marL="336550" lvl="0" indent="-336550" algn="just">
              <a:buFont typeface="+mj-lt"/>
              <a:buAutoNum type="arabicPeriod"/>
            </a:pPr>
            <a:r>
              <a:rPr lang="pl-PL" sz="1600" dirty="0" smtClean="0"/>
              <a:t>Kompleksowe wsparcie gospodarki wodno-ściekowej</a:t>
            </a:r>
            <a:endParaRPr lang="pl-PL" sz="1600" dirty="0"/>
          </a:p>
          <a:p>
            <a:pPr marL="336550" lvl="0" indent="-336550" algn="just">
              <a:buFont typeface="+mj-lt"/>
              <a:buAutoNum type="arabicPeriod"/>
            </a:pPr>
            <a:r>
              <a:rPr lang="pl-PL" sz="1600" dirty="0" smtClean="0"/>
              <a:t>Ochrona, zachowanie i zabezpieczenie obiektów dziedzictwa kulturowego i obiektów zabytkowych, promocja kultury</a:t>
            </a:r>
          </a:p>
          <a:p>
            <a:pPr marL="336550" lvl="0" indent="-336550" algn="just">
              <a:buFont typeface="+mj-lt"/>
              <a:buAutoNum type="arabicPeriod"/>
            </a:pPr>
            <a:r>
              <a:rPr lang="pl-PL" sz="1600" dirty="0" smtClean="0"/>
              <a:t>Parki krajobrazowe i rezerwaty przyrody</a:t>
            </a:r>
          </a:p>
          <a:p>
            <a:pPr marL="336550" lvl="0" indent="-336550" algn="just">
              <a:buFont typeface="+mj-lt"/>
              <a:buAutoNum type="arabicPeriod"/>
            </a:pPr>
            <a:r>
              <a:rPr lang="pl-PL" sz="1600" dirty="0" smtClean="0"/>
              <a:t>Wsparcie </a:t>
            </a:r>
            <a:r>
              <a:rPr lang="pl-PL" sz="1600" dirty="0"/>
              <a:t>dla ochrony różnorodności </a:t>
            </a:r>
            <a:r>
              <a:rPr lang="pl-PL" sz="1600" dirty="0" smtClean="0"/>
              <a:t>biologicznej</a:t>
            </a:r>
          </a:p>
          <a:p>
            <a:pPr marL="336550" lvl="0" indent="-336550" algn="just">
              <a:buFont typeface="+mj-lt"/>
              <a:buAutoNum type="arabicPeriod"/>
            </a:pPr>
            <a:r>
              <a:rPr lang="pl-PL" sz="1600" dirty="0" smtClean="0"/>
              <a:t>Wsparcie </a:t>
            </a:r>
            <a:r>
              <a:rPr lang="pl-PL" sz="1600" dirty="0"/>
              <a:t>dla wykorzystania lokalnych zasobów przyrodniczych wraz z </a:t>
            </a:r>
            <a:r>
              <a:rPr lang="pl-PL" sz="1600" dirty="0" smtClean="0"/>
              <a:t>promocją</a:t>
            </a:r>
          </a:p>
          <a:p>
            <a:pPr marL="336550" lvl="0" indent="-336550" algn="just">
              <a:buFont typeface="+mj-lt"/>
              <a:buAutoNum type="arabicPeriod"/>
            </a:pPr>
            <a:r>
              <a:rPr lang="pl-PL" sz="1600" dirty="0" smtClean="0"/>
              <a:t>Wsparcie </a:t>
            </a:r>
            <a:r>
              <a:rPr lang="pl-PL" sz="1600" dirty="0"/>
              <a:t>inwestycji dotyczących poprawy jakości powietrza i </a:t>
            </a:r>
            <a:r>
              <a:rPr lang="pl-PL" sz="1600" dirty="0" smtClean="0"/>
              <a:t>hałasu</a:t>
            </a:r>
          </a:p>
          <a:p>
            <a:pPr marL="336550" lvl="0" indent="-336550" algn="just">
              <a:buFont typeface="+mj-lt"/>
              <a:buAutoNum type="arabicPeriod"/>
            </a:pPr>
            <a:r>
              <a:rPr lang="pl-PL" sz="1600" dirty="0" smtClean="0"/>
              <a:t>Rekultywacja </a:t>
            </a:r>
            <a:r>
              <a:rPr lang="pl-PL" sz="1600" dirty="0"/>
              <a:t>terenów </a:t>
            </a:r>
            <a:r>
              <a:rPr lang="pl-PL" sz="1600" dirty="0" smtClean="0"/>
              <a:t>poprzemysłowych</a:t>
            </a:r>
            <a:endParaRPr lang="pl-PL" sz="1600" dirty="0"/>
          </a:p>
          <a:p>
            <a:pPr marL="285750" lvl="0" indent="-285750" algn="just">
              <a:buFont typeface="+mj-lt"/>
              <a:buAutoNum type="arabicPeriod"/>
            </a:pPr>
            <a:endParaRPr lang="pl-PL" sz="1600" dirty="0" smtClean="0"/>
          </a:p>
          <a:p>
            <a:pPr>
              <a:buNone/>
            </a:pPr>
            <a:endParaRPr lang="pl-PL" sz="2400" dirty="0"/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640960" cy="4176464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Oś Priorytetowa 4. Mobilność regionalna i ekologiczny transport</a:t>
            </a:r>
          </a:p>
          <a:p>
            <a:pPr>
              <a:buNone/>
            </a:pPr>
            <a:endParaRPr lang="pl-PL" sz="2000" b="1" dirty="0" smtClean="0"/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Wsparcie wynikające z planów niskoemisyjnych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Zrównoważona mobilność miejska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Budowa, przebudowa dróg wojewódzkich </a:t>
            </a:r>
            <a:r>
              <a:rPr lang="pl-PL" sz="1600" dirty="0"/>
              <a:t>(</a:t>
            </a:r>
            <a:r>
              <a:rPr lang="pl-PL" sz="1600" dirty="0" smtClean="0"/>
              <a:t>ewentualnie powiatowych i gminnych) w sieci kompleksowej TEN-T oraz stanowiących połączenie do sieci TEN-T, w tym inwestycje na rzecz poprawy bezpieczeństwa i przepustowości ruchu na tych drogach (ITS)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Rozwój przyjaznych dla środowiska i niskoemisyjnych systemów transportu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Budowa, modernizacja, rehabilitacja sieci kolejowej i infrastruktury dworcowej poza siecią TEN-T, zakup i modernizacja taboru kolejowego dla połączeń wojewódzkich</a:t>
            </a:r>
          </a:p>
          <a:p>
            <a:pPr>
              <a:buNone/>
            </a:pPr>
            <a:endParaRPr lang="pl-PL" sz="1600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784976" cy="4248472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Oś Priorytetowa 5. Przedsiębiorczość i uczenie się przez całe życie</a:t>
            </a:r>
          </a:p>
          <a:p>
            <a:pPr>
              <a:buNone/>
            </a:pPr>
            <a:endParaRPr lang="pl-PL" sz="900" b="1" dirty="0" smtClean="0"/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Pomoc w aktywnym poszukiwaniu pracy działania na rzecz podnoszenia kwalifikacji zawodowych oraz ich lepszego dopasowania do potrzeb rynku pracy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Pomoc w zdobyciu doświadczenia zawodowego, </a:t>
            </a:r>
            <a:r>
              <a:rPr lang="pl-PL" sz="1600" dirty="0"/>
              <a:t>w</a:t>
            </a:r>
            <a:r>
              <a:rPr lang="pl-PL" sz="1600" dirty="0" smtClean="0"/>
              <a:t>spieranie mobilności zawodowej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Wspieranie usług opieki osobami zależnymi oraz poprawa dostępu do usług opiekuńczych. 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Wdrożenie elastycznych form zatrudnienia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Wspieranie aktywizacji kobiet powracających na rynek pracy.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Programy na rzecz integracji osób i rodzin z dysfunkcjami ukierunkowane na aktywizację społeczno-zawodową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Wspieranie rozwoju kwalifikacji zawodowych pracowników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Wsparcie procesów adaptacyjnych i modernizacyjnych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/>
              <a:t>Wsparcie doradczo-szkoleniowe dla MŚP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/>
              <a:t>Programy </a:t>
            </a:r>
            <a:r>
              <a:rPr lang="pl-PL" sz="1600" dirty="0" err="1"/>
              <a:t>outplacement</a:t>
            </a:r>
            <a:r>
              <a:rPr lang="pl-PL" sz="1600" dirty="0"/>
              <a:t>. </a:t>
            </a:r>
          </a:p>
          <a:p>
            <a:pPr lvl="0" algn="just">
              <a:buFont typeface="+mj-lt"/>
              <a:buAutoNum type="arabicPeriod"/>
            </a:pPr>
            <a:endParaRPr lang="pl-PL" sz="1600" dirty="0" smtClean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5589240"/>
          </a:xfrm>
        </p:spPr>
        <p:txBody>
          <a:bodyPr/>
          <a:lstStyle/>
          <a:p>
            <a:pPr lvl="0" algn="just">
              <a:buFont typeface="+mj-lt"/>
              <a:buAutoNum type="arabicPeriod" startAt="10"/>
            </a:pPr>
            <a:endParaRPr lang="pl-PL" sz="1600" dirty="0" smtClean="0"/>
          </a:p>
          <a:p>
            <a:pPr lvl="0" algn="just">
              <a:buFont typeface="+mj-lt"/>
              <a:buAutoNum type="arabicPeriod" startAt="10"/>
            </a:pPr>
            <a:endParaRPr lang="pl-PL" sz="1600" dirty="0" smtClean="0"/>
          </a:p>
          <a:p>
            <a:pPr marL="0" lvl="0" indent="0" algn="just">
              <a:buNone/>
            </a:pPr>
            <a:endParaRPr lang="pl-PL" sz="800" dirty="0"/>
          </a:p>
          <a:p>
            <a:pPr lvl="0" algn="just">
              <a:buFont typeface="+mj-lt"/>
              <a:buAutoNum type="arabicPeriod" startAt="11"/>
            </a:pPr>
            <a:r>
              <a:rPr lang="pl-PL" sz="1600" dirty="0" smtClean="0"/>
              <a:t>Programy przekwalifikowania pracowników</a:t>
            </a:r>
          </a:p>
          <a:p>
            <a:pPr lvl="0" algn="just">
              <a:buFont typeface="+mj-lt"/>
              <a:buAutoNum type="arabicPeriod" startAt="11"/>
            </a:pPr>
            <a:r>
              <a:rPr lang="pl-PL" sz="1600" dirty="0" smtClean="0"/>
              <a:t>Programy w zakresie profilaktyki zdrowotnej służące wspieraniu aktywności zawodowej. </a:t>
            </a:r>
          </a:p>
          <a:p>
            <a:pPr algn="just">
              <a:buFont typeface="+mj-lt"/>
              <a:buAutoNum type="arabicPeriod" startAt="11"/>
            </a:pPr>
            <a:r>
              <a:rPr lang="pl-PL" sz="1600" dirty="0" smtClean="0"/>
              <a:t>Dotacje inwestycyjne dla firm, które rozpoczęły prowadzenie działalności gospodarczej ze środków EFS</a:t>
            </a:r>
          </a:p>
          <a:p>
            <a:pPr lvl="0" algn="just">
              <a:buFont typeface="+mj-lt"/>
              <a:buAutoNum type="arabicPeriod" startAt="11"/>
            </a:pPr>
            <a:r>
              <a:rPr lang="pl-PL" sz="1600" dirty="0" smtClean="0"/>
              <a:t>Preferencyjne pożyczki/dotacje na rozpoczęcie działalności gospodarczej</a:t>
            </a:r>
          </a:p>
          <a:p>
            <a:pPr lvl="0" algn="just">
              <a:buFont typeface="+mj-lt"/>
              <a:buAutoNum type="arabicPeriod" startAt="11"/>
            </a:pPr>
            <a:r>
              <a:rPr lang="pl-PL" sz="1600" dirty="0" smtClean="0"/>
              <a:t>Wsparcie doradczo-szkoleniowe dla osób planujących rozpoczęcie działalności gosp.</a:t>
            </a:r>
          </a:p>
          <a:p>
            <a:pPr lvl="0" algn="just">
              <a:buFont typeface="+mj-lt"/>
              <a:buAutoNum type="arabicPeriod" startAt="11"/>
            </a:pPr>
            <a:r>
              <a:rPr lang="pl-PL" sz="1600" dirty="0" smtClean="0"/>
              <a:t>Dotacje na spłatę pożyczki (do 20% wartości pożyczki)</a:t>
            </a:r>
          </a:p>
          <a:p>
            <a:pPr lvl="0" algn="just">
              <a:buFont typeface="+mj-lt"/>
              <a:buAutoNum type="arabicPeriod" startAt="11"/>
            </a:pPr>
            <a:r>
              <a:rPr lang="pl-PL" sz="1600" dirty="0" smtClean="0"/>
              <a:t>Wsparcie dla podmiotów ekonomii społecznej</a:t>
            </a:r>
          </a:p>
          <a:p>
            <a:pPr lvl="0" algn="just">
              <a:buFont typeface="+mj-lt"/>
              <a:buAutoNum type="arabicPeriod" startAt="18"/>
            </a:pPr>
            <a:r>
              <a:rPr lang="pl-PL" sz="1600" dirty="0"/>
              <a:t>Wyrównywanie szans edukacyjnych </a:t>
            </a:r>
            <a:r>
              <a:rPr lang="pl-PL" sz="1600" dirty="0" smtClean="0"/>
              <a:t>uczniów</a:t>
            </a:r>
            <a:endParaRPr lang="pl-PL" sz="1600" dirty="0"/>
          </a:p>
          <a:p>
            <a:pPr lvl="0" algn="just">
              <a:buFont typeface="+mj-lt"/>
              <a:buAutoNum type="arabicPeriod" startAt="18"/>
            </a:pPr>
            <a:r>
              <a:rPr lang="pl-PL" sz="1600" dirty="0"/>
              <a:t>Wzrost jakości edukacji w szkołach prowadzących kształcenie ogólne i zawodowe.</a:t>
            </a:r>
          </a:p>
          <a:p>
            <a:pPr lvl="0" algn="just">
              <a:buFont typeface="+mj-lt"/>
              <a:buAutoNum type="arabicPeriod" startAt="18"/>
            </a:pPr>
            <a:r>
              <a:rPr lang="pl-PL" sz="1600" dirty="0"/>
              <a:t>Edukacja formalna i </a:t>
            </a:r>
            <a:r>
              <a:rPr lang="pl-PL" sz="1600" dirty="0" err="1"/>
              <a:t>pozaformalna</a:t>
            </a:r>
            <a:r>
              <a:rPr lang="pl-PL" sz="1600" dirty="0"/>
              <a:t> osób dorosłych</a:t>
            </a:r>
          </a:p>
          <a:p>
            <a:pPr lvl="0" algn="just">
              <a:buFont typeface="+mj-lt"/>
              <a:buAutoNum type="arabicPeriod" startAt="18"/>
            </a:pPr>
            <a:r>
              <a:rPr lang="pl-PL" sz="1600" dirty="0"/>
              <a:t>Infrastruktura edukacyjna w szczególnie uzasadnionych przypadkach </a:t>
            </a:r>
          </a:p>
          <a:p>
            <a:pPr lvl="0" algn="just">
              <a:buFont typeface="+mj-lt"/>
              <a:buAutoNum type="arabicPeriod" startAt="10"/>
            </a:pPr>
            <a:endParaRPr lang="pl-PL" sz="1600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40960" cy="4608512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Oś Priorytetowa 6. Spójność społeczna</a:t>
            </a:r>
          </a:p>
          <a:p>
            <a:pPr lvl="0" algn="just">
              <a:buFont typeface="+mj-lt"/>
              <a:buAutoNum type="arabicPeriod"/>
            </a:pPr>
            <a:endParaRPr lang="pl-PL" sz="900" dirty="0" smtClean="0"/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Infrastruktura ochrony zdrowia powiązana ze zidentyfikowanymi na poziomie krajowym obszarami deficytów oraz odzwierciedlające potrzeby regionalne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Infrastruktura usług społecznych, w tym ośrodki wsparcia, placówki opiekuńczo-wychowawcze, mieszkania chronione i zdrowotnych, w tym podmiotów ambulatoryjnej opieki specjalistycznej, psychiatrycznej, długoterminowej, ZOL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Spersonalizowane i zintegrowane usługi pomocy społecznej, wsparcia rodziny i pieczy zastępczej, usługi opiekuńcze i zdrowotne, w celu zwiększenia ich dostępności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Wsparcie organizacji opieki nad osobami zależnymi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Kompleksowa rewitalizacja (tylko działania inwestycyjne na rzecz rozwiązywania problemów społecznych)</a:t>
            </a:r>
          </a:p>
          <a:p>
            <a:pPr lvl="0" algn="just">
              <a:buFont typeface="+mj-lt"/>
              <a:buAutoNum type="arabicPeriod"/>
            </a:pPr>
            <a:r>
              <a:rPr lang="pl-PL" sz="1600" dirty="0" smtClean="0"/>
              <a:t>Programy na rzecz integracji społeczności marginalizowanych</a:t>
            </a:r>
          </a:p>
          <a:p>
            <a:pPr algn="just">
              <a:buFont typeface="+mj-lt"/>
              <a:buAutoNum type="arabicPeriod"/>
            </a:pPr>
            <a:r>
              <a:rPr lang="pl-PL" sz="1600" dirty="0" smtClean="0"/>
              <a:t>Działania na rzecz aktywności społeczności lokalnych i rozwoju lokalnego,                         ze szczególnym uwzględnieniem społeczności marginalizowanych</a:t>
            </a:r>
            <a:endParaRPr lang="pl-PL" sz="1600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3312269"/>
          </a:xfrm>
        </p:spPr>
        <p:txBody>
          <a:bodyPr/>
          <a:lstStyle/>
          <a:p>
            <a:pPr marL="0" indent="19050" algn="just">
              <a:buNone/>
            </a:pPr>
            <a:endParaRPr lang="pl-PL" sz="2000" b="1" dirty="0" smtClean="0"/>
          </a:p>
          <a:p>
            <a:pPr marL="0" indent="19050" algn="just">
              <a:buNone/>
            </a:pPr>
            <a:r>
              <a:rPr lang="pl-PL" sz="2000" b="1" dirty="0" smtClean="0"/>
              <a:t>Zatwierdzony przez ZWL materiał opracowany został w wyniku dotychczasowych prac nad RPO WL 2014 – 2020, które determinowane są szeregiem </a:t>
            </a:r>
            <a:r>
              <a:rPr lang="pl-PL" sz="2000" b="1" u="sng" dirty="0" smtClean="0"/>
              <a:t>uwarunkowań</a:t>
            </a:r>
            <a:r>
              <a:rPr lang="pl-PL" sz="2000" b="1" dirty="0" smtClean="0"/>
              <a:t>, wynikających przede wszystkim z faktu, iż programowanie przyszłej perspektywy finansowej odbywa się równocześnie </a:t>
            </a:r>
            <a:r>
              <a:rPr lang="pl-PL" sz="2000" b="1" u="sng" dirty="0" smtClean="0"/>
              <a:t>na poziomie wspólnotowym, krajowym i regionalnym</a:t>
            </a:r>
            <a:r>
              <a:rPr lang="pl-PL" sz="2000" b="1" dirty="0" smtClean="0"/>
              <a:t>, a w związku z powyższym – nie jest możliwe ostateczne określenie zakresu wparcia w ramach poszczególnych programów operacyjnych. </a:t>
            </a:r>
            <a:endParaRPr lang="pl-PL" sz="2000" b="1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52928" cy="3960341"/>
          </a:xfrm>
        </p:spPr>
        <p:txBody>
          <a:bodyPr/>
          <a:lstStyle/>
          <a:p>
            <a:pPr marL="266700" lvl="4" eaLnBrk="1" hangingPunct="1">
              <a:buFontTx/>
              <a:buNone/>
            </a:pPr>
            <a:r>
              <a:rPr lang="pl-PL" b="1" u="sng" dirty="0" smtClean="0"/>
              <a:t>Uwarunkowania na poziomie wspólnotowym:</a:t>
            </a:r>
          </a:p>
          <a:p>
            <a:pPr marL="266700" lvl="4" eaLnBrk="1" hangingPunct="1">
              <a:buFontTx/>
              <a:buNone/>
            </a:pPr>
            <a:endParaRPr lang="pl-PL" sz="1800" b="1" u="sng" dirty="0" smtClean="0"/>
          </a:p>
          <a:p>
            <a:pPr marL="266700" lvl="4" eaLnBrk="1" hangingPunct="1">
              <a:buFontTx/>
              <a:buNone/>
            </a:pPr>
            <a:endParaRPr lang="pl-PL" sz="1800" b="1" u="sng" dirty="0" smtClean="0"/>
          </a:p>
          <a:p>
            <a:pPr marL="381000" lvl="4" indent="-342900" algn="just" eaLnBrk="1" hangingPunct="1">
              <a:buFont typeface="+mj-lt"/>
              <a:buAutoNum type="arabicPeriod"/>
            </a:pPr>
            <a:r>
              <a:rPr lang="pl-PL" sz="1800" dirty="0" smtClean="0"/>
              <a:t>Zobowiązania wynikające ze </a:t>
            </a:r>
            <a:r>
              <a:rPr lang="pl-PL" sz="1800" i="1" dirty="0" smtClean="0"/>
              <a:t>Strategii Europa 2020</a:t>
            </a:r>
            <a:r>
              <a:rPr lang="pl-PL" sz="1800" dirty="0" smtClean="0"/>
              <a:t> </a:t>
            </a:r>
          </a:p>
          <a:p>
            <a:pPr marL="381000" lvl="4" indent="-342900" algn="just" eaLnBrk="1" hangingPunct="1">
              <a:buFont typeface="+mj-lt"/>
              <a:buAutoNum type="arabicPeriod"/>
            </a:pPr>
            <a:r>
              <a:rPr lang="pl-PL" sz="1800" dirty="0" smtClean="0"/>
              <a:t>Konieczność zapewnienia zgodności z projektami rozporządzeń dla nowej perspektywy finansowej 2014-2020, które w dalszym ciągu podlegają negocjacjom </a:t>
            </a:r>
          </a:p>
          <a:p>
            <a:pPr marL="381000" lvl="4" indent="-342900" algn="just" eaLnBrk="1" hangingPunct="1">
              <a:buFont typeface="+mj-lt"/>
              <a:buAutoNum type="arabicPeriod"/>
            </a:pPr>
            <a:r>
              <a:rPr lang="pl-PL" sz="1800" u="sng" dirty="0" smtClean="0"/>
              <a:t>Konieczność spełnienia tzw. </a:t>
            </a:r>
            <a:r>
              <a:rPr lang="pl-PL" sz="1800" u="sng" dirty="0" err="1" smtClean="0"/>
              <a:t>ring-fencingów</a:t>
            </a:r>
            <a:r>
              <a:rPr lang="pl-PL" sz="1800" u="sng" dirty="0" smtClean="0"/>
              <a:t> </a:t>
            </a:r>
            <a:r>
              <a:rPr lang="pl-PL" sz="1800" dirty="0" smtClean="0"/>
              <a:t>tzn. wyznaczonych przez KE  minimalnych pul środków dedykowanych na poszczególne obszary wsparcia</a:t>
            </a:r>
          </a:p>
          <a:p>
            <a:pPr marL="381000" lvl="4" indent="-342900" algn="just" eaLnBrk="1" hangingPunct="1">
              <a:buFont typeface="+mj-lt"/>
              <a:buAutoNum type="arabicPeriod"/>
            </a:pPr>
            <a:r>
              <a:rPr lang="pl-PL" sz="1800" dirty="0" smtClean="0"/>
              <a:t>Konieczność zapewnienia zgodności wsparcia udzielanego w ramach RPO WL 2014 – 2020 z wymogami dyrektyw UE, przyjmowanych na poziomie unijnym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63272" cy="4320480"/>
          </a:xfrm>
        </p:spPr>
        <p:txBody>
          <a:bodyPr/>
          <a:lstStyle/>
          <a:p>
            <a:pPr marL="161925" indent="19050" algn="just">
              <a:buNone/>
            </a:pPr>
            <a:r>
              <a:rPr lang="pl-PL" sz="2000" b="1" dirty="0" smtClean="0"/>
              <a:t>Zagadnienia kluczowe w przyszłej perspektywie finansowej:</a:t>
            </a:r>
          </a:p>
          <a:p>
            <a:pPr marL="161925" indent="19050" algn="just">
              <a:buNone/>
            </a:pPr>
            <a:endParaRPr lang="pl-PL" sz="2000" b="1" dirty="0" smtClean="0"/>
          </a:p>
          <a:p>
            <a:pPr marL="161925" indent="19050" algn="just">
              <a:buAutoNum type="arabicPeriod"/>
            </a:pPr>
            <a:r>
              <a:rPr lang="pl-PL" sz="2000" b="1" smtClean="0"/>
              <a:t>  Istotną</a:t>
            </a:r>
            <a:r>
              <a:rPr lang="pl-PL" sz="2000" b="1" dirty="0" smtClean="0"/>
              <a:t>, większą niż w obecnej perspektywie rolę, odgrywać będzie </a:t>
            </a:r>
            <a:r>
              <a:rPr lang="pl-PL" sz="2000" b="1" u="sng" dirty="0" smtClean="0"/>
              <a:t>komplementarność wsparcia</a:t>
            </a:r>
            <a:r>
              <a:rPr lang="pl-PL" sz="2000" b="1" dirty="0" smtClean="0"/>
              <a:t>. </a:t>
            </a:r>
          </a:p>
          <a:p>
            <a:pPr marL="161925" indent="19050" algn="just">
              <a:buAutoNum type="arabicPeriod"/>
            </a:pPr>
            <a:endParaRPr lang="pl-PL" sz="2000" b="1" dirty="0" smtClean="0"/>
          </a:p>
          <a:p>
            <a:pPr marL="161925" indent="19050" algn="just">
              <a:buNone/>
            </a:pPr>
            <a:endParaRPr lang="pl-PL" sz="2000" b="1" dirty="0" smtClean="0"/>
          </a:p>
          <a:p>
            <a:pPr marL="161925" indent="19050" algn="just">
              <a:buNone/>
            </a:pPr>
            <a:endParaRPr lang="pl-PL" sz="2000" b="1" dirty="0" smtClean="0"/>
          </a:p>
          <a:p>
            <a:pPr marL="161925" indent="19050" algn="just">
              <a:buNone/>
            </a:pPr>
            <a:endParaRPr lang="pl-PL" sz="2000" b="1" dirty="0" smtClean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600" y="6281737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95536" y="2996952"/>
            <a:ext cx="8208912" cy="108012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b="1" dirty="0" smtClean="0">
              <a:solidFill>
                <a:schemeClr val="accent6"/>
              </a:solidFill>
            </a:endParaRPr>
          </a:p>
          <a:p>
            <a:pPr algn="ctr"/>
            <a:r>
              <a:rPr lang="pl-PL" b="1" dirty="0" smtClean="0">
                <a:solidFill>
                  <a:schemeClr val="bg1"/>
                </a:solidFill>
              </a:rPr>
              <a:t>Komplementarność polityk, strategii, programów, działań, projektów to ich dopełnianie się prowadzące do realizacji określonego celu.</a:t>
            </a:r>
          </a:p>
          <a:p>
            <a:pPr algn="r"/>
            <a:r>
              <a:rPr lang="pl-PL" sz="1400" i="1" dirty="0" smtClean="0">
                <a:solidFill>
                  <a:schemeClr val="bg1"/>
                </a:solidFill>
              </a:rPr>
              <a:t>Uchwała KK NSRO z dn. 22 marca 2012 r. </a:t>
            </a:r>
          </a:p>
          <a:p>
            <a:pPr algn="r"/>
            <a:r>
              <a:rPr lang="pl-PL" sz="1400" i="1" dirty="0" smtClean="0">
                <a:solidFill>
                  <a:schemeClr val="bg1"/>
                </a:solidFill>
              </a:rPr>
              <a:t>w sprawie przyjęcia definicji „komplementarności” </a:t>
            </a:r>
          </a:p>
          <a:p>
            <a:pPr algn="ctr"/>
            <a:endParaRPr lang="pl-PL" dirty="0"/>
          </a:p>
        </p:txBody>
      </p:sp>
      <p:sp>
        <p:nvSpPr>
          <p:cNvPr id="9" name="Objaśnienie ze strzałką w prawo 8"/>
          <p:cNvSpPr/>
          <p:nvPr/>
        </p:nvSpPr>
        <p:spPr>
          <a:xfrm>
            <a:off x="2195736" y="4293096"/>
            <a:ext cx="2376264" cy="1224136"/>
          </a:xfrm>
          <a:prstGeom prst="rightArrowCallo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Projekt 1</a:t>
            </a:r>
            <a:endParaRPr lang="pl-PL" b="1" dirty="0"/>
          </a:p>
        </p:txBody>
      </p:sp>
      <p:sp>
        <p:nvSpPr>
          <p:cNvPr id="10" name="Objaśnienie ze strzałką w prawo 9"/>
          <p:cNvSpPr/>
          <p:nvPr/>
        </p:nvSpPr>
        <p:spPr>
          <a:xfrm flipH="1">
            <a:off x="4860032" y="4293096"/>
            <a:ext cx="2520280" cy="1228637"/>
          </a:xfrm>
          <a:prstGeom prst="rightArrowCallo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Projekt 2</a:t>
            </a:r>
            <a:endParaRPr lang="pl-PL" b="1" dirty="0"/>
          </a:p>
        </p:txBody>
      </p:sp>
      <p:sp>
        <p:nvSpPr>
          <p:cNvPr id="11" name="Strzałka w dół 10"/>
          <p:cNvSpPr/>
          <p:nvPr/>
        </p:nvSpPr>
        <p:spPr>
          <a:xfrm>
            <a:off x="4427984" y="5229200"/>
            <a:ext cx="720080" cy="459051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3635896" y="5805264"/>
            <a:ext cx="2304256" cy="5355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Wspólny cel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000" dirty="0" smtClean="0">
              <a:latin typeface="Calibri" pitchFamily="34" charset="0"/>
            </a:endParaRPr>
          </a:p>
          <a:p>
            <a:pPr marL="80963" indent="12700" algn="just">
              <a:buNone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W projektach rozporządzeń wprowadzono ograniczenia swobody dysponowania środkami dostępnymi w ramach kopert krajowych.</a:t>
            </a:r>
          </a:p>
          <a:p>
            <a:pPr algn="just"/>
            <a:endParaRPr lang="pl-PL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1. Nałożony został (na poziomie krajowym) </a:t>
            </a:r>
            <a:r>
              <a:rPr lang="pl-PL" sz="1800" b="1" dirty="0" err="1" smtClean="0">
                <a:latin typeface="Arial" pitchFamily="34" charset="0"/>
                <a:cs typeface="Arial" pitchFamily="34" charset="0"/>
              </a:rPr>
              <a:t>ring-fencing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 w wysokości 20 – 25% środków funduszy strukturalnych na 3 cele tematyczne: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 zatrudnienie i mobilność pracowników (8)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 włączenie społeczne i walki z ubóstwem (9)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 edukacja, umiejętności i uczenie się przez całe życie (10)</a:t>
            </a:r>
          </a:p>
          <a:p>
            <a:pPr algn="just">
              <a:buFont typeface="Wingdings" pitchFamily="2" charset="2"/>
              <a:buChar char="§"/>
            </a:pPr>
            <a:endParaRPr lang="pl-PL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2. Ponadto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co najmniej 20% całkowitych zasobów EFS w państwie członkowskim zostanie przypisana do celu tematycznego 9.</a:t>
            </a:r>
          </a:p>
          <a:p>
            <a:pPr algn="just"/>
            <a:endParaRPr lang="pl-PL" sz="2000" dirty="0">
              <a:latin typeface="Calibri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67544" y="1196752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l-PL" sz="2000" b="1" kern="0" dirty="0" smtClean="0">
                <a:latin typeface="Arial" pitchFamily="34" charset="0"/>
                <a:cs typeface="Arial" pitchFamily="34" charset="0"/>
              </a:rPr>
              <a:t>Koncentracja tematyczna i </a:t>
            </a:r>
            <a:r>
              <a:rPr lang="pl-PL" sz="2000" b="1" kern="0" dirty="0" err="1" smtClean="0">
                <a:latin typeface="Arial" pitchFamily="34" charset="0"/>
                <a:cs typeface="Arial" pitchFamily="34" charset="0"/>
              </a:rPr>
              <a:t>ring-fencingi</a:t>
            </a:r>
            <a:r>
              <a:rPr lang="pl-PL" sz="2000" b="1" kern="0" dirty="0" smtClean="0">
                <a:latin typeface="Arial" pitchFamily="34" charset="0"/>
                <a:cs typeface="Arial" pitchFamily="34" charset="0"/>
              </a:rPr>
              <a:t> (pułapy finansowe) </a:t>
            </a:r>
          </a:p>
          <a:p>
            <a:pPr lvl="0" algn="just"/>
            <a:r>
              <a:rPr lang="pl-PL" sz="2000" b="1" kern="0" dirty="0" smtClean="0">
                <a:latin typeface="Arial" pitchFamily="34" charset="0"/>
                <a:cs typeface="Arial" pitchFamily="34" charset="0"/>
              </a:rPr>
              <a:t>dla regionów słabiej rozwiniętych</a:t>
            </a:r>
            <a:endParaRPr lang="pl-PL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5373216"/>
          </a:xfrm>
          <a:prstGeom prst="rect">
            <a:avLst/>
          </a:prstGeom>
        </p:spPr>
        <p:txBody>
          <a:bodyPr/>
          <a:lstStyle/>
          <a:p>
            <a:pPr marL="536575" lvl="0" indent="-536575" algn="just">
              <a:lnSpc>
                <a:spcPct val="90000"/>
              </a:lnSpc>
              <a:spcAft>
                <a:spcPct val="35000"/>
              </a:spcAft>
              <a:buNone/>
              <a:tabLst>
                <a:tab pos="273050" algn="l"/>
              </a:tabLst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Ponadto:</a:t>
            </a:r>
          </a:p>
          <a:p>
            <a:pPr marL="536575" lvl="0" indent="-536575" algn="just">
              <a:lnSpc>
                <a:spcPct val="90000"/>
              </a:lnSpc>
              <a:spcAft>
                <a:spcPct val="35000"/>
              </a:spcAft>
              <a:buNone/>
              <a:tabLst>
                <a:tab pos="452438" algn="l"/>
              </a:tabLst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3.  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kumimoji="0" lang="pl-PL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o najmniej 50% środków EFRR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na szczeblu krajowym przydziela się </a:t>
            </a:r>
            <a:r>
              <a:rPr kumimoji="0" lang="pl-PL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na 1 lub więcej spośród następujących 4 celów tematycznych:</a:t>
            </a:r>
          </a:p>
          <a:p>
            <a:pPr marL="536575" lvl="0" indent="-263525" algn="just">
              <a:lnSpc>
                <a:spcPct val="90000"/>
              </a:lnSpc>
              <a:spcAft>
                <a:spcPct val="35000"/>
              </a:spcAft>
              <a:buFont typeface="Wingdings" pitchFamily="2" charset="2"/>
              <a:buChar char="§"/>
              <a:tabLst>
                <a:tab pos="357188" algn="l"/>
              </a:tabLst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wspieranie badań naukowych, rozwoju technologicznego i innowacji (cel tematyczny 1);</a:t>
            </a:r>
          </a:p>
          <a:p>
            <a:pPr marL="536575" lvl="0" indent="-263525" algn="just">
              <a:lnSpc>
                <a:spcPct val="90000"/>
              </a:lnSpc>
              <a:spcAft>
                <a:spcPct val="35000"/>
              </a:spcAft>
              <a:buFont typeface="Wingdings" pitchFamily="2" charset="2"/>
              <a:buChar char="§"/>
              <a:tabLst>
                <a:tab pos="357188" algn="l"/>
              </a:tabLst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wzmacnianie dostępu i wykorzystania oraz jakości informacyjnych i komunikacyjnych technologii (cel tematyczny 2); </a:t>
            </a:r>
          </a:p>
          <a:p>
            <a:pPr marL="536575" lvl="0" indent="-263525" algn="just">
              <a:lnSpc>
                <a:spcPct val="90000"/>
              </a:lnSpc>
              <a:spcAft>
                <a:spcPct val="35000"/>
              </a:spcAft>
              <a:buFont typeface="Wingdings" pitchFamily="2" charset="2"/>
              <a:buChar char="§"/>
              <a:tabLst>
                <a:tab pos="357188" algn="l"/>
              </a:tabLst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podnoszenie konkurencyjności małych i średnich przedsiębiorstw (cel tematyczny nr 3) </a:t>
            </a:r>
          </a:p>
          <a:p>
            <a:pPr marL="536575" lvl="0" indent="-263525" algn="just">
              <a:lnSpc>
                <a:spcPct val="90000"/>
              </a:lnSpc>
              <a:spcAft>
                <a:spcPct val="35000"/>
              </a:spcAft>
              <a:buFont typeface="Wingdings" pitchFamily="2" charset="2"/>
              <a:buChar char="§"/>
              <a:tabLst>
                <a:tab pos="357188" algn="l"/>
              </a:tabLst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wspieranie przejścia na gospodarkę niskoemisyjną we wszystkich sektorach (cel tematyczny nr 4). </a:t>
            </a:r>
            <a:r>
              <a:rPr kumimoji="0" lang="pl-PL" sz="1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536575" indent="-536575" algn="just">
              <a:lnSpc>
                <a:spcPct val="90000"/>
              </a:lnSpc>
              <a:spcAft>
                <a:spcPct val="35000"/>
              </a:spcAft>
              <a:buNone/>
              <a:tabLst>
                <a:tab pos="536575" algn="l"/>
              </a:tabLst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co najmniej 10% środków EFRR na szczeblu krajowym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 ma być przeznaczone na wspieranie przejścia na gospodarkę niskoemisyjną we wszystkich sektorach (cel tematyczny nr 4) </a:t>
            </a:r>
          </a:p>
          <a:p>
            <a:pPr marL="536575" indent="-536575" algn="just">
              <a:lnSpc>
                <a:spcPct val="90000"/>
              </a:lnSpc>
              <a:spcAft>
                <a:spcPct val="35000"/>
              </a:spcAft>
              <a:buNone/>
              <a:tabLst>
                <a:tab pos="536575" algn="l"/>
              </a:tabLst>
              <a:defRPr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co najmniej 5% środków EFRR na szczeblu krajowym 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zostaje przydzielonych na zintegrowane działania na rzecz zrównoważonego rozwoju obszarów miejskich.</a:t>
            </a:r>
          </a:p>
          <a:p>
            <a:pPr marL="536575" marR="0" lvl="0" indent="-536575" algn="just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  <a:buClrTx/>
              <a:buSzTx/>
              <a:buNone/>
              <a:tabLst>
                <a:tab pos="536575" algn="l"/>
              </a:tabLst>
              <a:defRPr/>
            </a:pPr>
            <a:endParaRPr kumimoji="0" lang="pl-PL" sz="1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  <a:buClrTx/>
              <a:buSzTx/>
              <a:buAutoNum type="arabicPeriod" startAt="3"/>
              <a:tabLst/>
              <a:defRPr/>
            </a:pPr>
            <a:endParaRPr kumimoji="0" lang="pl-PL" sz="240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  <a:buClrTx/>
              <a:buSzTx/>
              <a:buAutoNum type="arabicPeriod" startAt="3"/>
              <a:tabLst/>
              <a:defRPr/>
            </a:pPr>
            <a:endParaRPr lang="pl-PL" sz="2400" dirty="0" smtClean="0">
              <a:solidFill>
                <a:srgbClr val="333333"/>
              </a:solidFill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  <a:buClrTx/>
              <a:buSzTx/>
              <a:buAutoNum type="arabicPeriod" startAt="3"/>
              <a:tabLst/>
              <a:defRPr/>
            </a:pPr>
            <a:endParaRPr kumimoji="0" lang="pl-PL" sz="240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Tx/>
              <a:buFont typeface="Wingdings" pitchFamily="2" charset="2"/>
              <a:buNone/>
              <a:tabLst/>
              <a:defRPr/>
            </a:pPr>
            <a:endParaRPr kumimoji="0" lang="pl-PL" sz="2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3960341"/>
          </a:xfrm>
        </p:spPr>
        <p:txBody>
          <a:bodyPr/>
          <a:lstStyle/>
          <a:p>
            <a:pPr marL="266700" lvl="4" eaLnBrk="1" hangingPunct="1">
              <a:buFontTx/>
              <a:buNone/>
            </a:pPr>
            <a:r>
              <a:rPr lang="pl-PL" b="1" u="sng" dirty="0" smtClean="0"/>
              <a:t>Uwarunkowania na poziomie krajowym:</a:t>
            </a:r>
          </a:p>
          <a:p>
            <a:pPr marL="266700" lvl="4" eaLnBrk="1" hangingPunct="1">
              <a:buFontTx/>
              <a:buNone/>
            </a:pPr>
            <a:endParaRPr lang="pl-PL" b="1" u="sng" dirty="0" smtClean="0"/>
          </a:p>
          <a:p>
            <a:pPr marL="266700" lvl="4" eaLnBrk="1" hangingPunct="1">
              <a:buFontTx/>
              <a:buNone/>
            </a:pPr>
            <a:endParaRPr lang="pl-PL" b="1" u="sng" dirty="0" smtClean="0"/>
          </a:p>
          <a:p>
            <a:pPr marL="495300" lvl="4" indent="-457200" algn="just" eaLnBrk="1" hangingPunct="1">
              <a:buFont typeface="+mj-lt"/>
              <a:buAutoNum type="arabicPeriod"/>
            </a:pPr>
            <a:r>
              <a:rPr lang="pl-PL" sz="1800" dirty="0" smtClean="0"/>
              <a:t>Konieczność realizacji celów rozwojowych wskazanych w krajowych dokumentach strategicznych</a:t>
            </a:r>
          </a:p>
          <a:p>
            <a:pPr marL="495300" lvl="4" indent="-457200" algn="just" eaLnBrk="1" hangingPunct="1">
              <a:buFont typeface="+mj-lt"/>
              <a:buAutoNum type="arabicPeriod"/>
            </a:pPr>
            <a:r>
              <a:rPr lang="pl-PL" sz="1800" dirty="0" smtClean="0"/>
              <a:t>Długotrwały proces przygotowania przez Ministerstwo Rozwoju Regionalnego dokumentu pn. </a:t>
            </a:r>
            <a:r>
              <a:rPr lang="pl-PL" sz="1800" i="1" dirty="0" smtClean="0"/>
              <a:t>Założenia Umowy Partnerstwa 2014-2020 (ZUP)</a:t>
            </a:r>
          </a:p>
          <a:p>
            <a:pPr marL="495300" lvl="4" indent="-457200" algn="just" eaLnBrk="1" hangingPunct="1">
              <a:buFont typeface="+mj-lt"/>
              <a:buAutoNum type="arabicPeriod"/>
            </a:pPr>
            <a:r>
              <a:rPr lang="pl-PL" sz="1800" dirty="0" smtClean="0"/>
              <a:t>Prace </a:t>
            </a:r>
            <a:r>
              <a:rPr lang="pl-PL" sz="1800" dirty="0"/>
              <a:t>t</a:t>
            </a:r>
            <a:r>
              <a:rPr lang="pl-PL" sz="1800" dirty="0" smtClean="0"/>
              <a:t>rwające w Ministerstwie Rozwoju Regionalnego nad tzw. </a:t>
            </a:r>
            <a:r>
              <a:rPr lang="pl-PL" sz="1800" u="sng" dirty="0" smtClean="0"/>
              <a:t>linią demarkacyjną</a:t>
            </a:r>
            <a:r>
              <a:rPr lang="pl-PL" sz="1800" dirty="0" smtClean="0"/>
              <a:t> określającą kryteria podziału wsparcia między programy krajowe i regionalne</a:t>
            </a:r>
            <a:endParaRPr lang="pl-PL" sz="1800" u="sng" dirty="0" smtClean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3960341"/>
          </a:xfrm>
        </p:spPr>
        <p:txBody>
          <a:bodyPr/>
          <a:lstStyle/>
          <a:p>
            <a:pPr marL="0" lvl="4" indent="0" eaLnBrk="1" hangingPunct="1">
              <a:buFontTx/>
              <a:buNone/>
            </a:pPr>
            <a:r>
              <a:rPr lang="pl-PL" b="1" u="sng" dirty="0" smtClean="0"/>
              <a:t>Uwarunkowania na poziomie regionalnym:</a:t>
            </a:r>
          </a:p>
          <a:p>
            <a:pPr marL="0" lvl="4" indent="0" eaLnBrk="1" hangingPunct="1">
              <a:buFontTx/>
              <a:buNone/>
            </a:pPr>
            <a:endParaRPr lang="pl-PL" sz="1800" b="1" u="sng" dirty="0" smtClean="0"/>
          </a:p>
          <a:p>
            <a:pPr marL="0" lvl="4" indent="0" eaLnBrk="1" hangingPunct="1">
              <a:buFontTx/>
              <a:buNone/>
            </a:pPr>
            <a:endParaRPr lang="pl-PL" sz="1800" b="1" u="sng" dirty="0" smtClean="0"/>
          </a:p>
          <a:p>
            <a:pPr marL="342900" lvl="4" indent="-342900" algn="just" eaLnBrk="1" hangingPunct="1">
              <a:buFont typeface="+mj-lt"/>
              <a:buAutoNum type="arabicPeriod"/>
            </a:pPr>
            <a:r>
              <a:rPr lang="pl-PL" sz="1800" dirty="0" smtClean="0"/>
              <a:t>Równolegle </a:t>
            </a:r>
            <a:r>
              <a:rPr lang="pl-PL" sz="1800" dirty="0"/>
              <a:t>toczące się prace nad </a:t>
            </a:r>
            <a:r>
              <a:rPr lang="pl-PL" sz="1800" i="1" dirty="0" smtClean="0"/>
              <a:t>Strategią Rozwoju Województwa Lubelskiego</a:t>
            </a:r>
            <a:r>
              <a:rPr lang="pl-PL" sz="1800" dirty="0" smtClean="0"/>
              <a:t> oraz </a:t>
            </a:r>
            <a:r>
              <a:rPr lang="pl-PL" sz="1800" i="1" dirty="0" smtClean="0"/>
              <a:t>Regionalną Strategią Innowacji Województwa Lubelskiego</a:t>
            </a:r>
          </a:p>
          <a:p>
            <a:pPr marL="342900" lvl="4" indent="-342900" algn="just" eaLnBrk="1" hangingPunct="1">
              <a:buFont typeface="+mj-lt"/>
              <a:buAutoNum type="arabicPeriod"/>
            </a:pPr>
            <a:endParaRPr lang="pl-PL" sz="1800" i="1" dirty="0" smtClean="0"/>
          </a:p>
          <a:p>
            <a:pPr marL="342900" lvl="4" indent="-342900" algn="just" eaLnBrk="1" hangingPunct="1">
              <a:buFont typeface="+mj-lt"/>
              <a:buAutoNum type="arabicPeriod"/>
            </a:pPr>
            <a:r>
              <a:rPr lang="pl-PL" sz="1800" dirty="0" smtClean="0"/>
              <a:t>Równolegle toczące się prace nad Kontraktem Terytorialnym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032349"/>
          </a:xfrm>
        </p:spPr>
        <p:txBody>
          <a:bodyPr/>
          <a:lstStyle/>
          <a:p>
            <a:pPr marL="0" indent="19050" algn="just">
              <a:buNone/>
            </a:pPr>
            <a:r>
              <a:rPr lang="pl-PL" sz="2000" b="1" dirty="0" smtClean="0"/>
              <a:t>Projekt </a:t>
            </a:r>
            <a:r>
              <a:rPr lang="pl-PL" sz="2000" b="1" i="1" dirty="0" smtClean="0"/>
              <a:t>Linii Demarkacyjnej </a:t>
            </a:r>
            <a:r>
              <a:rPr lang="pl-PL" sz="2000" b="1" dirty="0" smtClean="0"/>
              <a:t>– wybrane kwestie problematyczne</a:t>
            </a:r>
          </a:p>
          <a:p>
            <a:pPr marL="0" indent="19050" algn="just">
              <a:buNone/>
            </a:pPr>
            <a:endParaRPr lang="pl-PL" sz="2000" b="1" dirty="0" smtClean="0"/>
          </a:p>
          <a:p>
            <a:pPr marL="0" indent="19050" algn="just">
              <a:buNone/>
            </a:pPr>
            <a:endParaRPr lang="pl-PL" sz="2000" b="1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309321"/>
            <a:ext cx="4095750" cy="72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79512" y="2564904"/>
          <a:ext cx="8784976" cy="260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842392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Wspieranie</a:t>
                      </a:r>
                      <a:r>
                        <a:rPr lang="pl-PL" baseline="0" dirty="0" smtClean="0"/>
                        <a:t> infrastruktury </a:t>
                      </a:r>
                      <a:r>
                        <a:rPr lang="pl-PL" baseline="0" dirty="0" err="1" smtClean="0"/>
                        <a:t>B+R</a:t>
                      </a:r>
                      <a:r>
                        <a:rPr lang="pl-PL" baseline="0" dirty="0" smtClean="0"/>
                        <a:t> i możliwości rozwoju sektora </a:t>
                      </a:r>
                      <a:r>
                        <a:rPr lang="pl-PL" baseline="0" dirty="0" err="1" smtClean="0"/>
                        <a:t>B+I</a:t>
                      </a:r>
                      <a:r>
                        <a:rPr lang="pl-PL" baseline="0" dirty="0" smtClean="0"/>
                        <a:t> (również w kontekście inteligentnych specjalizacji)</a:t>
                      </a:r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99836">
                <a:tc>
                  <a:txBody>
                    <a:bodyPr/>
                    <a:lstStyle/>
                    <a:p>
                      <a:pPr algn="ctr"/>
                      <a:r>
                        <a:rPr lang="pl-PL" b="1" u="sng" dirty="0" smtClean="0"/>
                        <a:t>Poziom</a:t>
                      </a:r>
                      <a:r>
                        <a:rPr lang="pl-PL" b="1" u="sng" baseline="0" dirty="0" smtClean="0"/>
                        <a:t> krajowy </a:t>
                      </a:r>
                      <a:endParaRPr lang="pl-PL" b="1" u="sng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u="sng" dirty="0" smtClean="0"/>
                        <a:t>Poziom regionalny</a:t>
                      </a:r>
                      <a:endParaRPr lang="pl-PL" b="1" u="sng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9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Wsparcie infrastruktury sfery </a:t>
                      </a:r>
                      <a:r>
                        <a:rPr lang="pl-P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B+R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oraz badań w jednostkach naukowych wynikające ze specjalizacji krajowych i regionalnych </a:t>
                      </a:r>
                      <a:endParaRPr lang="pl-PL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Brak działań na poziomie regionalnym</a:t>
                      </a:r>
                      <a:endParaRPr lang="pl-PL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032349"/>
          </a:xfrm>
        </p:spPr>
        <p:txBody>
          <a:bodyPr/>
          <a:lstStyle/>
          <a:p>
            <a:pPr marL="0" indent="19050" algn="just">
              <a:buNone/>
            </a:pPr>
            <a:r>
              <a:rPr lang="pl-PL" sz="2000" b="1" dirty="0" smtClean="0"/>
              <a:t>Projekt </a:t>
            </a:r>
            <a:r>
              <a:rPr lang="pl-PL" sz="2000" b="1" i="1" dirty="0" smtClean="0"/>
              <a:t>Linii Demarkacyjnej </a:t>
            </a:r>
            <a:r>
              <a:rPr lang="pl-PL" sz="2000" b="1" dirty="0" smtClean="0"/>
              <a:t>– wybrane kwestie problematyczne</a:t>
            </a:r>
          </a:p>
          <a:p>
            <a:pPr marL="0" indent="19050" algn="just">
              <a:buNone/>
            </a:pPr>
            <a:endParaRPr lang="pl-PL" sz="2000" b="1" dirty="0" smtClean="0"/>
          </a:p>
          <a:p>
            <a:pPr marL="0" indent="19050" algn="just">
              <a:buNone/>
            </a:pPr>
            <a:endParaRPr lang="pl-PL" sz="2000" b="1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309321"/>
            <a:ext cx="4095750" cy="72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23528" y="2204864"/>
          <a:ext cx="8496945" cy="344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681038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Inwestycje przedsiębiorstw w obszar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err="1" smtClean="0"/>
                        <a:t>B+I</a:t>
                      </a:r>
                      <a:r>
                        <a:rPr lang="pl-PL" dirty="0" smtClean="0"/>
                        <a:t>,</a:t>
                      </a:r>
                      <a:r>
                        <a:rPr lang="pl-PL" baseline="0" dirty="0" smtClean="0"/>
                        <a:t> rozwój powiązań między przedsiębiorstwami, centrami </a:t>
                      </a:r>
                      <a:r>
                        <a:rPr lang="pl-PL" baseline="0" dirty="0" err="1" smtClean="0"/>
                        <a:t>B+R</a:t>
                      </a:r>
                      <a:r>
                        <a:rPr lang="pl-PL" baseline="0" dirty="0" smtClean="0"/>
                        <a:t> i szkołami wyższymi</a:t>
                      </a:r>
                      <a:endParaRPr lang="pl-PL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16177">
                <a:tc>
                  <a:txBody>
                    <a:bodyPr/>
                    <a:lstStyle/>
                    <a:p>
                      <a:pPr algn="ctr"/>
                      <a:r>
                        <a:rPr lang="pl-PL" sz="1600" b="1" u="sng" dirty="0" smtClean="0"/>
                        <a:t>Poziom</a:t>
                      </a:r>
                      <a:r>
                        <a:rPr lang="pl-PL" sz="1600" b="1" u="sng" baseline="0" dirty="0" smtClean="0"/>
                        <a:t> krajowy </a:t>
                      </a:r>
                      <a:endParaRPr lang="pl-PL" sz="1600" b="1" u="sng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u="sng" dirty="0" smtClean="0"/>
                        <a:t>Program Operacyjny Polska Wschodnia</a:t>
                      </a:r>
                      <a:endParaRPr lang="pl-PL" sz="1600" b="1" u="sng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u="sng" dirty="0" smtClean="0"/>
                        <a:t>Poziom regionalny</a:t>
                      </a:r>
                      <a:endParaRPr lang="pl-PL" sz="1600" b="1" u="sng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71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wzrost innowacyjności przedsiębiorstw (MŚP i duże firmy), wspieranie działalności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B+R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przedsiębiorstw, rozwój powiązań pomiędzy przedsiębiorstwami i innymi uczestnikami systemu innowacji</a:t>
                      </a:r>
                      <a:endParaRPr lang="pl-PL" sz="15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wdrażanie innowacyjnych technologii w przedsiębiorstwach</a:t>
                      </a:r>
                    </a:p>
                    <a:p>
                      <a:pPr algn="ctr"/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tworzenie warunków dla prowadzenia badań w przedsiębiorstwach; w tym wsparcie tworzenia infrastruktury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B+R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 przedsiębiorstwach  </a:t>
                      </a:r>
                      <a:r>
                        <a:rPr lang="pl-PL" sz="1500" dirty="0" smtClean="0"/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l-PL" sz="15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wzrost innowacyjności przedsiębiorstw - wdrożenie dostępnych wyników prac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B+R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/technologii; projekty o małej skali w  zakresie działalności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B+R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realizowanej przez przedsiębiorstwa</a:t>
                      </a:r>
                      <a:r>
                        <a:rPr lang="pl-PL" sz="1500" dirty="0" smtClean="0"/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l-PL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032349"/>
          </a:xfrm>
        </p:spPr>
        <p:txBody>
          <a:bodyPr/>
          <a:lstStyle/>
          <a:p>
            <a:pPr marL="0" indent="19050" algn="just">
              <a:buNone/>
            </a:pPr>
            <a:r>
              <a:rPr lang="pl-PL" sz="2000" b="1" dirty="0" smtClean="0"/>
              <a:t>Projekt </a:t>
            </a:r>
            <a:r>
              <a:rPr lang="pl-PL" sz="2000" b="1" i="1" dirty="0" smtClean="0"/>
              <a:t>Linii Demarkacyjnej </a:t>
            </a:r>
            <a:r>
              <a:rPr lang="pl-PL" sz="2000" b="1" dirty="0" smtClean="0"/>
              <a:t>– wybrane kwestie problematyczne</a:t>
            </a:r>
          </a:p>
          <a:p>
            <a:pPr marL="0" indent="19050" algn="just">
              <a:buNone/>
            </a:pPr>
            <a:endParaRPr lang="pl-PL" sz="2000" b="1" dirty="0" smtClean="0"/>
          </a:p>
          <a:p>
            <a:pPr marL="0" indent="19050" algn="just">
              <a:buNone/>
            </a:pPr>
            <a:endParaRPr lang="pl-PL" sz="2000" b="1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309321"/>
            <a:ext cx="4095750" cy="72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79512" y="2060849"/>
          <a:ext cx="8784975" cy="3917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3264362"/>
                <a:gridCol w="2928325"/>
              </a:tblGrid>
              <a:tr h="443210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Wsparcie rozwoju MŚP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12559">
                <a:tc>
                  <a:txBody>
                    <a:bodyPr/>
                    <a:lstStyle/>
                    <a:p>
                      <a:pPr algn="ctr"/>
                      <a:r>
                        <a:rPr lang="pl-PL" u="sng" dirty="0" smtClean="0"/>
                        <a:t>Poziom</a:t>
                      </a:r>
                      <a:r>
                        <a:rPr lang="pl-PL" u="sng" baseline="0" dirty="0" smtClean="0"/>
                        <a:t> krajowy </a:t>
                      </a:r>
                      <a:endParaRPr lang="pl-PL" u="sng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u="sng" dirty="0" smtClean="0"/>
                        <a:t>Program Operacyjny </a:t>
                      </a:r>
                    </a:p>
                    <a:p>
                      <a:pPr algn="ctr"/>
                      <a:r>
                        <a:rPr lang="pl-PL" u="sng" dirty="0" smtClean="0"/>
                        <a:t>Polska Wschodnia</a:t>
                      </a:r>
                      <a:endParaRPr lang="pl-PL" u="sng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u="sng" dirty="0" smtClean="0"/>
                        <a:t>Poziom regionalny</a:t>
                      </a:r>
                      <a:endParaRPr lang="pl-PL" u="sng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32663"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Brak działań</a:t>
                      </a:r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tworzenie lub modernizacja produktów turystycznych o znaczeniu ponadregionalnym i działania uzupełniając e</a:t>
                      </a: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przygotowanie terenów inwestycyjnych oraz nadanie nowych funkcji gospodarczych terenom zdegradowanym</a:t>
                      </a:r>
                    </a:p>
                    <a:p>
                      <a:pPr algn="ctr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Wsparcie rozwoju firm – projekty zwiększające aktywność inwestycyjną MŚP oraz skutkujące zwiększeniem zatrudnienia i trwałym rozwojem firmy</a:t>
                      </a:r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032349"/>
          </a:xfrm>
        </p:spPr>
        <p:txBody>
          <a:bodyPr/>
          <a:lstStyle/>
          <a:p>
            <a:pPr marL="0" indent="19050" algn="just">
              <a:buNone/>
            </a:pPr>
            <a:r>
              <a:rPr lang="pl-PL" sz="2000" b="1" dirty="0" smtClean="0"/>
              <a:t>Projekt </a:t>
            </a:r>
            <a:r>
              <a:rPr lang="pl-PL" sz="2000" b="1" i="1" dirty="0" smtClean="0"/>
              <a:t>Linii Demarkacyjnej </a:t>
            </a:r>
            <a:r>
              <a:rPr lang="pl-PL" sz="2000" b="1" dirty="0" smtClean="0"/>
              <a:t>– wybrane kwestie problematyczne</a:t>
            </a:r>
          </a:p>
          <a:p>
            <a:pPr marL="0" indent="19050" algn="just">
              <a:buNone/>
            </a:pPr>
            <a:endParaRPr lang="pl-PL" sz="2000" b="1" dirty="0" smtClean="0"/>
          </a:p>
          <a:p>
            <a:pPr marL="0" indent="19050" algn="just">
              <a:buNone/>
            </a:pPr>
            <a:endParaRPr lang="pl-PL" sz="2000" b="1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309321"/>
            <a:ext cx="4095750" cy="72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23527" y="1844825"/>
          <a:ext cx="8640960" cy="454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/>
                <a:gridCol w="3096343"/>
                <a:gridCol w="2880320"/>
              </a:tblGrid>
              <a:tr h="444100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Wsparcie dla instytucji otoczenia biznesu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57765">
                <a:tc>
                  <a:txBody>
                    <a:bodyPr/>
                    <a:lstStyle/>
                    <a:p>
                      <a:pPr algn="ctr"/>
                      <a:r>
                        <a:rPr lang="pl-PL" sz="1600" b="1" u="sng" dirty="0" smtClean="0"/>
                        <a:t>Poziom</a:t>
                      </a:r>
                      <a:r>
                        <a:rPr lang="pl-PL" sz="1600" b="1" u="sng" baseline="0" dirty="0" smtClean="0"/>
                        <a:t> krajowy </a:t>
                      </a:r>
                      <a:endParaRPr lang="pl-PL" sz="1600" b="1" u="sng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u="sng" dirty="0" smtClean="0"/>
                        <a:t>Program Operacyjny Polska Wschodnia</a:t>
                      </a:r>
                      <a:endParaRPr lang="pl-PL" sz="1600" b="1" u="sng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u="sng" dirty="0" smtClean="0"/>
                        <a:t>Poziom regionalny</a:t>
                      </a:r>
                      <a:endParaRPr lang="pl-PL" sz="1600" b="1" u="sng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90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Profesjonalizacja usług Instytucji Otoczenia Biznesu dla inteligentnego rozwoju w powiązaniu z inteligentnymi specjalizacjami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5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Profesjonalizacja usług Instytucji Otoczenia Biznesu, w szczególności parków naukowo –technologicznych i inkubatorów przedsiębiorczości dla inteligentnego rozwoju w powiązaniu z inteligentnymi specjalizacjami jako uzupełnienie  wsparcia z perspektywy 2007-13;</a:t>
                      </a: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wsparcie </a:t>
                      </a:r>
                      <a:r>
                        <a:rPr lang="pl-P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klastrów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inicjatyw klastrowych o znaczeniu ponadregionalnym  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l-PL" sz="1500" dirty="0" smtClean="0"/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l-PL" sz="15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Profesjonalizacja usług Instytucji Otoczenia Biznesu dla inteligentnego rozwoju w powiązaniu z inteligentnymi specjalizacjami – działania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powiązane z systemowymi realizowanymi na poziomie krajowym</a:t>
                      </a:r>
                      <a:endParaRPr lang="pl-PL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l-PL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032349"/>
          </a:xfrm>
        </p:spPr>
        <p:txBody>
          <a:bodyPr/>
          <a:lstStyle/>
          <a:p>
            <a:pPr marL="0" indent="19050" algn="just">
              <a:buNone/>
            </a:pPr>
            <a:r>
              <a:rPr lang="pl-PL" sz="2000" b="1" dirty="0" smtClean="0"/>
              <a:t>Projekt </a:t>
            </a:r>
            <a:r>
              <a:rPr lang="pl-PL" sz="2000" b="1" i="1" dirty="0" smtClean="0"/>
              <a:t>Linii Demarkacyjnej </a:t>
            </a:r>
            <a:r>
              <a:rPr lang="pl-PL" sz="2000" b="1" dirty="0" smtClean="0"/>
              <a:t>– wybrane kwestie problematyczne</a:t>
            </a:r>
          </a:p>
          <a:p>
            <a:pPr marL="0" indent="19050" algn="just">
              <a:buNone/>
            </a:pPr>
            <a:endParaRPr lang="pl-PL" sz="2000" b="1" dirty="0" smtClean="0"/>
          </a:p>
          <a:p>
            <a:pPr marL="0" indent="19050" algn="just">
              <a:buNone/>
            </a:pPr>
            <a:endParaRPr lang="pl-PL" sz="2000" b="1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309321"/>
            <a:ext cx="4095750" cy="72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79512" y="2636912"/>
          <a:ext cx="8784976" cy="2394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Wspieranie przejścia na gospodarkę niskoemisyjną</a:t>
                      </a:r>
                      <a:endParaRPr lang="pl-PL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99836">
                <a:tc>
                  <a:txBody>
                    <a:bodyPr/>
                    <a:lstStyle/>
                    <a:p>
                      <a:pPr algn="ctr"/>
                      <a:r>
                        <a:rPr lang="pl-PL" b="1" u="sng" dirty="0" smtClean="0"/>
                        <a:t>Poziom</a:t>
                      </a:r>
                      <a:r>
                        <a:rPr lang="pl-PL" b="1" u="sng" baseline="0" dirty="0" smtClean="0"/>
                        <a:t> krajowy </a:t>
                      </a:r>
                      <a:endParaRPr lang="pl-PL" b="1" u="sng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u="sng" dirty="0" smtClean="0"/>
                        <a:t>Poziom regionalny</a:t>
                      </a:r>
                      <a:endParaRPr lang="pl-PL" b="1" u="sng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9836"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Kompleksowa modernizacja energetyczna budynków użyteczności publicznej wraz z wymianą wyposażenia tych obiektów na energooszczędne</a:t>
                      </a:r>
                      <a:endParaRPr lang="pl-PL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Kompleksowa modernizacja energetyczna budynków mieszkaniowych wraz z wymianą wyposażenia tych obiektów na energooszczędne </a:t>
                      </a:r>
                    </a:p>
                    <a:p>
                      <a:pPr algn="ctr"/>
                      <a:endParaRPr lang="pl-PL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032349"/>
          </a:xfrm>
        </p:spPr>
        <p:txBody>
          <a:bodyPr/>
          <a:lstStyle/>
          <a:p>
            <a:pPr marL="0" indent="19050" algn="just">
              <a:buNone/>
            </a:pPr>
            <a:r>
              <a:rPr lang="pl-PL" sz="2000" b="1" dirty="0" smtClean="0"/>
              <a:t>Projekt </a:t>
            </a:r>
            <a:r>
              <a:rPr lang="pl-PL" sz="2000" b="1" i="1" dirty="0" smtClean="0"/>
              <a:t>Linii Demarkacyjnej </a:t>
            </a:r>
            <a:r>
              <a:rPr lang="pl-PL" sz="2000" b="1" dirty="0" smtClean="0"/>
              <a:t>– wybrane kwestie problematyczne</a:t>
            </a:r>
          </a:p>
          <a:p>
            <a:pPr marL="0" indent="19050" algn="just">
              <a:buNone/>
            </a:pPr>
            <a:endParaRPr lang="pl-PL" sz="2000" b="1" dirty="0" smtClean="0"/>
          </a:p>
          <a:p>
            <a:pPr marL="0" indent="19050" algn="just">
              <a:buNone/>
            </a:pPr>
            <a:endParaRPr lang="pl-PL" sz="2000" b="1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309321"/>
            <a:ext cx="4095750" cy="72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79512" y="2564904"/>
          <a:ext cx="8784976" cy="260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Zaspokojenie znaczących potrzeb w zakresie inwestycji </a:t>
                      </a: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 sektorze gospodarki odpadami</a:t>
                      </a:r>
                      <a:endParaRPr lang="pl-PL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99836">
                <a:tc>
                  <a:txBody>
                    <a:bodyPr/>
                    <a:lstStyle/>
                    <a:p>
                      <a:pPr algn="ctr"/>
                      <a:r>
                        <a:rPr lang="pl-PL" b="1" u="sng" dirty="0" smtClean="0"/>
                        <a:t>Poziom</a:t>
                      </a:r>
                      <a:r>
                        <a:rPr lang="pl-PL" b="1" u="sng" baseline="0" dirty="0" smtClean="0"/>
                        <a:t> krajowy </a:t>
                      </a:r>
                      <a:endParaRPr lang="pl-PL" b="1" u="sng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u="sng" dirty="0" smtClean="0"/>
                        <a:t>Poziom regionalny</a:t>
                      </a:r>
                      <a:endParaRPr lang="pl-PL" b="1" u="sng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9836"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Kompleksowe działania skierowane na poprawę gospodarowania odpadami komunalnymi - podział inwestycji ze względu na liczbę obsługiwanej ludności –  od 150 tys. mieszkańców</a:t>
                      </a:r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Kompleksowe działania skierowane na poprawę gospodarowania odpadami komunalnymi - podział inwestycji ze względu na liczbę obsługiwanej ludności –  poniżej 150 tys. mieszkańców</a:t>
                      </a:r>
                      <a:endParaRPr lang="pl-PL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63272" cy="3960341"/>
          </a:xfrm>
        </p:spPr>
        <p:txBody>
          <a:bodyPr/>
          <a:lstStyle/>
          <a:p>
            <a:pPr marL="161925" indent="19050" algn="just">
              <a:buNone/>
            </a:pPr>
            <a:r>
              <a:rPr lang="pl-PL" sz="2000" b="1" dirty="0" smtClean="0"/>
              <a:t>Zagadnienia kluczowe w przyszłej perspektywie finansowej:</a:t>
            </a:r>
          </a:p>
          <a:p>
            <a:pPr marL="161925" indent="19050" algn="just">
              <a:buNone/>
            </a:pPr>
            <a:endParaRPr lang="pl-PL" sz="2000" b="1" dirty="0" smtClean="0"/>
          </a:p>
          <a:p>
            <a:pPr marL="161925" indent="19050" algn="just">
              <a:buNone/>
            </a:pPr>
            <a:r>
              <a:rPr lang="pl-PL" sz="2000" b="1" dirty="0" smtClean="0"/>
              <a:t>2. Większy nacisk położony zostanie na tzw. </a:t>
            </a:r>
            <a:r>
              <a:rPr lang="pl-PL" sz="2000" b="1" u="sng" dirty="0" smtClean="0"/>
              <a:t>podejście zintegrowane</a:t>
            </a:r>
            <a:r>
              <a:rPr lang="pl-PL" sz="2000" b="1" dirty="0" smtClean="0"/>
              <a:t>, w związku z czym preferowane będą przedsięwzięcia realizujące tę logikę wsparcia (np. nowy instrument – Zintegrowana Inwestycja Terytorialna).</a:t>
            </a:r>
          </a:p>
          <a:p>
            <a:pPr marL="161925" indent="19050" algn="just">
              <a:buNone/>
            </a:pPr>
            <a:endParaRPr lang="pl-PL" sz="2000" b="1" dirty="0" smtClean="0"/>
          </a:p>
          <a:p>
            <a:pPr marL="161925" indent="19050" algn="just">
              <a:buNone/>
            </a:pPr>
            <a:endParaRPr lang="pl-PL" sz="2000" b="1" dirty="0" smtClean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467544" y="3573016"/>
            <a:ext cx="8208912" cy="2592288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b="1" dirty="0" smtClean="0">
              <a:solidFill>
                <a:schemeClr val="accent6"/>
              </a:solidFill>
            </a:endParaRPr>
          </a:p>
          <a:p>
            <a:pPr algn="ctr"/>
            <a:r>
              <a:rPr lang="pl-PL" b="1" u="sng" dirty="0" smtClean="0">
                <a:solidFill>
                  <a:schemeClr val="bg1"/>
                </a:solidFill>
              </a:rPr>
              <a:t>Podejście zintegrowane </a:t>
            </a:r>
            <a:r>
              <a:rPr lang="pl-PL" b="1" dirty="0" smtClean="0">
                <a:solidFill>
                  <a:schemeClr val="bg1"/>
                </a:solidFill>
              </a:rPr>
              <a:t>- to mechanizm wsparcia umożliwiający przyjęcie do realizacji i wdrożenia całego zestawu (wiązki) przedsięwzięć (projektów) przyczyniających się do koncentracji tematycznej lub  terytorialnej wsparcia, a przez to do osiągnięcia wspólnego dla nich celu (rozwiązania problemu/odpowiedzi                         na wyzwanie rozwojowe) dzięki podjęciu i zrealizowaniu szeregu działań o różnej naturze (np. infrastrukturalnych, wspierających przedsiębiorczość, społecznych,  informacyjno-promocyjnych, itp.)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 r="52" b="132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919" y="2204864"/>
            <a:ext cx="8229600" cy="2448272"/>
          </a:xfrm>
        </p:spPr>
        <p:txBody>
          <a:bodyPr/>
          <a:lstStyle/>
          <a:p>
            <a:pPr lvl="4" algn="ctr" eaLnBrk="1" hangingPunct="1">
              <a:buFontTx/>
              <a:buNone/>
            </a:pPr>
            <a:endParaRPr lang="pl-PL" i="1" dirty="0" smtClean="0"/>
          </a:p>
          <a:p>
            <a:pPr lvl="4" algn="ctr" eaLnBrk="1" hangingPunct="1">
              <a:buFontTx/>
              <a:buNone/>
            </a:pPr>
            <a:endParaRPr lang="pl-PL" i="1" dirty="0"/>
          </a:p>
          <a:p>
            <a:pPr lvl="4" algn="ctr" eaLnBrk="1" hangingPunct="1">
              <a:buFontTx/>
              <a:buNone/>
            </a:pPr>
            <a:r>
              <a:rPr lang="pl-PL" sz="2400" b="1" i="1" dirty="0" smtClean="0"/>
              <a:t>Dziękuję za uwagę</a:t>
            </a:r>
            <a:r>
              <a:rPr lang="pl-PL" sz="2400" b="1" i="1" dirty="0" smtClean="0"/>
              <a:t>.</a:t>
            </a:r>
          </a:p>
          <a:p>
            <a:pPr lvl="4" algn="ctr" eaLnBrk="1" hangingPunct="1">
              <a:buFontTx/>
              <a:buNone/>
            </a:pPr>
            <a:endParaRPr lang="pl-PL" sz="2400" b="1" i="1" dirty="0" smtClean="0"/>
          </a:p>
          <a:p>
            <a:pPr lvl="4" algn="ctr" eaLnBrk="1" hangingPunct="1">
              <a:buFontTx/>
              <a:buNone/>
            </a:pPr>
            <a:r>
              <a:rPr lang="pl-PL" sz="2400" b="1" i="1" dirty="0" smtClean="0"/>
              <a:t>Izabela Byzdra</a:t>
            </a:r>
          </a:p>
          <a:p>
            <a:pPr lvl="4" algn="ctr" eaLnBrk="1" hangingPunct="1">
              <a:buFontTx/>
              <a:buNone/>
            </a:pPr>
            <a:r>
              <a:rPr lang="pl-PL" sz="2400" i="1" dirty="0" smtClean="0"/>
              <a:t>Dyrektor </a:t>
            </a:r>
          </a:p>
          <a:p>
            <a:pPr lvl="4" algn="ctr" eaLnBrk="1" hangingPunct="1">
              <a:buFontTx/>
              <a:buNone/>
            </a:pPr>
            <a:r>
              <a:rPr lang="pl-PL" sz="2400" i="1" dirty="0" smtClean="0"/>
              <a:t>Lubelskiej Agencji Wspierania Przedsiębiorczości w Lublinie </a:t>
            </a:r>
            <a:endParaRPr lang="pl-PL" sz="2400" i="1" dirty="0" smtClean="0"/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900113" y="6165850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>
              <a:latin typeface="Lubelskie" pitchFamily="50" charset="0"/>
            </a:endParaRPr>
          </a:p>
        </p:txBody>
      </p:sp>
      <p:pic>
        <p:nvPicPr>
          <p:cNvPr id="15365" name="Obraz 6" descr="oznakowan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5516563"/>
            <a:ext cx="71294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63272" cy="3960341"/>
          </a:xfrm>
        </p:spPr>
        <p:txBody>
          <a:bodyPr/>
          <a:lstStyle/>
          <a:p>
            <a:pPr marL="161925" indent="19050" algn="just">
              <a:buNone/>
            </a:pPr>
            <a:r>
              <a:rPr lang="pl-PL" sz="2000" b="1" dirty="0" smtClean="0"/>
              <a:t>Zagadnienia kluczowe w przyszłej perspektywie finansowej:</a:t>
            </a:r>
          </a:p>
          <a:p>
            <a:pPr marL="161925" indent="19050" algn="just">
              <a:buNone/>
            </a:pPr>
            <a:endParaRPr lang="pl-PL" sz="2000" b="1" dirty="0" smtClean="0"/>
          </a:p>
          <a:p>
            <a:pPr marL="161925" indent="19050" algn="just">
              <a:buNone/>
            </a:pPr>
            <a:r>
              <a:rPr lang="pl-PL" sz="2000" b="1" dirty="0" smtClean="0"/>
              <a:t>3. Większy nacisk położony zostanie na terytorialny wymiar prowadzonej interwencji (tzw. </a:t>
            </a:r>
            <a:r>
              <a:rPr lang="pl-PL" sz="2000" b="1" u="sng" dirty="0" smtClean="0"/>
              <a:t>podejście terytorialne</a:t>
            </a:r>
            <a:r>
              <a:rPr lang="pl-PL" sz="2000" b="1" dirty="0" smtClean="0"/>
              <a:t>).</a:t>
            </a:r>
          </a:p>
          <a:p>
            <a:pPr marL="161925" indent="19050" algn="just">
              <a:buNone/>
            </a:pPr>
            <a:endParaRPr lang="pl-PL" sz="2000" b="1" dirty="0" smtClean="0"/>
          </a:p>
          <a:p>
            <a:pPr marL="161925" indent="19050" algn="just">
              <a:buNone/>
            </a:pPr>
            <a:endParaRPr lang="pl-PL" sz="2000" b="1" dirty="0" smtClean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467544" y="3501008"/>
            <a:ext cx="8208912" cy="1368152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u="sng" dirty="0" smtClean="0">
                <a:solidFill>
                  <a:schemeClr val="bg1"/>
                </a:solidFill>
              </a:rPr>
              <a:t>Podejście terytorialne </a:t>
            </a:r>
            <a:r>
              <a:rPr lang="pl-PL" b="1" dirty="0" smtClean="0">
                <a:solidFill>
                  <a:schemeClr val="bg1"/>
                </a:solidFill>
              </a:rPr>
              <a:t>zakłada odejście od postrzegania obszarów             przez pryzmat granic administracyjnych na rzecz ich indywidualnych </a:t>
            </a:r>
          </a:p>
          <a:p>
            <a:pPr algn="ctr"/>
            <a:r>
              <a:rPr lang="pl-PL" b="1" dirty="0" smtClean="0">
                <a:solidFill>
                  <a:schemeClr val="bg1"/>
                </a:solidFill>
              </a:rPr>
              <a:t>potencjałów, barier i wzajemnych zależności.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63272" cy="3960341"/>
          </a:xfrm>
        </p:spPr>
        <p:txBody>
          <a:bodyPr/>
          <a:lstStyle/>
          <a:p>
            <a:pPr marL="161925" indent="19050" algn="just">
              <a:buNone/>
            </a:pPr>
            <a:r>
              <a:rPr lang="pl-PL" sz="2000" b="1" dirty="0" smtClean="0"/>
              <a:t>Zagadnienia kluczowe w przyszłej perspektywie finansowej:</a:t>
            </a:r>
          </a:p>
          <a:p>
            <a:pPr marL="161925" indent="19050" algn="just">
              <a:buNone/>
            </a:pPr>
            <a:endParaRPr lang="pl-PL" sz="2000" b="1" dirty="0" smtClean="0"/>
          </a:p>
          <a:p>
            <a:pPr marL="161925" indent="19050" algn="just">
              <a:buNone/>
            </a:pPr>
            <a:r>
              <a:rPr lang="pl-PL" sz="2000" b="1" dirty="0" smtClean="0"/>
              <a:t>4. Przy realizacji działań rozwojowych w większym stopniu realizowane powinno być </a:t>
            </a:r>
            <a:r>
              <a:rPr lang="pl-PL" sz="2000" b="1" u="sng" dirty="0" smtClean="0"/>
              <a:t>partnerstwo oraz współpraca podmiotów</a:t>
            </a:r>
            <a:r>
              <a:rPr lang="pl-PL" sz="2000" b="1" dirty="0" smtClean="0"/>
              <a:t>. </a:t>
            </a:r>
            <a:r>
              <a:rPr lang="pl-PL" sz="2000" dirty="0" smtClean="0"/>
              <a:t>(Partnerstwo i wielopoziomowe sprawowanie rządów to jedna z zasad ogólnych w przyszłej perspektywie finansowej - art. 5 projektu rozporządzenia ogólnego).</a:t>
            </a:r>
          </a:p>
          <a:p>
            <a:pPr marL="161925" indent="19050" algn="just">
              <a:buNone/>
            </a:pPr>
            <a:endParaRPr lang="pl-PL" sz="2000" b="1" dirty="0" smtClean="0"/>
          </a:p>
          <a:p>
            <a:pPr marL="161925" indent="19050" algn="just">
              <a:buNone/>
            </a:pPr>
            <a:r>
              <a:rPr lang="pl-PL" sz="2000" b="1" dirty="0" smtClean="0"/>
              <a:t>5. Nastąpi wzrost wykorzystania </a:t>
            </a:r>
            <a:r>
              <a:rPr lang="pl-PL" sz="2000" b="1" u="sng" dirty="0" smtClean="0"/>
              <a:t>instrumentów finansowych (IF)</a:t>
            </a:r>
            <a:r>
              <a:rPr lang="pl-PL" sz="2000" b="1" dirty="0" smtClean="0"/>
              <a:t>          w programach polityki spójności. </a:t>
            </a:r>
          </a:p>
          <a:p>
            <a:pPr marL="161925" indent="19050" algn="just">
              <a:buNone/>
            </a:pPr>
            <a:r>
              <a:rPr lang="pl-PL" sz="2000" b="1" dirty="0" smtClean="0"/>
              <a:t>Wprowadzone zostaną nowe, dotychczas niestosowane instrumenty finansowe.</a:t>
            </a:r>
          </a:p>
          <a:p>
            <a:pPr marL="161925" indent="19050" algn="just">
              <a:buNone/>
            </a:pPr>
            <a:endParaRPr lang="pl-PL" sz="2000" b="1" dirty="0" smtClean="0"/>
          </a:p>
          <a:p>
            <a:pPr marL="161925" indent="19050" algn="just">
              <a:buNone/>
            </a:pPr>
            <a:endParaRPr lang="pl-PL" sz="2000" b="1" dirty="0" smtClean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63272" cy="4752528"/>
          </a:xfrm>
        </p:spPr>
        <p:txBody>
          <a:bodyPr/>
          <a:lstStyle/>
          <a:p>
            <a:pPr marL="161925" indent="19050" algn="just">
              <a:buNone/>
            </a:pPr>
            <a:r>
              <a:rPr lang="pl-PL" sz="2000" b="1" dirty="0" smtClean="0"/>
              <a:t>Zagadnienia kluczowe w przyszłej perspektywie finansowej:</a:t>
            </a:r>
          </a:p>
          <a:p>
            <a:pPr marL="161925" indent="19050" algn="just">
              <a:buNone/>
            </a:pPr>
            <a:endParaRPr lang="pl-PL" sz="2000" b="1" dirty="0" smtClean="0"/>
          </a:p>
          <a:p>
            <a:pPr marL="161925" indent="19050" algn="just">
              <a:buNone/>
            </a:pPr>
            <a:r>
              <a:rPr lang="pl-PL" sz="1800" b="1" dirty="0" smtClean="0"/>
              <a:t>Katalog IF finansowanych w przyszłych programach 2014-2020:</a:t>
            </a:r>
          </a:p>
          <a:p>
            <a:pPr marL="447675" indent="-269875" algn="just">
              <a:buFont typeface="Arial" pitchFamily="34" charset="0"/>
              <a:buChar char="•"/>
              <a:tabLst>
                <a:tab pos="355600" algn="l"/>
              </a:tabLst>
            </a:pPr>
            <a:r>
              <a:rPr lang="pl-PL" sz="1600" b="1" dirty="0" smtClean="0"/>
              <a:t>krajowy fundusz </a:t>
            </a:r>
            <a:r>
              <a:rPr lang="pl-PL" sz="1600" b="1" dirty="0" err="1" smtClean="0"/>
              <a:t>venture</a:t>
            </a:r>
            <a:r>
              <a:rPr lang="pl-PL" sz="1600" b="1" dirty="0" smtClean="0"/>
              <a:t> capital</a:t>
            </a:r>
          </a:p>
          <a:p>
            <a:pPr marL="447675" indent="-269875" algn="just">
              <a:buFont typeface="Arial" pitchFamily="34" charset="0"/>
              <a:buChar char="•"/>
              <a:tabLst>
                <a:tab pos="355600" algn="l"/>
              </a:tabLst>
            </a:pPr>
            <a:r>
              <a:rPr lang="pl-PL" sz="1600" b="1" dirty="0" smtClean="0"/>
              <a:t>mechanizmy pożyczkowe/</a:t>
            </a:r>
            <a:r>
              <a:rPr lang="pl-PL" sz="1600" b="1" dirty="0" err="1" smtClean="0"/>
              <a:t>poręczeniowe</a:t>
            </a:r>
            <a:r>
              <a:rPr lang="pl-PL" sz="1600" b="1" dirty="0" smtClean="0"/>
              <a:t> dla finansowania wysokobudżetowych przedsięwzięć, np. w energetyce odnawialnej i efektywności energetycznej</a:t>
            </a:r>
          </a:p>
          <a:p>
            <a:pPr marL="447675" indent="-269875" algn="just">
              <a:buFont typeface="Arial" pitchFamily="34" charset="0"/>
              <a:buChar char="•"/>
              <a:tabLst>
                <a:tab pos="355600" algn="l"/>
              </a:tabLst>
            </a:pPr>
            <a:r>
              <a:rPr lang="pl-PL" sz="1600" b="1" dirty="0" smtClean="0"/>
              <a:t>fundusze pożyczkowe/</a:t>
            </a:r>
            <a:r>
              <a:rPr lang="pl-PL" sz="1600" b="1" dirty="0" err="1" smtClean="0"/>
              <a:t>poręczeniowe</a:t>
            </a:r>
            <a:r>
              <a:rPr lang="pl-PL" sz="1600" b="1" dirty="0" smtClean="0"/>
              <a:t> do finansowania przedsięwzięć niższej wartości w energetyce odnawialnej i efektywności energetycznej</a:t>
            </a:r>
          </a:p>
          <a:p>
            <a:pPr marL="447675" indent="-269875" algn="just">
              <a:buFont typeface="Arial" pitchFamily="34" charset="0"/>
              <a:buChar char="•"/>
              <a:tabLst>
                <a:tab pos="355600" algn="l"/>
              </a:tabLst>
            </a:pPr>
            <a:r>
              <a:rPr lang="pl-PL" sz="1600" b="1" dirty="0" smtClean="0"/>
              <a:t>pożyczki/linie kredytowe udzielane/organizowane bezpośrednio przez IZ lub IW</a:t>
            </a:r>
          </a:p>
          <a:p>
            <a:pPr marL="447675" indent="-269875" algn="just">
              <a:buFont typeface="Arial" pitchFamily="34" charset="0"/>
              <a:buChar char="•"/>
              <a:tabLst>
                <a:tab pos="355600" algn="l"/>
              </a:tabLst>
            </a:pPr>
            <a:r>
              <a:rPr lang="pl-PL" sz="1600" b="1" dirty="0" smtClean="0"/>
              <a:t>fundusze pożyczkowe oferujące różne linie produktów</a:t>
            </a:r>
          </a:p>
          <a:p>
            <a:pPr marL="447675" indent="-269875" algn="just">
              <a:buFont typeface="Arial" pitchFamily="34" charset="0"/>
              <a:buChar char="•"/>
              <a:tabLst>
                <a:tab pos="355600" algn="l"/>
              </a:tabLst>
            </a:pPr>
            <a:r>
              <a:rPr lang="pl-PL" sz="1600" b="1" dirty="0" smtClean="0"/>
              <a:t>fundusze </a:t>
            </a:r>
            <a:r>
              <a:rPr lang="pl-PL" sz="1600" b="1" dirty="0" err="1" smtClean="0"/>
              <a:t>poręczeniowe</a:t>
            </a:r>
            <a:r>
              <a:rPr lang="pl-PL" sz="1600" b="1" dirty="0" smtClean="0"/>
              <a:t>, </a:t>
            </a:r>
            <a:r>
              <a:rPr lang="pl-PL" sz="1600" b="1" dirty="0" err="1" smtClean="0"/>
              <a:t>poreczenia</a:t>
            </a:r>
            <a:r>
              <a:rPr lang="pl-PL" sz="1600" b="1" dirty="0" smtClean="0"/>
              <a:t> indywidualne, poręczenia portfelowe, rożne linie produktów  </a:t>
            </a:r>
          </a:p>
          <a:p>
            <a:pPr marL="447675" indent="-269875" algn="just">
              <a:buFont typeface="Arial" pitchFamily="34" charset="0"/>
              <a:buChar char="•"/>
              <a:tabLst>
                <a:tab pos="355600" algn="l"/>
              </a:tabLst>
            </a:pPr>
            <a:r>
              <a:rPr lang="pl-PL" sz="1600" b="1" dirty="0" smtClean="0"/>
              <a:t>fundusze kapitałowe (equity), </a:t>
            </a:r>
            <a:r>
              <a:rPr lang="pl-PL" sz="1600" b="1" dirty="0" err="1" smtClean="0"/>
              <a:t>seed</a:t>
            </a:r>
            <a:r>
              <a:rPr lang="pl-PL" sz="1600" b="1" dirty="0" smtClean="0"/>
              <a:t> capital</a:t>
            </a:r>
          </a:p>
          <a:p>
            <a:pPr marL="447675" indent="-269875" algn="just">
              <a:buFont typeface="Arial" pitchFamily="34" charset="0"/>
              <a:buChar char="•"/>
              <a:tabLst>
                <a:tab pos="355600" algn="l"/>
              </a:tabLst>
            </a:pPr>
            <a:r>
              <a:rPr lang="pl-PL" sz="1600" b="1" dirty="0" smtClean="0"/>
              <a:t>Fundusze łączące wszystkie produkty, Fundusze Rozwoju Obszarów Miejskich, Fundusze na OZE, ochronę środowiska, efektywność energetyczną</a:t>
            </a:r>
          </a:p>
          <a:p>
            <a:pPr marL="447675" indent="-269875" algn="just">
              <a:buFont typeface="Arial" pitchFamily="34" charset="0"/>
              <a:buChar char="•"/>
              <a:tabLst>
                <a:tab pos="355600" algn="l"/>
              </a:tabLst>
            </a:pPr>
            <a:r>
              <a:rPr lang="pl-PL" sz="1600" b="1" dirty="0" smtClean="0"/>
              <a:t>fundusze mieszane</a:t>
            </a:r>
            <a:endParaRPr lang="pl-PL" sz="1600" b="1" dirty="0" smtClean="0">
              <a:solidFill>
                <a:srgbClr val="FF0000"/>
              </a:solidFill>
            </a:endParaRP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363272" cy="4896544"/>
          </a:xfrm>
        </p:spPr>
        <p:txBody>
          <a:bodyPr/>
          <a:lstStyle/>
          <a:p>
            <a:pPr marL="161925" indent="19050" algn="just">
              <a:buNone/>
            </a:pPr>
            <a:r>
              <a:rPr lang="pl-PL" sz="2000" b="1" u="sng" dirty="0" smtClean="0"/>
              <a:t>Układ programów operacyjnych 2014 – 2020</a:t>
            </a:r>
          </a:p>
          <a:p>
            <a:pPr marL="161925" indent="19050" algn="just">
              <a:buNone/>
            </a:pPr>
            <a:endParaRPr lang="pl-PL" sz="2000" b="1" u="sng" dirty="0" smtClean="0"/>
          </a:p>
          <a:p>
            <a:pPr marL="350838" indent="-173038" algn="just">
              <a:buFont typeface="Arial" pitchFamily="34" charset="0"/>
              <a:buChar char="•"/>
            </a:pPr>
            <a:r>
              <a:rPr lang="pl-PL" sz="1600" b="1" dirty="0" smtClean="0"/>
              <a:t>program operacyjny dotyczący innowacyjności, badań naukowych i ich powiązań ze sferą przedsiębiorstw </a:t>
            </a:r>
          </a:p>
          <a:p>
            <a:pPr marL="350838" indent="-173038" algn="just">
              <a:buFont typeface="Arial" pitchFamily="34" charset="0"/>
              <a:buChar char="•"/>
            </a:pPr>
            <a:r>
              <a:rPr lang="pl-PL" sz="1600" b="1" dirty="0" smtClean="0"/>
              <a:t>program operacyjny dotyczący gospodarki niskoemisyjnej, ochrony środowiska, przeciwdziałania i adaptacji do zmian klimatu, transportu i bezpieczeństwa energetycznego</a:t>
            </a:r>
          </a:p>
          <a:p>
            <a:pPr marL="350838" indent="-173038" algn="just">
              <a:buFont typeface="Arial" pitchFamily="34" charset="0"/>
              <a:buChar char="•"/>
            </a:pPr>
            <a:r>
              <a:rPr lang="pl-PL" sz="1600" b="1" dirty="0" smtClean="0"/>
              <a:t>program operacyjny dotyczący rozwoju kompetencji i umiejętności, włączenia społecznego oraz dobrego rządzenia </a:t>
            </a:r>
          </a:p>
          <a:p>
            <a:pPr marL="350838" indent="-173038" algn="just">
              <a:buFont typeface="Arial" pitchFamily="34" charset="0"/>
              <a:buChar char="•"/>
            </a:pPr>
            <a:r>
              <a:rPr lang="pl-PL" sz="1600" b="1" dirty="0" smtClean="0"/>
              <a:t>program operacyjny dotyczący rozwoju cyfrowego </a:t>
            </a:r>
          </a:p>
          <a:p>
            <a:pPr marL="350838" indent="-173038" algn="just">
              <a:buFont typeface="Arial" pitchFamily="34" charset="0"/>
              <a:buChar char="•"/>
            </a:pPr>
            <a:r>
              <a:rPr lang="pl-PL" sz="1600" b="1" dirty="0" smtClean="0"/>
              <a:t>program dotyczący rozwoju obszarów wiejskich </a:t>
            </a:r>
          </a:p>
          <a:p>
            <a:pPr marL="350838" indent="-173038" algn="just">
              <a:buFont typeface="Arial" pitchFamily="34" charset="0"/>
              <a:buChar char="•"/>
            </a:pPr>
            <a:r>
              <a:rPr lang="pl-PL" sz="1600" b="1" dirty="0" smtClean="0"/>
              <a:t>program dotyczący rozwoju obszarów morskich i rybackich </a:t>
            </a:r>
          </a:p>
          <a:p>
            <a:pPr marL="350838" indent="-173038" algn="just">
              <a:buFont typeface="Arial" pitchFamily="34" charset="0"/>
              <a:buChar char="•"/>
            </a:pPr>
            <a:r>
              <a:rPr lang="pl-PL" sz="1600" b="1" dirty="0" smtClean="0"/>
              <a:t>program pomocy technicznej</a:t>
            </a:r>
          </a:p>
          <a:p>
            <a:pPr marL="350838" indent="-173038" algn="just">
              <a:buFont typeface="Arial" pitchFamily="34" charset="0"/>
              <a:buChar char="•"/>
            </a:pPr>
            <a:r>
              <a:rPr lang="pl-PL" sz="1600" b="1" dirty="0" smtClean="0"/>
              <a:t>program operacyjny dotyczący Polski Wschodniej </a:t>
            </a:r>
          </a:p>
          <a:p>
            <a:pPr marL="350838" indent="-173038" algn="just">
              <a:buFont typeface="Arial" pitchFamily="34" charset="0"/>
              <a:buChar char="•"/>
            </a:pPr>
            <a:r>
              <a:rPr lang="pl-PL" sz="1600" b="1" dirty="0" smtClean="0"/>
              <a:t>programy  dotyczące współpracy terytorialnej (EWT) </a:t>
            </a:r>
          </a:p>
          <a:p>
            <a:pPr marL="350838" indent="-173038" algn="just">
              <a:buFont typeface="Arial" pitchFamily="34" charset="0"/>
              <a:buChar char="•"/>
            </a:pPr>
            <a:r>
              <a:rPr lang="pl-PL" sz="1600" b="1" dirty="0" smtClean="0"/>
              <a:t>Regionalne Programy Operacyjne</a:t>
            </a:r>
            <a:endParaRPr lang="pl-PL" sz="1600" b="1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420888"/>
            <a:ext cx="8363272" cy="3024237"/>
          </a:xfrm>
        </p:spPr>
        <p:txBody>
          <a:bodyPr/>
          <a:lstStyle/>
          <a:p>
            <a:pPr marL="161925" indent="19050" algn="just">
              <a:buNone/>
            </a:pPr>
            <a:r>
              <a:rPr lang="pl-PL" sz="2000" b="1" dirty="0" smtClean="0"/>
              <a:t>Zarząd Województwa Lubelskiego w dniu 5 marca 2013 r. zaakceptował wstępny projekt obszarów wsparcia w Regionalnym Programie Operacyjnym Województwa Lubelskiego na lata 2014 – 2020   (RPO WL 2014 – 2020), z jednoczesnym zachowaniem możliwości modyfikacji w zakresie konstrukcji Osi Priorytetowych Programu. </a:t>
            </a:r>
            <a:endParaRPr lang="pl-PL" sz="2400" b="1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l-PL" sz="1100" dirty="0">
              <a:latin typeface="Lubelskie" pitchFamily="50" charset="0"/>
            </a:endParaRP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23950" y="64611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trona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0"/>
            <a:ext cx="9148763" cy="70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913"/>
            <a:ext cx="8353177" cy="1007839"/>
          </a:xfrm>
        </p:spPr>
        <p:txBody>
          <a:bodyPr/>
          <a:lstStyle/>
          <a:p>
            <a:pPr algn="r" eaLnBrk="1" hangingPunct="1"/>
            <a:r>
              <a:rPr lang="pl-PL" sz="1800" b="1" dirty="0" smtClean="0">
                <a:solidFill>
                  <a:schemeClr val="bg1"/>
                </a:solidFill>
              </a:rPr>
              <a:t>Wstępny zarys obszarów wsparcia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 Regionalnym Programie Operacyjnym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Województwa Lubelskiego </a:t>
            </a:r>
            <a:br>
              <a:rPr lang="pl-PL" sz="1800" b="1" dirty="0" smtClean="0">
                <a:solidFill>
                  <a:schemeClr val="bg1"/>
                </a:solidFill>
              </a:rPr>
            </a:br>
            <a:r>
              <a:rPr lang="pl-PL" sz="1800" b="1" dirty="0" smtClean="0">
                <a:solidFill>
                  <a:schemeClr val="bg1"/>
                </a:solidFill>
              </a:rPr>
              <a:t>na lata 2014 – 2020</a:t>
            </a:r>
            <a:endParaRPr lang="pl-PL" sz="18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29600" cy="575320"/>
          </a:xfrm>
        </p:spPr>
        <p:txBody>
          <a:bodyPr/>
          <a:lstStyle/>
          <a:p>
            <a:pPr marL="542925" lvl="4" algn="ctr" eaLnBrk="1" hangingPunct="1">
              <a:buNone/>
            </a:pPr>
            <a:r>
              <a:rPr lang="pl-PL" sz="1800" dirty="0" smtClean="0"/>
              <a:t> </a:t>
            </a:r>
          </a:p>
          <a:p>
            <a:pPr lvl="4" eaLnBrk="1" hangingPunct="1">
              <a:buFontTx/>
              <a:buNone/>
            </a:pPr>
            <a:endParaRPr lang="pl-PL" dirty="0" smtClean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71550" y="6308725"/>
            <a:ext cx="409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1100" dirty="0">
                <a:latin typeface="Lubelskie" pitchFamily="50" charset="0"/>
              </a:rPr>
              <a:t>Departament </a:t>
            </a:r>
            <a:r>
              <a:rPr lang="pl-PL" sz="1100" dirty="0" smtClean="0">
                <a:latin typeface="Lubelskie" pitchFamily="50" charset="0"/>
              </a:rPr>
              <a:t>Regionalnego </a:t>
            </a:r>
            <a:r>
              <a:rPr lang="pl-PL" sz="1100" dirty="0">
                <a:latin typeface="Lubelskie" pitchFamily="50" charset="0"/>
              </a:rPr>
              <a:t>Programu Operacyjnego</a:t>
            </a:r>
          </a:p>
        </p:txBody>
      </p:sp>
      <p:pic>
        <p:nvPicPr>
          <p:cNvPr id="14341" name="Obraz 12" descr="Rysunek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27368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95536" y="1484784"/>
          <a:ext cx="8280921" cy="518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5397358"/>
                <a:gridCol w="1069778"/>
                <a:gridCol w="1093705"/>
              </a:tblGrid>
              <a:tr h="580565"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Lp.</a:t>
                      </a:r>
                      <a:endParaRPr lang="pl-P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Nazwa osi priorytetowej </a:t>
                      </a:r>
                      <a:endParaRPr lang="pl-P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Podział wsparcia wg funduszy</a:t>
                      </a:r>
                      <a:endParaRPr lang="pl-P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8609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EFRR</a:t>
                      </a:r>
                      <a:endParaRPr lang="pl-P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EFS</a:t>
                      </a:r>
                      <a:endParaRPr lang="pl-PL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9128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Konkurencyjność przedsiębiorstw i innowacje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48609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Energia przyjazna środowisku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</a:tr>
              <a:tr h="626485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Ochrona środowiska  i efektywne wykorzystanie zasobów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</a:tr>
              <a:tr h="510475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Mobilność regionalna i ekologiczny transport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54528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Przedsiębiorczość i uczenie się przez całe życie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90%</a:t>
                      </a:r>
                      <a:endParaRPr lang="pl-PL" dirty="0"/>
                    </a:p>
                  </a:txBody>
                  <a:tcPr/>
                </a:tc>
              </a:tr>
              <a:tr h="48609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Spójność społeczna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6%</a:t>
                      </a:r>
                      <a:endParaRPr lang="pl-PL" dirty="0"/>
                    </a:p>
                  </a:txBody>
                  <a:tcPr/>
                </a:tc>
              </a:tr>
              <a:tr h="48609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Pomoc techniczna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48609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Pomoc techniczna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4%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2053</Words>
  <Application>Microsoft Office PowerPoint</Application>
  <PresentationFormat>Pokaz na ekranie (4:3)</PresentationFormat>
  <Paragraphs>321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Projekt domyślny</vt:lpstr>
      <vt:lpstr>Wstępny zarys obszarów wsparcia  w  Regionalnym Programie Operacyjnym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  <vt:lpstr>Wstępny zarys obszarów wsparcia  w Regionalnym Programie Operacyjnym  Województwa Lubelskiego  na lata 2014 – 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jaworskig</dc:creator>
  <cp:lastModifiedBy>Agnieszka Tobiasz</cp:lastModifiedBy>
  <cp:revision>89</cp:revision>
  <dcterms:created xsi:type="dcterms:W3CDTF">2011-10-13T10:13:34Z</dcterms:created>
  <dcterms:modified xsi:type="dcterms:W3CDTF">2013-07-10T11:31:01Z</dcterms:modified>
</cp:coreProperties>
</file>