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25"/>
  </p:notesMasterIdLst>
  <p:handoutMasterIdLst>
    <p:handoutMasterId r:id="rId26"/>
  </p:handoutMasterIdLst>
  <p:sldIdLst>
    <p:sldId id="273" r:id="rId3"/>
    <p:sldId id="284" r:id="rId4"/>
    <p:sldId id="285" r:id="rId5"/>
    <p:sldId id="286" r:id="rId6"/>
    <p:sldId id="289" r:id="rId7"/>
    <p:sldId id="288" r:id="rId8"/>
    <p:sldId id="280" r:id="rId9"/>
    <p:sldId id="279" r:id="rId10"/>
    <p:sldId id="269" r:id="rId11"/>
    <p:sldId id="290" r:id="rId12"/>
    <p:sldId id="291" r:id="rId13"/>
    <p:sldId id="292" r:id="rId14"/>
    <p:sldId id="293" r:id="rId15"/>
    <p:sldId id="294" r:id="rId16"/>
    <p:sldId id="272" r:id="rId17"/>
    <p:sldId id="295" r:id="rId18"/>
    <p:sldId id="296" r:id="rId19"/>
    <p:sldId id="297" r:id="rId20"/>
    <p:sldId id="299" r:id="rId21"/>
    <p:sldId id="300" r:id="rId22"/>
    <p:sldId id="302" r:id="rId23"/>
    <p:sldId id="301" r:id="rId24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FFCC"/>
    <a:srgbClr val="339966"/>
    <a:srgbClr val="33CCFF"/>
    <a:srgbClr val="66FF99"/>
    <a:srgbClr val="009900"/>
    <a:srgbClr val="FF0000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95591" autoAdjust="0"/>
  </p:normalViewPr>
  <p:slideViewPr>
    <p:cSldViewPr>
      <p:cViewPr>
        <p:scale>
          <a:sx n="55" d="100"/>
          <a:sy n="55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1200" dirty="0" smtClean="0"/>
              <a:t>Zmiana</a:t>
            </a:r>
            <a:r>
              <a:rPr lang="pl-PL" sz="1200" baseline="0" dirty="0" smtClean="0"/>
              <a:t> struktury firm szkoleniowych 2010-1012</a:t>
            </a:r>
            <a:endParaRPr lang="pl-PL" sz="1200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Arkusz1!$F$4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Arkusz1!$E$5:$E$9</c:f>
              <c:strCache>
                <c:ptCount val="5"/>
                <c:pt idx="0">
                  <c:v>Jednoosobowe</c:v>
                </c:pt>
                <c:pt idx="1">
                  <c:v>Mikro</c:v>
                </c:pt>
                <c:pt idx="2">
                  <c:v>Małe </c:v>
                </c:pt>
                <c:pt idx="3">
                  <c:v>Średnie</c:v>
                </c:pt>
                <c:pt idx="4">
                  <c:v>Duże</c:v>
                </c:pt>
              </c:strCache>
            </c:strRef>
          </c:cat>
          <c:val>
            <c:numRef>
              <c:f>Arkusz1!$F$5:$F$9</c:f>
              <c:numCache>
                <c:formatCode>0%</c:formatCode>
                <c:ptCount val="5"/>
                <c:pt idx="0">
                  <c:v>4.0000000000000077E-2</c:v>
                </c:pt>
                <c:pt idx="1">
                  <c:v>0.36000000000000032</c:v>
                </c:pt>
                <c:pt idx="2">
                  <c:v>0.45</c:v>
                </c:pt>
                <c:pt idx="3">
                  <c:v>0.13</c:v>
                </c:pt>
                <c:pt idx="4">
                  <c:v>2.0000000000000039E-2</c:v>
                </c:pt>
              </c:numCache>
            </c:numRef>
          </c:val>
        </c:ser>
        <c:ser>
          <c:idx val="1"/>
          <c:order val="1"/>
          <c:tx>
            <c:strRef>
              <c:f>Arkusz1!$G$4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Arkusz1!$E$5:$E$9</c:f>
              <c:strCache>
                <c:ptCount val="5"/>
                <c:pt idx="0">
                  <c:v>Jednoosobowe</c:v>
                </c:pt>
                <c:pt idx="1">
                  <c:v>Mikro</c:v>
                </c:pt>
                <c:pt idx="2">
                  <c:v>Małe </c:v>
                </c:pt>
                <c:pt idx="3">
                  <c:v>Średnie</c:v>
                </c:pt>
                <c:pt idx="4">
                  <c:v>Duże</c:v>
                </c:pt>
              </c:strCache>
            </c:strRef>
          </c:cat>
          <c:val>
            <c:numRef>
              <c:f>Arkusz1!$G$5:$G$9</c:f>
              <c:numCache>
                <c:formatCode>0%</c:formatCode>
                <c:ptCount val="5"/>
                <c:pt idx="0">
                  <c:v>4.0000000000000077E-2</c:v>
                </c:pt>
                <c:pt idx="1">
                  <c:v>0.35000000000000031</c:v>
                </c:pt>
                <c:pt idx="2">
                  <c:v>0.43000000000000038</c:v>
                </c:pt>
                <c:pt idx="3">
                  <c:v>0.15000000000000024</c:v>
                </c:pt>
                <c:pt idx="4">
                  <c:v>3.0000000000000051E-2</c:v>
                </c:pt>
              </c:numCache>
            </c:numRef>
          </c:val>
        </c:ser>
        <c:ser>
          <c:idx val="2"/>
          <c:order val="2"/>
          <c:tx>
            <c:strRef>
              <c:f>Arkusz1!$H$4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Arkusz1!$E$5:$E$9</c:f>
              <c:strCache>
                <c:ptCount val="5"/>
                <c:pt idx="0">
                  <c:v>Jednoosobowe</c:v>
                </c:pt>
                <c:pt idx="1">
                  <c:v>Mikro</c:v>
                </c:pt>
                <c:pt idx="2">
                  <c:v>Małe </c:v>
                </c:pt>
                <c:pt idx="3">
                  <c:v>Średnie</c:v>
                </c:pt>
                <c:pt idx="4">
                  <c:v>Duże</c:v>
                </c:pt>
              </c:strCache>
            </c:strRef>
          </c:cat>
          <c:val>
            <c:numRef>
              <c:f>Arkusz1!$H$5:$H$9</c:f>
              <c:numCache>
                <c:formatCode>0%</c:formatCode>
                <c:ptCount val="5"/>
                <c:pt idx="0">
                  <c:v>4.0000000000000077E-2</c:v>
                </c:pt>
                <c:pt idx="1">
                  <c:v>0.33000000000000085</c:v>
                </c:pt>
                <c:pt idx="2">
                  <c:v>0.42000000000000032</c:v>
                </c:pt>
                <c:pt idx="3">
                  <c:v>0.1600000000000002</c:v>
                </c:pt>
                <c:pt idx="4">
                  <c:v>4.0000000000000077E-2</c:v>
                </c:pt>
              </c:numCache>
            </c:numRef>
          </c:val>
        </c:ser>
        <c:axId val="37741312"/>
        <c:axId val="37937920"/>
      </c:barChart>
      <c:catAx>
        <c:axId val="37741312"/>
        <c:scaling>
          <c:orientation val="minMax"/>
        </c:scaling>
        <c:axPos val="b"/>
        <c:majorTickMark val="none"/>
        <c:tickLblPos val="nextTo"/>
        <c:crossAx val="37937920"/>
        <c:crosses val="autoZero"/>
        <c:auto val="1"/>
        <c:lblAlgn val="ctr"/>
        <c:lblOffset val="100"/>
      </c:catAx>
      <c:valAx>
        <c:axId val="379379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3774131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l-PL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8"/>
  <c:clrMapOvr bg1="lt1" tx1="dk1" bg2="lt2" tx2="dk2" accent1="accent1" accent2="accent2" accent3="accent3" accent4="accent4" accent5="accent5" accent6="accent6" hlink="hlink" folHlink="folHlink"/>
  <c:chart>
    <c:title/>
    <c:plotArea>
      <c:layout>
        <c:manualLayout>
          <c:layoutTarget val="inner"/>
          <c:xMode val="edge"/>
          <c:yMode val="edge"/>
          <c:x val="0.18235512802869569"/>
          <c:y val="0.2379107774477589"/>
          <c:w val="0.49688529345664201"/>
          <c:h val="0.39116662718587053"/>
        </c:manualLayout>
      </c:layout>
      <c:barChart>
        <c:barDir val="col"/>
        <c:grouping val="stacked"/>
        <c:ser>
          <c:idx val="0"/>
          <c:order val="0"/>
          <c:tx>
            <c:v>Skąd pochodziły finanse na szkolenie</c:v>
          </c:tx>
          <c:dLbls>
            <c:dLbl>
              <c:idx val="0"/>
              <c:layout>
                <c:manualLayout>
                  <c:x val="1.2573672314258643E-2"/>
                  <c:y val="-0.22177578551601401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15749294913456102"/>
                </c:manualLayout>
              </c:layout>
              <c:showVal val="1"/>
            </c:dLbl>
            <c:dLbl>
              <c:idx val="2"/>
              <c:layout>
                <c:manualLayout>
                  <c:x val="4.4007853099905223E-2"/>
                  <c:y val="-0.14463638185827044"/>
                </c:manualLayout>
              </c:layout>
              <c:showVal val="1"/>
            </c:dLbl>
            <c:dLbl>
              <c:idx val="3"/>
              <c:layout>
                <c:manualLayout>
                  <c:x val="3.4577598864211266E-2"/>
                  <c:y val="-8.3567687295889551E-2"/>
                </c:manualLayout>
              </c:layout>
              <c:showVal val="1"/>
            </c:dLbl>
            <c:dLbl>
              <c:idx val="4"/>
              <c:layout>
                <c:manualLayout>
                  <c:x val="4.4007853099905313E-2"/>
                  <c:y val="-5.1426269105162674E-2"/>
                </c:manualLayout>
              </c:layout>
              <c:showVal val="1"/>
            </c:dLbl>
            <c:showVal val="1"/>
          </c:dLbls>
          <c:cat>
            <c:strRef>
              <c:f>Arkusz1!$F$18:$F$22</c:f>
              <c:strCache>
                <c:ptCount val="5"/>
                <c:pt idx="0">
                  <c:v>Słuchacze </c:v>
                </c:pt>
                <c:pt idx="1">
                  <c:v>Pracodawcy</c:v>
                </c:pt>
                <c:pt idx="2">
                  <c:v>Środki UE</c:v>
                </c:pt>
                <c:pt idx="3">
                  <c:v>Instytucje publiczne </c:v>
                </c:pt>
                <c:pt idx="4">
                  <c:v>Inne środki</c:v>
                </c:pt>
              </c:strCache>
            </c:strRef>
          </c:cat>
          <c:val>
            <c:numRef>
              <c:f>Arkusz1!$G$18:$G$22</c:f>
              <c:numCache>
                <c:formatCode>0%</c:formatCode>
                <c:ptCount val="5"/>
                <c:pt idx="0">
                  <c:v>0.33000000000000085</c:v>
                </c:pt>
                <c:pt idx="1">
                  <c:v>0.25</c:v>
                </c:pt>
                <c:pt idx="2">
                  <c:v>0.21000000000000021</c:v>
                </c:pt>
                <c:pt idx="3">
                  <c:v>0.12000000000000002</c:v>
                </c:pt>
                <c:pt idx="4">
                  <c:v>8.0000000000000043E-2</c:v>
                </c:pt>
              </c:numCache>
            </c:numRef>
          </c:val>
        </c:ser>
        <c:overlap val="100"/>
        <c:axId val="40688640"/>
        <c:axId val="39899904"/>
      </c:barChart>
      <c:catAx>
        <c:axId val="40688640"/>
        <c:scaling>
          <c:orientation val="minMax"/>
        </c:scaling>
        <c:axPos val="b"/>
        <c:tickLblPos val="nextTo"/>
        <c:crossAx val="39899904"/>
        <c:crosses val="autoZero"/>
        <c:auto val="1"/>
        <c:lblAlgn val="ctr"/>
        <c:lblOffset val="100"/>
      </c:catAx>
      <c:valAx>
        <c:axId val="39899904"/>
        <c:scaling>
          <c:orientation val="minMax"/>
        </c:scaling>
        <c:axPos val="l"/>
        <c:majorGridlines/>
        <c:numFmt formatCode="0%" sourceLinked="1"/>
        <c:tickLblPos val="nextTo"/>
        <c:crossAx val="40688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dirty="0"/>
              <a:t>Realizacja projektu finansowanego ze środków unijnych wśród podmiotów szkoleniowych rożnej wielkości </a:t>
            </a:r>
            <a:r>
              <a:rPr lang="pl-PL" dirty="0" smtClean="0"/>
              <a:t> w 2011 ( %)</a:t>
            </a:r>
            <a:endParaRPr lang="pl-PL" dirty="0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v>Realizacja projektu finansowanego ze środków unijnych wśród podmiotów szkoleniowych rożnej wielkości %</c:v>
          </c:tx>
          <c:cat>
            <c:strRef>
              <c:f>Arkusz1!$F$28:$F$32</c:f>
              <c:strCache>
                <c:ptCount val="5"/>
                <c:pt idx="0">
                  <c:v>mikro</c:v>
                </c:pt>
                <c:pt idx="1">
                  <c:v>małe</c:v>
                </c:pt>
                <c:pt idx="2">
                  <c:v>średnie</c:v>
                </c:pt>
                <c:pt idx="3">
                  <c:v>duże</c:v>
                </c:pt>
                <c:pt idx="4">
                  <c:v>ogółem</c:v>
                </c:pt>
              </c:strCache>
            </c:strRef>
          </c:cat>
          <c:val>
            <c:numRef>
              <c:f>Arkusz1!$G$28:$G$32</c:f>
              <c:numCache>
                <c:formatCode>General</c:formatCode>
                <c:ptCount val="5"/>
                <c:pt idx="0">
                  <c:v>38</c:v>
                </c:pt>
                <c:pt idx="1">
                  <c:v>56</c:v>
                </c:pt>
                <c:pt idx="2">
                  <c:v>63</c:v>
                </c:pt>
                <c:pt idx="3">
                  <c:v>71</c:v>
                </c:pt>
                <c:pt idx="4">
                  <c:v>51</c:v>
                </c:pt>
              </c:numCache>
            </c:numRef>
          </c:val>
        </c:ser>
        <c:dLbls>
          <c:showVal val="1"/>
        </c:dLbls>
        <c:axId val="28615040"/>
        <c:axId val="28616576"/>
      </c:barChart>
      <c:catAx>
        <c:axId val="28615040"/>
        <c:scaling>
          <c:orientation val="minMax"/>
        </c:scaling>
        <c:axPos val="b"/>
        <c:majorTickMark val="none"/>
        <c:tickLblPos val="nextTo"/>
        <c:crossAx val="28616576"/>
        <c:crosses val="autoZero"/>
        <c:auto val="1"/>
        <c:lblAlgn val="ctr"/>
        <c:lblOffset val="100"/>
      </c:catAx>
      <c:valAx>
        <c:axId val="28616576"/>
        <c:scaling>
          <c:orientation val="minMax"/>
        </c:scaling>
        <c:delete val="1"/>
        <c:axPos val="l"/>
        <c:numFmt formatCode="General" sourceLinked="1"/>
        <c:tickLblPos val="none"/>
        <c:crossAx val="286150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8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Arkusz1!$G$6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Arkusz1!$H$5:$K$5</c:f>
              <c:strCache>
                <c:ptCount val="4"/>
                <c:pt idx="0">
                  <c:v>0d 1do 9</c:v>
                </c:pt>
                <c:pt idx="1">
                  <c:v>10-49</c:v>
                </c:pt>
                <c:pt idx="2">
                  <c:v>50-249</c:v>
                </c:pt>
                <c:pt idx="3">
                  <c:v>250 +</c:v>
                </c:pt>
              </c:strCache>
            </c:strRef>
          </c:cat>
          <c:val>
            <c:numRef>
              <c:f>Arkusz1!$H$6:$K$6</c:f>
              <c:numCache>
                <c:formatCode>0%</c:formatCode>
                <c:ptCount val="4"/>
                <c:pt idx="0">
                  <c:v>0.85000000000000064</c:v>
                </c:pt>
                <c:pt idx="1">
                  <c:v>0.75000000000000089</c:v>
                </c:pt>
                <c:pt idx="2">
                  <c:v>0.6400000000000009</c:v>
                </c:pt>
                <c:pt idx="3">
                  <c:v>0.6400000000000009</c:v>
                </c:pt>
              </c:numCache>
            </c:numRef>
          </c:val>
        </c:ser>
        <c:ser>
          <c:idx val="1"/>
          <c:order val="1"/>
          <c:tx>
            <c:strRef>
              <c:f>Arkusz1!$G$7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Arkusz1!$H$5:$K$5</c:f>
              <c:strCache>
                <c:ptCount val="4"/>
                <c:pt idx="0">
                  <c:v>0d 1do 9</c:v>
                </c:pt>
                <c:pt idx="1">
                  <c:v>10-49</c:v>
                </c:pt>
                <c:pt idx="2">
                  <c:v>50-249</c:v>
                </c:pt>
                <c:pt idx="3">
                  <c:v>250 +</c:v>
                </c:pt>
              </c:strCache>
            </c:strRef>
          </c:cat>
          <c:val>
            <c:numRef>
              <c:f>Arkusz1!$H$7:$K$7</c:f>
              <c:numCache>
                <c:formatCode>0%</c:formatCode>
                <c:ptCount val="4"/>
                <c:pt idx="0">
                  <c:v>0.73000000000000065</c:v>
                </c:pt>
                <c:pt idx="1">
                  <c:v>0.74000000000000077</c:v>
                </c:pt>
                <c:pt idx="2">
                  <c:v>0.7600000000000009</c:v>
                </c:pt>
                <c:pt idx="3">
                  <c:v>0.67000000000000104</c:v>
                </c:pt>
              </c:numCache>
            </c:numRef>
          </c:val>
        </c:ser>
        <c:axId val="34887168"/>
        <c:axId val="34888704"/>
      </c:barChart>
      <c:catAx>
        <c:axId val="34887168"/>
        <c:scaling>
          <c:orientation val="minMax"/>
        </c:scaling>
        <c:axPos val="b"/>
        <c:tickLblPos val="nextTo"/>
        <c:crossAx val="34888704"/>
        <c:crosses val="autoZero"/>
        <c:auto val="1"/>
        <c:lblAlgn val="ctr"/>
        <c:lblOffset val="100"/>
      </c:catAx>
      <c:valAx>
        <c:axId val="34888704"/>
        <c:scaling>
          <c:orientation val="minMax"/>
        </c:scaling>
        <c:axPos val="l"/>
        <c:majorGridlines/>
        <c:numFmt formatCode="0%" sourceLinked="1"/>
        <c:tickLblPos val="nextTo"/>
        <c:crossAx val="3488716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l-PL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97BE0-884C-4C6D-9D10-BCF6BEC9A91C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D708B1DE-835E-4DC7-838D-DD635449A138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Firmy i instytucje szkoleniowe  działające w Polsce to </a:t>
          </a:r>
          <a:r>
            <a:rPr lang="pl-PL" b="1" dirty="0" smtClean="0">
              <a:solidFill>
                <a:schemeClr val="tx1"/>
              </a:solidFill>
            </a:rPr>
            <a:t>głównie podmioty prywatne, małe i mikro</a:t>
          </a:r>
          <a:r>
            <a:rPr lang="pl-PL" dirty="0" smtClean="0">
              <a:solidFill>
                <a:schemeClr val="tx1"/>
              </a:solidFill>
            </a:rPr>
            <a:t> oraz działające na rynkach lokalnych i regionalnych;</a:t>
          </a:r>
          <a:endParaRPr lang="pl-PL" dirty="0">
            <a:solidFill>
              <a:schemeClr val="tx1"/>
            </a:solidFill>
          </a:endParaRPr>
        </a:p>
      </dgm:t>
    </dgm:pt>
    <dgm:pt modelId="{1FEC5116-FEB1-424B-9E32-EE067F65B9D9}" type="parTrans" cxnId="{86F8544F-9FD9-4226-AB4E-E6D4CF63F1E4}">
      <dgm:prSet/>
      <dgm:spPr/>
      <dgm:t>
        <a:bodyPr/>
        <a:lstStyle/>
        <a:p>
          <a:endParaRPr lang="pl-PL"/>
        </a:p>
      </dgm:t>
    </dgm:pt>
    <dgm:pt modelId="{E7001DB3-AA4F-4E34-874B-1FBF33114F17}" type="sibTrans" cxnId="{86F8544F-9FD9-4226-AB4E-E6D4CF63F1E4}">
      <dgm:prSet/>
      <dgm:spPr/>
      <dgm:t>
        <a:bodyPr/>
        <a:lstStyle/>
        <a:p>
          <a:endParaRPr lang="pl-PL"/>
        </a:p>
      </dgm:t>
    </dgm:pt>
    <dgm:pt modelId="{0F5530F0-47A1-4D08-89FC-979D77591E49}">
      <dgm:prSet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Zauważa się </a:t>
          </a:r>
          <a:r>
            <a:rPr lang="pl-PL" b="1" dirty="0" smtClean="0">
              <a:solidFill>
                <a:schemeClr val="tx1"/>
              </a:solidFill>
            </a:rPr>
            <a:t>lekką tendencję wskazującą na rozwój </a:t>
          </a:r>
          <a:r>
            <a:rPr lang="pl-PL" dirty="0" smtClean="0">
              <a:solidFill>
                <a:schemeClr val="tx1"/>
              </a:solidFill>
            </a:rPr>
            <a:t>tego sektora – wzrost liczby firm średnich i dużych, wzrost liczby firm świadczących usługi w całej Polsce;</a:t>
          </a:r>
          <a:endParaRPr lang="pl-PL" dirty="0">
            <a:solidFill>
              <a:schemeClr val="tx1"/>
            </a:solidFill>
          </a:endParaRPr>
        </a:p>
      </dgm:t>
    </dgm:pt>
    <dgm:pt modelId="{46096315-8458-4D80-BDCD-681DB3BEA441}" type="parTrans" cxnId="{703CE83B-D08F-4A52-8704-B1FC592394E1}">
      <dgm:prSet/>
      <dgm:spPr/>
      <dgm:t>
        <a:bodyPr/>
        <a:lstStyle/>
        <a:p>
          <a:endParaRPr lang="pl-PL"/>
        </a:p>
      </dgm:t>
    </dgm:pt>
    <dgm:pt modelId="{888B2851-20D3-414E-8EB8-037CA635CBB7}" type="sibTrans" cxnId="{703CE83B-D08F-4A52-8704-B1FC592394E1}">
      <dgm:prSet/>
      <dgm:spPr/>
      <dgm:t>
        <a:bodyPr/>
        <a:lstStyle/>
        <a:p>
          <a:endParaRPr lang="pl-PL"/>
        </a:p>
      </dgm:t>
    </dgm:pt>
    <dgm:pt modelId="{C28DCFC0-5A69-427C-94EE-2591C121558C}">
      <dgm:prSet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Zatrudnienie w sektorze szkoleniowym: 2010 </a:t>
          </a:r>
          <a:r>
            <a:rPr lang="pl-PL" dirty="0" err="1" smtClean="0">
              <a:solidFill>
                <a:schemeClr val="tx1"/>
              </a:solidFill>
            </a:rPr>
            <a:t>r</a:t>
          </a:r>
          <a:r>
            <a:rPr lang="pl-PL" dirty="0" smtClean="0">
              <a:solidFill>
                <a:schemeClr val="tx1"/>
              </a:solidFill>
            </a:rPr>
            <a:t>- średnia liczba zatrudnionych  (współpracujących)osób wynosiła 43 osoby, w 2011 </a:t>
          </a:r>
          <a:r>
            <a:rPr lang="pl-PL" dirty="0" err="1" smtClean="0">
              <a:solidFill>
                <a:schemeClr val="tx1"/>
              </a:solidFill>
            </a:rPr>
            <a:t>r</a:t>
          </a:r>
          <a:r>
            <a:rPr lang="pl-PL" dirty="0" smtClean="0">
              <a:solidFill>
                <a:schemeClr val="tx1"/>
              </a:solidFill>
            </a:rPr>
            <a:t> – 46 osób, w 2012 – 56 osób;</a:t>
          </a:r>
          <a:endParaRPr lang="pl-PL" dirty="0">
            <a:solidFill>
              <a:schemeClr val="tx1"/>
            </a:solidFill>
          </a:endParaRPr>
        </a:p>
      </dgm:t>
    </dgm:pt>
    <dgm:pt modelId="{4EB30F81-A0C5-4B49-8326-FD2F6B4998ED}" type="parTrans" cxnId="{796139E8-ED99-4734-9864-B9338B61BB11}">
      <dgm:prSet/>
      <dgm:spPr/>
      <dgm:t>
        <a:bodyPr/>
        <a:lstStyle/>
        <a:p>
          <a:endParaRPr lang="pl-PL"/>
        </a:p>
      </dgm:t>
    </dgm:pt>
    <dgm:pt modelId="{70936B61-5CDF-4C1B-AE64-72EC00D39B6D}" type="sibTrans" cxnId="{796139E8-ED99-4734-9864-B9338B61BB11}">
      <dgm:prSet/>
      <dgm:spPr/>
      <dgm:t>
        <a:bodyPr/>
        <a:lstStyle/>
        <a:p>
          <a:endParaRPr lang="pl-PL"/>
        </a:p>
      </dgm:t>
    </dgm:pt>
    <dgm:pt modelId="{858C19AF-4411-4A02-A4A3-FE98E9CAA12E}">
      <dgm:prSet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Duża rotacja </a:t>
          </a:r>
          <a:r>
            <a:rPr lang="pl-PL" dirty="0" smtClean="0">
              <a:solidFill>
                <a:schemeClr val="tx1"/>
              </a:solidFill>
            </a:rPr>
            <a:t>na rynku szkoleniowym: pomiędzy 2011 a 2012 rokiem  </a:t>
          </a:r>
          <a:r>
            <a:rPr lang="pl-PL" b="1" dirty="0" smtClean="0">
              <a:solidFill>
                <a:schemeClr val="tx1"/>
              </a:solidFill>
            </a:rPr>
            <a:t>aż 639 firm przestało istnieć </a:t>
          </a:r>
          <a:r>
            <a:rPr lang="pl-PL" dirty="0" smtClean="0">
              <a:solidFill>
                <a:schemeClr val="tx1"/>
              </a:solidFill>
            </a:rPr>
            <a:t>(to 3,7% spośród grupy, na której przeprowadzano badanie), a 1 547, czyli 9% zadeklarowało, że nie prowadzi już działalności szkoleniowej;</a:t>
          </a:r>
          <a:endParaRPr lang="pl-PL" dirty="0">
            <a:solidFill>
              <a:schemeClr val="tx1"/>
            </a:solidFill>
          </a:endParaRPr>
        </a:p>
      </dgm:t>
    </dgm:pt>
    <dgm:pt modelId="{9C0D89D4-89DA-47B7-8A1B-22D633A81CC0}" type="parTrans" cxnId="{DDAD3CD9-2B9C-4B2A-ABE9-DCEE7AA6D1E1}">
      <dgm:prSet/>
      <dgm:spPr/>
      <dgm:t>
        <a:bodyPr/>
        <a:lstStyle/>
        <a:p>
          <a:endParaRPr lang="pl-PL"/>
        </a:p>
      </dgm:t>
    </dgm:pt>
    <dgm:pt modelId="{0D356CB3-E9B9-4FAB-8573-367EA7DA53D2}" type="sibTrans" cxnId="{DDAD3CD9-2B9C-4B2A-ABE9-DCEE7AA6D1E1}">
      <dgm:prSet/>
      <dgm:spPr/>
      <dgm:t>
        <a:bodyPr/>
        <a:lstStyle/>
        <a:p>
          <a:endParaRPr lang="pl-PL"/>
        </a:p>
      </dgm:t>
    </dgm:pt>
    <dgm:pt modelId="{C7DE7B60-5C71-4EBA-A90F-C3B1D62668A7}">
      <dgm:prSet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Pomiędzy 2009 a 2010 rokiem </a:t>
          </a:r>
          <a:r>
            <a:rPr lang="pl-PL" b="1" dirty="0" smtClean="0">
              <a:solidFill>
                <a:schemeClr val="tx1"/>
              </a:solidFill>
            </a:rPr>
            <a:t>średnie deklarowane obroty </a:t>
          </a:r>
          <a:r>
            <a:rPr lang="pl-PL" dirty="0" smtClean="0">
              <a:solidFill>
                <a:schemeClr val="tx1"/>
              </a:solidFill>
            </a:rPr>
            <a:t>w sektorze szkoleniowym </a:t>
          </a:r>
          <a:r>
            <a:rPr lang="pl-PL" b="1" dirty="0" smtClean="0">
              <a:solidFill>
                <a:schemeClr val="tx1"/>
              </a:solidFill>
            </a:rPr>
            <a:t>wzrosły</a:t>
          </a:r>
          <a:r>
            <a:rPr lang="pl-PL" dirty="0" smtClean="0">
              <a:solidFill>
                <a:schemeClr val="tx1"/>
              </a:solidFill>
            </a:rPr>
            <a:t> o 9% (o 126 tys. zł), a pomiędzy 2010 a 2011 rokiem o 21% (o 305 tys.);</a:t>
          </a:r>
          <a:endParaRPr lang="pl-PL" dirty="0">
            <a:solidFill>
              <a:schemeClr val="tx1"/>
            </a:solidFill>
          </a:endParaRPr>
        </a:p>
      </dgm:t>
    </dgm:pt>
    <dgm:pt modelId="{D3566041-E72E-40DD-B6CD-202EBB2991F4}" type="parTrans" cxnId="{839DB39A-7B22-4DB7-BC26-8DAD5292EF42}">
      <dgm:prSet/>
      <dgm:spPr/>
      <dgm:t>
        <a:bodyPr/>
        <a:lstStyle/>
        <a:p>
          <a:endParaRPr lang="pl-PL"/>
        </a:p>
      </dgm:t>
    </dgm:pt>
    <dgm:pt modelId="{542FE4C8-F6C3-4901-B124-7ED4A3D8EE33}" type="sibTrans" cxnId="{839DB39A-7B22-4DB7-BC26-8DAD5292EF42}">
      <dgm:prSet/>
      <dgm:spPr/>
      <dgm:t>
        <a:bodyPr/>
        <a:lstStyle/>
        <a:p>
          <a:endParaRPr lang="pl-PL"/>
        </a:p>
      </dgm:t>
    </dgm:pt>
    <dgm:pt modelId="{300BE040-B8E7-4077-BA0B-C254E61AD004}" type="pres">
      <dgm:prSet presAssocID="{1DC97BE0-884C-4C6D-9D10-BCF6BEC9A9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424CE7F-C09A-4F15-9152-14847E045031}" type="pres">
      <dgm:prSet presAssocID="{D708B1DE-835E-4DC7-838D-DD635449A13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B8C74E-92B9-4A7C-B679-6A62E3A2AD6A}" type="pres">
      <dgm:prSet presAssocID="{E7001DB3-AA4F-4E34-874B-1FBF33114F17}" presName="spacer" presStyleCnt="0"/>
      <dgm:spPr/>
    </dgm:pt>
    <dgm:pt modelId="{F0E83E8B-47AF-4DF1-B0E1-2BCDDE7232C9}" type="pres">
      <dgm:prSet presAssocID="{0F5530F0-47A1-4D08-89FC-979D77591E4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7F3B68-A795-4D3D-BA30-E1C9F2EF9A56}" type="pres">
      <dgm:prSet presAssocID="{888B2851-20D3-414E-8EB8-037CA635CBB7}" presName="spacer" presStyleCnt="0"/>
      <dgm:spPr/>
    </dgm:pt>
    <dgm:pt modelId="{6F15FD17-1277-440D-B8C6-613CAF6E8ABD}" type="pres">
      <dgm:prSet presAssocID="{C28DCFC0-5A69-427C-94EE-2591C121558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C6F2B4-AE15-4006-9885-969AF844879F}" type="pres">
      <dgm:prSet presAssocID="{70936B61-5CDF-4C1B-AE64-72EC00D39B6D}" presName="spacer" presStyleCnt="0"/>
      <dgm:spPr/>
    </dgm:pt>
    <dgm:pt modelId="{FC930A3F-FB76-4F2A-A07B-1087D3148145}" type="pres">
      <dgm:prSet presAssocID="{858C19AF-4411-4A02-A4A3-FE98E9CAA12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3AA2B4-E76A-482A-8727-EA665143056A}" type="pres">
      <dgm:prSet presAssocID="{0D356CB3-E9B9-4FAB-8573-367EA7DA53D2}" presName="spacer" presStyleCnt="0"/>
      <dgm:spPr/>
    </dgm:pt>
    <dgm:pt modelId="{DC7413AC-201A-44D9-ABB5-DF5E6DBD0813}" type="pres">
      <dgm:prSet presAssocID="{C7DE7B60-5C71-4EBA-A90F-C3B1D62668A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CAA0E5D-5DD1-48F4-B55B-D15111C19A05}" type="presOf" srcId="{0F5530F0-47A1-4D08-89FC-979D77591E49}" destId="{F0E83E8B-47AF-4DF1-B0E1-2BCDDE7232C9}" srcOrd="0" destOrd="0" presId="urn:microsoft.com/office/officeart/2005/8/layout/vList2"/>
    <dgm:cxn modelId="{F7B4E2BE-011F-45F3-9D5C-ECE86205CDA3}" type="presOf" srcId="{C7DE7B60-5C71-4EBA-A90F-C3B1D62668A7}" destId="{DC7413AC-201A-44D9-ABB5-DF5E6DBD0813}" srcOrd="0" destOrd="0" presId="urn:microsoft.com/office/officeart/2005/8/layout/vList2"/>
    <dgm:cxn modelId="{839DB39A-7B22-4DB7-BC26-8DAD5292EF42}" srcId="{1DC97BE0-884C-4C6D-9D10-BCF6BEC9A91C}" destId="{C7DE7B60-5C71-4EBA-A90F-C3B1D62668A7}" srcOrd="4" destOrd="0" parTransId="{D3566041-E72E-40DD-B6CD-202EBB2991F4}" sibTransId="{542FE4C8-F6C3-4901-B124-7ED4A3D8EE33}"/>
    <dgm:cxn modelId="{DDAD3CD9-2B9C-4B2A-ABE9-DCEE7AA6D1E1}" srcId="{1DC97BE0-884C-4C6D-9D10-BCF6BEC9A91C}" destId="{858C19AF-4411-4A02-A4A3-FE98E9CAA12E}" srcOrd="3" destOrd="0" parTransId="{9C0D89D4-89DA-47B7-8A1B-22D633A81CC0}" sibTransId="{0D356CB3-E9B9-4FAB-8573-367EA7DA53D2}"/>
    <dgm:cxn modelId="{4DAFCAED-EF8F-472D-9BDA-571CE4710A69}" type="presOf" srcId="{858C19AF-4411-4A02-A4A3-FE98E9CAA12E}" destId="{FC930A3F-FB76-4F2A-A07B-1087D3148145}" srcOrd="0" destOrd="0" presId="urn:microsoft.com/office/officeart/2005/8/layout/vList2"/>
    <dgm:cxn modelId="{796139E8-ED99-4734-9864-B9338B61BB11}" srcId="{1DC97BE0-884C-4C6D-9D10-BCF6BEC9A91C}" destId="{C28DCFC0-5A69-427C-94EE-2591C121558C}" srcOrd="2" destOrd="0" parTransId="{4EB30F81-A0C5-4B49-8326-FD2F6B4998ED}" sibTransId="{70936B61-5CDF-4C1B-AE64-72EC00D39B6D}"/>
    <dgm:cxn modelId="{DA008E02-74F4-40C8-AA9A-118D02C3BC9A}" type="presOf" srcId="{C28DCFC0-5A69-427C-94EE-2591C121558C}" destId="{6F15FD17-1277-440D-B8C6-613CAF6E8ABD}" srcOrd="0" destOrd="0" presId="urn:microsoft.com/office/officeart/2005/8/layout/vList2"/>
    <dgm:cxn modelId="{D335E82D-E2B6-4F15-A9B0-AECB0F6366D4}" type="presOf" srcId="{1DC97BE0-884C-4C6D-9D10-BCF6BEC9A91C}" destId="{300BE040-B8E7-4077-BA0B-C254E61AD004}" srcOrd="0" destOrd="0" presId="urn:microsoft.com/office/officeart/2005/8/layout/vList2"/>
    <dgm:cxn modelId="{86F8544F-9FD9-4226-AB4E-E6D4CF63F1E4}" srcId="{1DC97BE0-884C-4C6D-9D10-BCF6BEC9A91C}" destId="{D708B1DE-835E-4DC7-838D-DD635449A138}" srcOrd="0" destOrd="0" parTransId="{1FEC5116-FEB1-424B-9E32-EE067F65B9D9}" sibTransId="{E7001DB3-AA4F-4E34-874B-1FBF33114F17}"/>
    <dgm:cxn modelId="{703CE83B-D08F-4A52-8704-B1FC592394E1}" srcId="{1DC97BE0-884C-4C6D-9D10-BCF6BEC9A91C}" destId="{0F5530F0-47A1-4D08-89FC-979D77591E49}" srcOrd="1" destOrd="0" parTransId="{46096315-8458-4D80-BDCD-681DB3BEA441}" sibTransId="{888B2851-20D3-414E-8EB8-037CA635CBB7}"/>
    <dgm:cxn modelId="{6E3165D9-145D-4131-B721-AB8B0156479C}" type="presOf" srcId="{D708B1DE-835E-4DC7-838D-DD635449A138}" destId="{2424CE7F-C09A-4F15-9152-14847E045031}" srcOrd="0" destOrd="0" presId="urn:microsoft.com/office/officeart/2005/8/layout/vList2"/>
    <dgm:cxn modelId="{5D69BAE5-127E-4802-AE13-A5EF20D77E33}" type="presParOf" srcId="{300BE040-B8E7-4077-BA0B-C254E61AD004}" destId="{2424CE7F-C09A-4F15-9152-14847E045031}" srcOrd="0" destOrd="0" presId="urn:microsoft.com/office/officeart/2005/8/layout/vList2"/>
    <dgm:cxn modelId="{24436F23-D6CB-4CF6-B55F-4CC9F107C392}" type="presParOf" srcId="{300BE040-B8E7-4077-BA0B-C254E61AD004}" destId="{E5B8C74E-92B9-4A7C-B679-6A62E3A2AD6A}" srcOrd="1" destOrd="0" presId="urn:microsoft.com/office/officeart/2005/8/layout/vList2"/>
    <dgm:cxn modelId="{EB9757CE-03BC-47F1-B90D-7DE3CC1B71DF}" type="presParOf" srcId="{300BE040-B8E7-4077-BA0B-C254E61AD004}" destId="{F0E83E8B-47AF-4DF1-B0E1-2BCDDE7232C9}" srcOrd="2" destOrd="0" presId="urn:microsoft.com/office/officeart/2005/8/layout/vList2"/>
    <dgm:cxn modelId="{519532E0-720E-4185-AAD8-DDC1E6F18D02}" type="presParOf" srcId="{300BE040-B8E7-4077-BA0B-C254E61AD004}" destId="{807F3B68-A795-4D3D-BA30-E1C9F2EF9A56}" srcOrd="3" destOrd="0" presId="urn:microsoft.com/office/officeart/2005/8/layout/vList2"/>
    <dgm:cxn modelId="{E94C83B4-6F2D-44B5-A675-85E9F6FFDBA2}" type="presParOf" srcId="{300BE040-B8E7-4077-BA0B-C254E61AD004}" destId="{6F15FD17-1277-440D-B8C6-613CAF6E8ABD}" srcOrd="4" destOrd="0" presId="urn:microsoft.com/office/officeart/2005/8/layout/vList2"/>
    <dgm:cxn modelId="{192B8904-DE88-4B91-B37D-03AA5B1BD544}" type="presParOf" srcId="{300BE040-B8E7-4077-BA0B-C254E61AD004}" destId="{0CC6F2B4-AE15-4006-9885-969AF844879F}" srcOrd="5" destOrd="0" presId="urn:microsoft.com/office/officeart/2005/8/layout/vList2"/>
    <dgm:cxn modelId="{1A762EDA-05DE-4E31-A200-08D2A231C961}" type="presParOf" srcId="{300BE040-B8E7-4077-BA0B-C254E61AD004}" destId="{FC930A3F-FB76-4F2A-A07B-1087D3148145}" srcOrd="6" destOrd="0" presId="urn:microsoft.com/office/officeart/2005/8/layout/vList2"/>
    <dgm:cxn modelId="{4B7A28BB-BB71-4F7D-AE01-AB22DECDBEB6}" type="presParOf" srcId="{300BE040-B8E7-4077-BA0B-C254E61AD004}" destId="{1B3AA2B4-E76A-482A-8727-EA665143056A}" srcOrd="7" destOrd="0" presId="urn:microsoft.com/office/officeart/2005/8/layout/vList2"/>
    <dgm:cxn modelId="{C6DAEDF0-0C77-40EE-84FD-7476B7AC5B0B}" type="presParOf" srcId="{300BE040-B8E7-4077-BA0B-C254E61AD004}" destId="{DC7413AC-201A-44D9-ABB5-DF5E6DBD081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6B357-1634-434F-BCFE-79203C748B23}" type="doc">
      <dgm:prSet loTypeId="urn:microsoft.com/office/officeart/2005/8/layout/matrix1" loCatId="matrix" qsTypeId="urn:microsoft.com/office/officeart/2005/8/quickstyle/simple1#2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D0FDA4B2-F8F7-4B78-AAB1-8DD902BF7886}">
      <dgm:prSet phldrT="[Tekst]"/>
      <dgm:spPr/>
      <dgm:t>
        <a:bodyPr/>
        <a:lstStyle/>
        <a:p>
          <a:r>
            <a:rPr lang="pl-PL" b="1" dirty="0" smtClean="0">
              <a:solidFill>
                <a:schemeClr val="accent2"/>
              </a:solidFill>
            </a:rPr>
            <a:t>SYSTEM</a:t>
          </a:r>
          <a:r>
            <a:rPr lang="pl-PL" dirty="0" smtClean="0">
              <a:solidFill>
                <a:schemeClr val="accent2"/>
              </a:solidFill>
            </a:rPr>
            <a:t>  -         wizja roku 2020</a:t>
          </a:r>
          <a:endParaRPr lang="pl-PL" dirty="0">
            <a:solidFill>
              <a:schemeClr val="accent2"/>
            </a:solidFill>
          </a:endParaRPr>
        </a:p>
      </dgm:t>
    </dgm:pt>
    <dgm:pt modelId="{AA92AB89-3681-4203-955E-B3316CEE1227}" type="parTrans" cxnId="{2601BCC0-4DA0-4DBF-B04E-B8005CC80146}">
      <dgm:prSet/>
      <dgm:spPr/>
      <dgm:t>
        <a:bodyPr/>
        <a:lstStyle/>
        <a:p>
          <a:endParaRPr lang="pl-PL"/>
        </a:p>
      </dgm:t>
    </dgm:pt>
    <dgm:pt modelId="{EDE04D5D-016D-44E1-A8A3-E9AD654417A0}" type="sibTrans" cxnId="{2601BCC0-4DA0-4DBF-B04E-B8005CC80146}">
      <dgm:prSet/>
      <dgm:spPr/>
      <dgm:t>
        <a:bodyPr/>
        <a:lstStyle/>
        <a:p>
          <a:endParaRPr lang="pl-PL"/>
        </a:p>
      </dgm:t>
    </dgm:pt>
    <dgm:pt modelId="{69EBDEBB-4222-4C8E-BCE8-5EEE3BF4A1FE}">
      <dgm:prSet phldrT="[Tekst]"/>
      <dgm:spPr/>
      <dgm:t>
        <a:bodyPr/>
        <a:lstStyle/>
        <a:p>
          <a:r>
            <a:rPr lang="pl-PL" b="1" smtClean="0">
              <a:solidFill>
                <a:schemeClr val="accent2"/>
              </a:solidFill>
            </a:rPr>
            <a:t>Małopolski Standard Usług Edukacyjno - Szkoleniowych i proces weryfikacji w firmie szkoleniowej</a:t>
          </a:r>
          <a:endParaRPr lang="pl-PL" b="1" dirty="0">
            <a:solidFill>
              <a:schemeClr val="accent2"/>
            </a:solidFill>
          </a:endParaRPr>
        </a:p>
      </dgm:t>
    </dgm:pt>
    <dgm:pt modelId="{64DFD767-F1A4-4952-8188-73D2E023688B}" type="parTrans" cxnId="{732DEA2F-0226-4986-B4CB-B75214914092}">
      <dgm:prSet/>
      <dgm:spPr/>
      <dgm:t>
        <a:bodyPr/>
        <a:lstStyle/>
        <a:p>
          <a:endParaRPr lang="pl-PL"/>
        </a:p>
      </dgm:t>
    </dgm:pt>
    <dgm:pt modelId="{92AD18FF-4DC5-4471-A4D2-8F3D2E41C642}" type="sibTrans" cxnId="{732DEA2F-0226-4986-B4CB-B75214914092}">
      <dgm:prSet/>
      <dgm:spPr/>
      <dgm:t>
        <a:bodyPr/>
        <a:lstStyle/>
        <a:p>
          <a:endParaRPr lang="pl-PL"/>
        </a:p>
      </dgm:t>
    </dgm:pt>
    <dgm:pt modelId="{03CDBEA0-3ABC-4E4C-A616-D0E92259802E}">
      <dgm:prSet phldrT="[Tekst]"/>
      <dgm:spPr/>
      <dgm:t>
        <a:bodyPr/>
        <a:lstStyle/>
        <a:p>
          <a:r>
            <a:rPr lang="pl-PL" b="1" smtClean="0">
              <a:solidFill>
                <a:schemeClr val="accent2"/>
              </a:solidFill>
            </a:rPr>
            <a:t>Wsparcie grantowe </a:t>
          </a:r>
          <a:r>
            <a:rPr lang="pl-PL" smtClean="0">
              <a:solidFill>
                <a:schemeClr val="accent2"/>
              </a:solidFill>
            </a:rPr>
            <a:t>dla firm szkoleniowych: na innowacje dla tych co spełniają Standard  MSUES, na dostosowanie do standardu dla tych , które nie spełniają.</a:t>
          </a:r>
          <a:endParaRPr lang="pl-PL" dirty="0">
            <a:solidFill>
              <a:schemeClr val="accent2"/>
            </a:solidFill>
          </a:endParaRPr>
        </a:p>
      </dgm:t>
    </dgm:pt>
    <dgm:pt modelId="{0CF1D9C3-DA94-457E-998F-5E27E115163A}" type="parTrans" cxnId="{8DEA4E7D-3766-4355-BBF1-BD00A6586C4C}">
      <dgm:prSet/>
      <dgm:spPr/>
      <dgm:t>
        <a:bodyPr/>
        <a:lstStyle/>
        <a:p>
          <a:endParaRPr lang="pl-PL"/>
        </a:p>
      </dgm:t>
    </dgm:pt>
    <dgm:pt modelId="{EEE41A3F-7133-4513-A00B-61F3CC56D7D0}" type="sibTrans" cxnId="{8DEA4E7D-3766-4355-BBF1-BD00A6586C4C}">
      <dgm:prSet/>
      <dgm:spPr/>
      <dgm:t>
        <a:bodyPr/>
        <a:lstStyle/>
        <a:p>
          <a:endParaRPr lang="pl-PL"/>
        </a:p>
      </dgm:t>
    </dgm:pt>
    <dgm:pt modelId="{659090BF-3375-4336-AD33-6BEBD96D6378}">
      <dgm:prSet phldrT="[Tekst]"/>
      <dgm:spPr/>
      <dgm:t>
        <a:bodyPr/>
        <a:lstStyle/>
        <a:p>
          <a:r>
            <a:rPr lang="pl-PL" b="1" smtClean="0">
              <a:solidFill>
                <a:schemeClr val="accent2"/>
              </a:solidFill>
            </a:rPr>
            <a:t>BON dla MŚP </a:t>
          </a:r>
          <a:r>
            <a:rPr lang="pl-PL" smtClean="0">
              <a:solidFill>
                <a:schemeClr val="accent2"/>
              </a:solidFill>
            </a:rPr>
            <a:t>–oraz rozwój popytu na szkolenia (w tym system poradnictwa całożyciowego</a:t>
          </a:r>
          <a:endParaRPr lang="pl-PL" dirty="0">
            <a:solidFill>
              <a:schemeClr val="accent2"/>
            </a:solidFill>
          </a:endParaRPr>
        </a:p>
      </dgm:t>
    </dgm:pt>
    <dgm:pt modelId="{4B6BDDF0-BABF-4638-B91F-02663A248930}" type="parTrans" cxnId="{994CD576-BFFF-4368-AF02-AF08143E26CC}">
      <dgm:prSet/>
      <dgm:spPr/>
      <dgm:t>
        <a:bodyPr/>
        <a:lstStyle/>
        <a:p>
          <a:endParaRPr lang="pl-PL"/>
        </a:p>
      </dgm:t>
    </dgm:pt>
    <dgm:pt modelId="{1DFDD251-ADAE-4371-B7D6-D468FD3FB4CB}" type="sibTrans" cxnId="{994CD576-BFFF-4368-AF02-AF08143E26CC}">
      <dgm:prSet/>
      <dgm:spPr/>
      <dgm:t>
        <a:bodyPr/>
        <a:lstStyle/>
        <a:p>
          <a:endParaRPr lang="pl-PL"/>
        </a:p>
      </dgm:t>
    </dgm:pt>
    <dgm:pt modelId="{2A967277-7E0F-4C43-9D7A-8DCE14C72372}">
      <dgm:prSet phldrT="[Tekst]"/>
      <dgm:spPr/>
      <dgm:t>
        <a:bodyPr/>
        <a:lstStyle/>
        <a:p>
          <a:r>
            <a:rPr lang="pl-PL" b="0" smtClean="0">
              <a:solidFill>
                <a:schemeClr val="accent2"/>
              </a:solidFill>
            </a:rPr>
            <a:t>Potwierdzanie kwalifikacji uzyskanych drogą pozaformalnego kształcenia i nieformalnego i uznanie ich w systemie kształcenia formalnego</a:t>
          </a:r>
          <a:endParaRPr lang="pl-PL" b="0" dirty="0">
            <a:solidFill>
              <a:schemeClr val="accent2"/>
            </a:solidFill>
          </a:endParaRPr>
        </a:p>
      </dgm:t>
    </dgm:pt>
    <dgm:pt modelId="{6B1B701F-2F1B-4817-8E28-114CFF82352A}" type="parTrans" cxnId="{42493239-3CB6-4C68-BCBD-9E021C6CD2D7}">
      <dgm:prSet/>
      <dgm:spPr/>
      <dgm:t>
        <a:bodyPr/>
        <a:lstStyle/>
        <a:p>
          <a:endParaRPr lang="pl-PL"/>
        </a:p>
      </dgm:t>
    </dgm:pt>
    <dgm:pt modelId="{9AF099EF-0449-4043-B34B-F05DA79F6129}" type="sibTrans" cxnId="{42493239-3CB6-4C68-BCBD-9E021C6CD2D7}">
      <dgm:prSet/>
      <dgm:spPr/>
      <dgm:t>
        <a:bodyPr/>
        <a:lstStyle/>
        <a:p>
          <a:endParaRPr lang="pl-PL"/>
        </a:p>
      </dgm:t>
    </dgm:pt>
    <dgm:pt modelId="{F4B34640-C6AD-4E2D-A276-47FBB848A911}" type="pres">
      <dgm:prSet presAssocID="{5806B357-1634-434F-BCFE-79203C748B2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E7EDD44-AC63-4093-8952-6EF7A4181938}" type="pres">
      <dgm:prSet presAssocID="{5806B357-1634-434F-BCFE-79203C748B23}" presName="matrix" presStyleCnt="0"/>
      <dgm:spPr/>
    </dgm:pt>
    <dgm:pt modelId="{3DF97097-3B3A-4626-977B-EAE09C99DAC4}" type="pres">
      <dgm:prSet presAssocID="{5806B357-1634-434F-BCFE-79203C748B23}" presName="tile1" presStyleLbl="node1" presStyleIdx="0" presStyleCnt="4"/>
      <dgm:spPr/>
      <dgm:t>
        <a:bodyPr/>
        <a:lstStyle/>
        <a:p>
          <a:endParaRPr lang="pl-PL"/>
        </a:p>
      </dgm:t>
    </dgm:pt>
    <dgm:pt modelId="{D6552FA3-DC4C-4DB6-9993-AAC42C09514B}" type="pres">
      <dgm:prSet presAssocID="{5806B357-1634-434F-BCFE-79203C748B2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07D52B-A815-44E5-BB63-DB0B4F0EB293}" type="pres">
      <dgm:prSet presAssocID="{5806B357-1634-434F-BCFE-79203C748B23}" presName="tile2" presStyleLbl="node1" presStyleIdx="1" presStyleCnt="4"/>
      <dgm:spPr/>
      <dgm:t>
        <a:bodyPr/>
        <a:lstStyle/>
        <a:p>
          <a:endParaRPr lang="pl-PL"/>
        </a:p>
      </dgm:t>
    </dgm:pt>
    <dgm:pt modelId="{E86A4D73-292B-49E8-A0A3-5E01D5F92A8C}" type="pres">
      <dgm:prSet presAssocID="{5806B357-1634-434F-BCFE-79203C748B2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543678-4892-49A0-8DC1-33F630BDD8BB}" type="pres">
      <dgm:prSet presAssocID="{5806B357-1634-434F-BCFE-79203C748B23}" presName="tile3" presStyleLbl="node1" presStyleIdx="2" presStyleCnt="4"/>
      <dgm:spPr/>
      <dgm:t>
        <a:bodyPr/>
        <a:lstStyle/>
        <a:p>
          <a:endParaRPr lang="pl-PL"/>
        </a:p>
      </dgm:t>
    </dgm:pt>
    <dgm:pt modelId="{7D0805DA-2697-45DC-A3F0-B0D7EF4BB230}" type="pres">
      <dgm:prSet presAssocID="{5806B357-1634-434F-BCFE-79203C748B2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503AC5-B0ED-45B2-BB4B-20CE0418AF40}" type="pres">
      <dgm:prSet presAssocID="{5806B357-1634-434F-BCFE-79203C748B23}" presName="tile4" presStyleLbl="node1" presStyleIdx="3" presStyleCnt="4"/>
      <dgm:spPr/>
      <dgm:t>
        <a:bodyPr/>
        <a:lstStyle/>
        <a:p>
          <a:endParaRPr lang="pl-PL"/>
        </a:p>
      </dgm:t>
    </dgm:pt>
    <dgm:pt modelId="{55384888-E657-4B84-8C65-A2EE42288F3C}" type="pres">
      <dgm:prSet presAssocID="{5806B357-1634-434F-BCFE-79203C748B2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488927-0E07-4E1F-B6FF-F5A9DCCDB28A}" type="pres">
      <dgm:prSet presAssocID="{5806B357-1634-434F-BCFE-79203C748B2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42493239-3CB6-4C68-BCBD-9E021C6CD2D7}" srcId="{D0FDA4B2-F8F7-4B78-AAB1-8DD902BF7886}" destId="{2A967277-7E0F-4C43-9D7A-8DCE14C72372}" srcOrd="3" destOrd="0" parTransId="{6B1B701F-2F1B-4817-8E28-114CFF82352A}" sibTransId="{9AF099EF-0449-4043-B34B-F05DA79F6129}"/>
    <dgm:cxn modelId="{732DEA2F-0226-4986-B4CB-B75214914092}" srcId="{D0FDA4B2-F8F7-4B78-AAB1-8DD902BF7886}" destId="{69EBDEBB-4222-4C8E-BCE8-5EEE3BF4A1FE}" srcOrd="0" destOrd="0" parTransId="{64DFD767-F1A4-4952-8188-73D2E023688B}" sibTransId="{92AD18FF-4DC5-4471-A4D2-8F3D2E41C642}"/>
    <dgm:cxn modelId="{62DB5C66-9C51-4204-9CF9-FCDD31E9A7A8}" type="presOf" srcId="{03CDBEA0-3ABC-4E4C-A616-D0E92259802E}" destId="{1307D52B-A815-44E5-BB63-DB0B4F0EB293}" srcOrd="0" destOrd="0" presId="urn:microsoft.com/office/officeart/2005/8/layout/matrix1"/>
    <dgm:cxn modelId="{A4BFA988-E6C6-4A48-905E-8201C9BC91EF}" type="presOf" srcId="{03CDBEA0-3ABC-4E4C-A616-D0E92259802E}" destId="{E86A4D73-292B-49E8-A0A3-5E01D5F92A8C}" srcOrd="1" destOrd="0" presId="urn:microsoft.com/office/officeart/2005/8/layout/matrix1"/>
    <dgm:cxn modelId="{994CD576-BFFF-4368-AF02-AF08143E26CC}" srcId="{D0FDA4B2-F8F7-4B78-AAB1-8DD902BF7886}" destId="{659090BF-3375-4336-AD33-6BEBD96D6378}" srcOrd="2" destOrd="0" parTransId="{4B6BDDF0-BABF-4638-B91F-02663A248930}" sibTransId="{1DFDD251-ADAE-4371-B7D6-D468FD3FB4CB}"/>
    <dgm:cxn modelId="{279BF06A-EF05-45A9-A447-64E447F9D957}" type="presOf" srcId="{D0FDA4B2-F8F7-4B78-AAB1-8DD902BF7886}" destId="{17488927-0E07-4E1F-B6FF-F5A9DCCDB28A}" srcOrd="0" destOrd="0" presId="urn:microsoft.com/office/officeart/2005/8/layout/matrix1"/>
    <dgm:cxn modelId="{45919436-CB9B-4D2C-9EA1-CC5E03F1DE3E}" type="presOf" srcId="{659090BF-3375-4336-AD33-6BEBD96D6378}" destId="{7D0805DA-2697-45DC-A3F0-B0D7EF4BB230}" srcOrd="1" destOrd="0" presId="urn:microsoft.com/office/officeart/2005/8/layout/matrix1"/>
    <dgm:cxn modelId="{76681259-900E-4E5C-A132-8610B1C070F8}" type="presOf" srcId="{69EBDEBB-4222-4C8E-BCE8-5EEE3BF4A1FE}" destId="{3DF97097-3B3A-4626-977B-EAE09C99DAC4}" srcOrd="0" destOrd="0" presId="urn:microsoft.com/office/officeart/2005/8/layout/matrix1"/>
    <dgm:cxn modelId="{8DEA4E7D-3766-4355-BBF1-BD00A6586C4C}" srcId="{D0FDA4B2-F8F7-4B78-AAB1-8DD902BF7886}" destId="{03CDBEA0-3ABC-4E4C-A616-D0E92259802E}" srcOrd="1" destOrd="0" parTransId="{0CF1D9C3-DA94-457E-998F-5E27E115163A}" sibTransId="{EEE41A3F-7133-4513-A00B-61F3CC56D7D0}"/>
    <dgm:cxn modelId="{4B2763DA-68F5-4D31-9640-C988F8B2566E}" type="presOf" srcId="{2A967277-7E0F-4C43-9D7A-8DCE14C72372}" destId="{7A503AC5-B0ED-45B2-BB4B-20CE0418AF40}" srcOrd="0" destOrd="0" presId="urn:microsoft.com/office/officeart/2005/8/layout/matrix1"/>
    <dgm:cxn modelId="{AA4D5C5C-7061-47CE-A613-4F1C89816813}" type="presOf" srcId="{659090BF-3375-4336-AD33-6BEBD96D6378}" destId="{50543678-4892-49A0-8DC1-33F630BDD8BB}" srcOrd="0" destOrd="0" presId="urn:microsoft.com/office/officeart/2005/8/layout/matrix1"/>
    <dgm:cxn modelId="{2BD985E6-66BA-4861-A4A4-E8C927F6ABEF}" type="presOf" srcId="{5806B357-1634-434F-BCFE-79203C748B23}" destId="{F4B34640-C6AD-4E2D-A276-47FBB848A911}" srcOrd="0" destOrd="0" presId="urn:microsoft.com/office/officeart/2005/8/layout/matrix1"/>
    <dgm:cxn modelId="{2601BCC0-4DA0-4DBF-B04E-B8005CC80146}" srcId="{5806B357-1634-434F-BCFE-79203C748B23}" destId="{D0FDA4B2-F8F7-4B78-AAB1-8DD902BF7886}" srcOrd="0" destOrd="0" parTransId="{AA92AB89-3681-4203-955E-B3316CEE1227}" sibTransId="{EDE04D5D-016D-44E1-A8A3-E9AD654417A0}"/>
    <dgm:cxn modelId="{7B267C0B-9E03-4EB1-91E7-BC2CD428D53A}" type="presOf" srcId="{2A967277-7E0F-4C43-9D7A-8DCE14C72372}" destId="{55384888-E657-4B84-8C65-A2EE42288F3C}" srcOrd="1" destOrd="0" presId="urn:microsoft.com/office/officeart/2005/8/layout/matrix1"/>
    <dgm:cxn modelId="{64907025-3464-446B-B72C-775998F866C3}" type="presOf" srcId="{69EBDEBB-4222-4C8E-BCE8-5EEE3BF4A1FE}" destId="{D6552FA3-DC4C-4DB6-9993-AAC42C09514B}" srcOrd="1" destOrd="0" presId="urn:microsoft.com/office/officeart/2005/8/layout/matrix1"/>
    <dgm:cxn modelId="{27E51706-53D6-49DD-A0A9-27CE499BC961}" type="presParOf" srcId="{F4B34640-C6AD-4E2D-A276-47FBB848A911}" destId="{FE7EDD44-AC63-4093-8952-6EF7A4181938}" srcOrd="0" destOrd="0" presId="urn:microsoft.com/office/officeart/2005/8/layout/matrix1"/>
    <dgm:cxn modelId="{8D3C2B68-1123-4B19-90C1-5F8EA974D802}" type="presParOf" srcId="{FE7EDD44-AC63-4093-8952-6EF7A4181938}" destId="{3DF97097-3B3A-4626-977B-EAE09C99DAC4}" srcOrd="0" destOrd="0" presId="urn:microsoft.com/office/officeart/2005/8/layout/matrix1"/>
    <dgm:cxn modelId="{64D61A22-C505-4B11-B2A5-8A9540839B7C}" type="presParOf" srcId="{FE7EDD44-AC63-4093-8952-6EF7A4181938}" destId="{D6552FA3-DC4C-4DB6-9993-AAC42C09514B}" srcOrd="1" destOrd="0" presId="urn:microsoft.com/office/officeart/2005/8/layout/matrix1"/>
    <dgm:cxn modelId="{37D17DDC-6804-4D4C-9223-0C08719157D8}" type="presParOf" srcId="{FE7EDD44-AC63-4093-8952-6EF7A4181938}" destId="{1307D52B-A815-44E5-BB63-DB0B4F0EB293}" srcOrd="2" destOrd="0" presId="urn:microsoft.com/office/officeart/2005/8/layout/matrix1"/>
    <dgm:cxn modelId="{FEF1D4A6-5AF5-4151-AF88-5D9FB50F53A3}" type="presParOf" srcId="{FE7EDD44-AC63-4093-8952-6EF7A4181938}" destId="{E86A4D73-292B-49E8-A0A3-5E01D5F92A8C}" srcOrd="3" destOrd="0" presId="urn:microsoft.com/office/officeart/2005/8/layout/matrix1"/>
    <dgm:cxn modelId="{777E1A85-8CAF-45F3-AB16-9CBC78141673}" type="presParOf" srcId="{FE7EDD44-AC63-4093-8952-6EF7A4181938}" destId="{50543678-4892-49A0-8DC1-33F630BDD8BB}" srcOrd="4" destOrd="0" presId="urn:microsoft.com/office/officeart/2005/8/layout/matrix1"/>
    <dgm:cxn modelId="{432816D8-07A9-4B23-9C52-943FCB74D3D9}" type="presParOf" srcId="{FE7EDD44-AC63-4093-8952-6EF7A4181938}" destId="{7D0805DA-2697-45DC-A3F0-B0D7EF4BB230}" srcOrd="5" destOrd="0" presId="urn:microsoft.com/office/officeart/2005/8/layout/matrix1"/>
    <dgm:cxn modelId="{18C14FF0-11F6-46C3-8440-33EA07642FDE}" type="presParOf" srcId="{FE7EDD44-AC63-4093-8952-6EF7A4181938}" destId="{7A503AC5-B0ED-45B2-BB4B-20CE0418AF40}" srcOrd="6" destOrd="0" presId="urn:microsoft.com/office/officeart/2005/8/layout/matrix1"/>
    <dgm:cxn modelId="{D1E1C84E-1EBB-4552-AC20-D6C7FCF1393F}" type="presParOf" srcId="{FE7EDD44-AC63-4093-8952-6EF7A4181938}" destId="{55384888-E657-4B84-8C65-A2EE42288F3C}" srcOrd="7" destOrd="0" presId="urn:microsoft.com/office/officeart/2005/8/layout/matrix1"/>
    <dgm:cxn modelId="{3BBDFD2B-B675-4A36-A8FD-15CAED17DD75}" type="presParOf" srcId="{F4B34640-C6AD-4E2D-A276-47FBB848A911}" destId="{17488927-0E07-4E1F-B6FF-F5A9DCCDB28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A35E72-8E8A-4654-A51B-B4B53454F8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F35BCA-067C-4176-9EF6-B9CAD19F87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28675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8A6D60-5CB4-4B5E-829D-05C17679B907}" type="slidenum">
              <a:rPr lang="pl-PL" smtClean="0"/>
              <a:pPr/>
              <a:t>1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35843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2E43C-16E1-4F21-906A-4074D4EF74A1}" type="slidenum">
              <a:rPr lang="pl-PL" smtClean="0"/>
              <a:pPr/>
              <a:t>7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97D67-1B74-4458-9CA7-9FEEA12D7B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E5686-C2DE-4DFD-9906-D1A08E66E4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4849F-32EC-4FEF-B3D4-61A4AE1ED0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1F728-E4F6-45ED-B5C5-3D328D14A4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99E5-66BB-4594-9C61-7CB557C086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E43C4-D81D-49A3-B75A-676D933FF4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EF690-A4F1-4523-A054-4C92E8C9D5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3198-676F-46E1-AD67-372CD92789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3049B-D36D-4D1A-9832-54D66C834D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FAE8F-B68B-40E1-8E30-106C7A84BB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1D658-7920-4700-9182-7CA522C122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6E398-7B4B-4305-BFE3-AD75D20710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EABE-4A33-49D3-8CDC-1E4762ED11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68C39-C914-4EAE-ABBB-505F754694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3202F-CF35-41F0-B107-20A11A7911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790EA-B8F2-47B4-8E0D-0383072A49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4EBC1-6279-4240-869F-964965595B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FA3E-1A73-46D1-A72C-D1B1BB6064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E2516-69E9-4A10-861D-88BF855B0B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D27C8-12B9-43C2-BCAD-6EF5A3B898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852BD-60D7-4EC0-B23A-F6FB0AA1D5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C18-B8A4-4FEE-8ECB-8146803E66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0BDA62A-3786-48E8-9B98-33D93390EC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031" name="Picture 7" descr="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66713" y="5949950"/>
            <a:ext cx="8382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LOGA_KOLO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41288"/>
            <a:ext cx="8785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4724FE5-F0ED-479E-87EC-4ECCAAA95A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13319" name="Picture 8" descr="LOGA_KOLO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212725"/>
            <a:ext cx="87852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3"/>
          <p:cNvSpPr>
            <a:spLocks noGrp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>
                <a:solidFill>
                  <a:schemeClr val="accent6"/>
                </a:solidFill>
              </a:rPr>
              <a:t>Centrum Zapewniania Jakości Kształcenia w Małopolsce</a:t>
            </a:r>
          </a:p>
        </p:txBody>
      </p:sp>
      <p:pic>
        <p:nvPicPr>
          <p:cNvPr id="3076" name="Symbol zastępczy zawartości 3" descr="logo cmy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12976"/>
            <a:ext cx="2682875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chemeClr val="accent2"/>
                </a:solidFill>
              </a:rPr>
              <a:t>WERYFIKACJA</a:t>
            </a:r>
          </a:p>
        </p:txBody>
      </p:sp>
      <p:sp>
        <p:nvSpPr>
          <p:cNvPr id="38914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1800" smtClean="0"/>
              <a:t>W Centrum będą zatrudnieni pracownicy : Audytor główny oraz pracownik ds. współpracy z firmami szkoleniowymi. Będą to osoby prowadzące system w całości oraz informujące środowisko firm szkoleniowych o takiej możliwości.</a:t>
            </a:r>
          </a:p>
          <a:p>
            <a:pPr algn="just"/>
            <a:r>
              <a:rPr lang="pl-PL" sz="1800" smtClean="0"/>
              <a:t>Pracownicy Centrum przeprowadza proces przygotowania do weryfikacji: będą dostępne spotkania warsztatowe dotyczące standardu oraz  konsultacje indywidualne.</a:t>
            </a:r>
          </a:p>
          <a:p>
            <a:pPr algn="just"/>
            <a:r>
              <a:rPr lang="pl-PL" sz="1800" smtClean="0"/>
              <a:t>Po szkoleniach firma szkoleniowa przystąpi do samoewaluacji – ankieta on line. Jeżeli będzie pozytywna w całości – składa wniosek o weryfikację. </a:t>
            </a:r>
          </a:p>
          <a:p>
            <a:pPr algn="just"/>
            <a:r>
              <a:rPr lang="pl-PL" sz="1800" smtClean="0"/>
              <a:t>Weryfikację przeprowadzi firma audytorska na zlecenie WUP .</a:t>
            </a:r>
          </a:p>
          <a:p>
            <a:pPr algn="just"/>
            <a:r>
              <a:rPr lang="pl-PL" sz="1800" smtClean="0"/>
              <a:t>Jeżeli firma szkoleniowa przejdzie audyt pozytywnie – otrzymuje znak jakości.</a:t>
            </a:r>
          </a:p>
          <a:p>
            <a:pPr algn="just"/>
            <a:r>
              <a:rPr lang="pl-PL" sz="1800" smtClean="0"/>
              <a:t>Jeżeli nie – Centrum wystawia rekomendacje do wdrożenia oraz pokazuje możliwości ubiegania się o znak (kiedy i na jakich zasadach w zależności od stwierdzonych luk.</a:t>
            </a:r>
          </a:p>
          <a:p>
            <a:pPr algn="just"/>
            <a:endParaRPr lang="pl-PL" sz="1600" smtClean="0"/>
          </a:p>
          <a:p>
            <a:pPr algn="just"/>
            <a:endParaRPr lang="pl-PL" sz="1600" smtClean="0"/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ytuł 1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1143000"/>
          </a:xfrm>
        </p:spPr>
        <p:txBody>
          <a:bodyPr/>
          <a:lstStyle/>
          <a:p>
            <a:r>
              <a:rPr lang="pl-PL" smtClean="0">
                <a:solidFill>
                  <a:schemeClr val="accent2"/>
                </a:solidFill>
              </a:rPr>
              <a:t>Znak jakości</a:t>
            </a:r>
          </a:p>
        </p:txBody>
      </p:sp>
      <p:sp>
        <p:nvSpPr>
          <p:cNvPr id="39938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400" smtClean="0"/>
              <a:t>Znak będzie przyznawany na trzy lata</a:t>
            </a:r>
          </a:p>
          <a:p>
            <a:pPr algn="just"/>
            <a:r>
              <a:rPr lang="pl-PL" sz="2400" smtClean="0"/>
              <a:t>Użycie znaku będzie się wiązało z podpisaniem umowy z WUP- która będzie mówiła również o obowiązkach monitoringowych oraz kontrolnych</a:t>
            </a:r>
          </a:p>
          <a:p>
            <a:pPr algn="just"/>
            <a:r>
              <a:rPr lang="pl-PL" sz="2400" smtClean="0"/>
              <a:t>Umowa będzie też wprowadzała firmę szkoleniową w system podmiotowego finansowania szkoleń.</a:t>
            </a:r>
          </a:p>
          <a:p>
            <a:pPr algn="just"/>
            <a:endParaRPr lang="pl-PL" smtClean="0"/>
          </a:p>
        </p:txBody>
      </p:sp>
      <p:pic>
        <p:nvPicPr>
          <p:cNvPr id="4" name="Symbol zastępczy zawartości 3" descr="logo 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77072"/>
            <a:ext cx="2682875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smtClean="0">
                <a:solidFill>
                  <a:schemeClr val="accent2"/>
                </a:solidFill>
              </a:rPr>
              <a:t>NORMA</a:t>
            </a:r>
          </a:p>
        </p:txBody>
      </p:sp>
      <p:sp>
        <p:nvSpPr>
          <p:cNvPr id="4096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smtClean="0">
                <a:solidFill>
                  <a:schemeClr val="accent2"/>
                </a:solidFill>
              </a:rPr>
              <a:t>Podstawą oceny jest Małopolski Standard Usług eduakcyjno-szkoleniowych</a:t>
            </a:r>
          </a:p>
          <a:p>
            <a:r>
              <a:rPr lang="pl-PL" sz="2400" smtClean="0">
                <a:solidFill>
                  <a:schemeClr val="accent2"/>
                </a:solidFill>
              </a:rPr>
              <a:t>Doświadczenie audytorów będzie gromadzone systemem superwizji w Centrum</a:t>
            </a:r>
          </a:p>
          <a:p>
            <a:r>
              <a:rPr lang="pl-PL" sz="2400" smtClean="0">
                <a:solidFill>
                  <a:schemeClr val="accent2"/>
                </a:solidFill>
              </a:rPr>
              <a:t>Doświadczenie będzie podsumowywane raz w roku i w ramach Małopolskiego Partnerstwa na rzecz Kształcenia Ustawczego będzie podejmowana decyzja o procesie weryfikacji normy</a:t>
            </a:r>
          </a:p>
          <a:p>
            <a:endParaRPr lang="pl-PL" sz="2400" smtClean="0"/>
          </a:p>
          <a:p>
            <a:endParaRPr lang="pl-PL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chemeClr val="accent2"/>
                </a:solidFill>
              </a:rPr>
              <a:t>W Małopolsce….</a:t>
            </a:r>
          </a:p>
        </p:txBody>
      </p:sp>
      <p:sp>
        <p:nvSpPr>
          <p:cNvPr id="41986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l-PL" sz="2400" b="1" smtClean="0">
                <a:solidFill>
                  <a:srgbClr val="FF0000"/>
                </a:solidFill>
              </a:rPr>
              <a:t>TESTUJEMY</a:t>
            </a:r>
            <a:r>
              <a:rPr lang="pl-PL" sz="2400" smtClean="0">
                <a:solidFill>
                  <a:srgbClr val="FF0000"/>
                </a:solidFill>
              </a:rPr>
              <a:t>   </a:t>
            </a:r>
            <a:r>
              <a:rPr lang="pl-PL" sz="2400" smtClean="0">
                <a:solidFill>
                  <a:schemeClr val="accent2"/>
                </a:solidFill>
              </a:rPr>
              <a:t>rozwiązanie podmiotowego finansowania szkoleń</a:t>
            </a:r>
          </a:p>
          <a:p>
            <a:pPr marL="514350" indent="-514350">
              <a:buFontTx/>
              <a:buAutoNum type="arabicPeriod"/>
            </a:pPr>
            <a:r>
              <a:rPr lang="pl-PL" sz="2400" b="1" smtClean="0">
                <a:solidFill>
                  <a:srgbClr val="FF0000"/>
                </a:solidFill>
              </a:rPr>
              <a:t>TEST</a:t>
            </a:r>
            <a:r>
              <a:rPr lang="pl-PL" sz="2400" smtClean="0"/>
              <a:t> </a:t>
            </a:r>
            <a:r>
              <a:rPr lang="pl-PL" sz="2400" smtClean="0">
                <a:solidFill>
                  <a:schemeClr val="accent2"/>
                </a:solidFill>
              </a:rPr>
              <a:t>ten obejmuje: </a:t>
            </a:r>
          </a:p>
          <a:p>
            <a:pPr marL="914400" lvl="1" indent="-514350">
              <a:buFontTx/>
              <a:buAutoNum type="alphaLcParenR"/>
            </a:pPr>
            <a:r>
              <a:rPr lang="pl-PL" sz="2000" smtClean="0">
                <a:solidFill>
                  <a:schemeClr val="accent2"/>
                </a:solidFill>
              </a:rPr>
              <a:t>Wybór firm szkoleniowych do podmiotowego finansowania.</a:t>
            </a:r>
          </a:p>
          <a:p>
            <a:pPr marL="914400" lvl="1" indent="-514350">
              <a:buFontTx/>
              <a:buAutoNum type="alphaLcParenR"/>
            </a:pPr>
            <a:r>
              <a:rPr lang="pl-PL" sz="2000" smtClean="0">
                <a:solidFill>
                  <a:schemeClr val="accent2"/>
                </a:solidFill>
              </a:rPr>
              <a:t>Metodę wsparcia przedsiębiorców w pozyskaniu bonu.</a:t>
            </a:r>
          </a:p>
          <a:p>
            <a:pPr marL="914400" lvl="1" indent="-514350">
              <a:buFontTx/>
              <a:buAutoNum type="alphaLcParenR"/>
            </a:pPr>
            <a:r>
              <a:rPr lang="pl-PL" sz="2000" smtClean="0">
                <a:solidFill>
                  <a:schemeClr val="accent2"/>
                </a:solidFill>
              </a:rPr>
              <a:t>Narzędzie do kontroli obiegu pieniędzy w systemie i celowości ich wydatkowania.</a:t>
            </a:r>
          </a:p>
          <a:p>
            <a:pPr marL="914400" lvl="1" indent="-514350">
              <a:buFontTx/>
              <a:buAutoNum type="alphaLcParenR"/>
            </a:pPr>
            <a:endParaRPr lang="pl-PL" sz="2000" smtClean="0">
              <a:solidFill>
                <a:schemeClr val="accent2"/>
              </a:solidFill>
            </a:endParaRPr>
          </a:p>
          <a:p>
            <a:pPr marL="914400" lvl="1" indent="-514350">
              <a:buFontTx/>
              <a:buNone/>
            </a:pPr>
            <a:r>
              <a:rPr lang="pl-PL" sz="2000" smtClean="0">
                <a:solidFill>
                  <a:schemeClr val="accent2"/>
                </a:solidFill>
              </a:rPr>
              <a:t>W wyniku testu zostanie podjęta decyzja o zastosowaniu  systemu, jego skali i grup docelowych.</a:t>
            </a:r>
          </a:p>
          <a:p>
            <a:pPr marL="914400" lvl="1" indent="-514350">
              <a:buFontTx/>
              <a:buAutoNum type="alphaLcParenR"/>
            </a:pPr>
            <a:endParaRPr lang="pl-PL" sz="2000" smtClean="0">
              <a:solidFill>
                <a:schemeClr val="accent2"/>
              </a:solidFill>
            </a:endParaRPr>
          </a:p>
          <a:p>
            <a:pPr marL="914400" lvl="1" indent="-514350">
              <a:buFontTx/>
              <a:buAutoNum type="arabicPeriod"/>
            </a:pPr>
            <a:endParaRPr lang="pl-PL" sz="20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smtClean="0">
                <a:solidFill>
                  <a:schemeClr val="accent2"/>
                </a:solidFill>
              </a:rPr>
              <a:t>DLACZEGO POTRZEBUJEMY DOBRYCH FIRM SZKOLENIOWYCH?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84438" y="4292600"/>
            <a:ext cx="3754437" cy="2016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sz="2000" b="1" smtClean="0">
                <a:solidFill>
                  <a:srgbClr val="00B050"/>
                </a:solidFill>
              </a:rPr>
              <a:t>Wojewódzki Urząd Pracy w Krakowie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l-PL" sz="12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l-PL" sz="12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sz="1200" smtClean="0"/>
              <a:t>Plac Na Stawach 1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sz="1200" smtClean="0"/>
              <a:t>30-107 Kraków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l-PL" sz="12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sz="1200" smtClean="0"/>
              <a:t>Telefon: 12 424 08 53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sz="1200" smtClean="0"/>
              <a:t>Faks: 12 422 97 85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sz="1200" smtClean="0"/>
              <a:t>E-mail: mpku@wup-krakow.pl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sz="2000" smtClean="0"/>
          </a:p>
        </p:txBody>
      </p:sp>
      <p:pic>
        <p:nvPicPr>
          <p:cNvPr id="3" name="Picture 4" descr="C:\Documents and Settings\mskolimowska\Pulpit\Prezentacje i publikacje\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3970379" cy="259228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sp>
        <p:nvSpPr>
          <p:cNvPr id="4" name="Strzałka w prawo 3"/>
          <p:cNvSpPr/>
          <p:nvPr/>
        </p:nvSpPr>
        <p:spPr>
          <a:xfrm>
            <a:off x="683568" y="1340768"/>
            <a:ext cx="4464496" cy="1708768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accent6"/>
                </a:solidFill>
              </a:rPr>
              <a:t>Więcej informacji na </a:t>
            </a:r>
            <a:r>
              <a:rPr lang="pl-PL" sz="2400" dirty="0" err="1">
                <a:solidFill>
                  <a:srgbClr val="FF0000"/>
                </a:solidFill>
              </a:rPr>
              <a:t>www.pociagdokariery.pl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68313" y="3381375"/>
            <a:ext cx="2303462" cy="65087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600" b="1"/>
              <a:t>JAKOŚĆ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322638" y="3429000"/>
            <a:ext cx="2470150" cy="588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 b="1"/>
              <a:t>SZYBKOŚĆ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300788" y="3284538"/>
            <a:ext cx="1943100" cy="8318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/>
              <a:t>DECYZJA  U  KLIENTA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684213" y="4365625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/>
              <a:t>Firma szkoleniowa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495675" y="4279900"/>
            <a:ext cx="18716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/>
              <a:t>Dysponent </a:t>
            </a:r>
          </a:p>
          <a:p>
            <a:pPr algn="ctr">
              <a:spcBef>
                <a:spcPct val="50000"/>
              </a:spcBef>
            </a:pPr>
            <a:r>
              <a:rPr lang="pl-PL" b="1"/>
              <a:t>środków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308725" y="4381500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/>
              <a:t>Odbiorca polityki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1476375" y="1196975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l-PL" sz="3200" b="1"/>
              <a:t>TRZY KLUCZOWE FILARY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41350" y="1897063"/>
            <a:ext cx="2592388" cy="1728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2800" b="1"/>
              <a:t>DYSPONENT </a:t>
            </a:r>
          </a:p>
          <a:p>
            <a:pPr algn="ctr"/>
            <a:r>
              <a:rPr lang="pl-PL" sz="2800" b="1"/>
              <a:t>ŚRODKÓW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678488" y="1897063"/>
            <a:ext cx="2592387" cy="17287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2800" b="1"/>
              <a:t>ODBIORCA</a:t>
            </a:r>
          </a:p>
          <a:p>
            <a:pPr algn="ctr"/>
            <a:r>
              <a:rPr lang="pl-PL" sz="2800" b="1"/>
              <a:t>POMOCY</a:t>
            </a:r>
          </a:p>
          <a:p>
            <a:pPr algn="ctr"/>
            <a:r>
              <a:rPr lang="pl-PL" i="1"/>
              <a:t>KLIENT-PRACODAWCA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64163" y="962025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b="1">
                <a:solidFill>
                  <a:srgbClr val="FF0000"/>
                </a:solidFill>
              </a:rPr>
              <a:t>PODMIOT POLITYKI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3419475" y="2762250"/>
            <a:ext cx="208915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203575" y="3986213"/>
            <a:ext cx="2592388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2400" b="1"/>
              <a:t>FIRMA</a:t>
            </a:r>
          </a:p>
          <a:p>
            <a:pPr algn="ctr"/>
            <a:r>
              <a:rPr lang="pl-PL" sz="2400" b="1"/>
              <a:t>SZKOLENIOWA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2627313" y="3913188"/>
            <a:ext cx="3889375" cy="1728787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V="1">
            <a:off x="2627313" y="3913188"/>
            <a:ext cx="3816350" cy="187325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95288" y="2349500"/>
            <a:ext cx="820896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600" b="1">
                <a:solidFill>
                  <a:srgbClr val="009900"/>
                </a:solidFill>
              </a:rPr>
              <a:t>PRZEORIENTOWANIE  CELÓW  FIRMY  SZKOLENIOWEJ</a:t>
            </a:r>
          </a:p>
          <a:p>
            <a:pPr algn="ctr">
              <a:spcBef>
                <a:spcPct val="50000"/>
              </a:spcBef>
            </a:pPr>
            <a:endParaRPr lang="pl-PL" sz="3200" b="1">
              <a:solidFill>
                <a:srgbClr val="0099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l-PL" sz="2400" b="1">
                <a:solidFill>
                  <a:srgbClr val="FF0000"/>
                </a:solidFill>
              </a:rPr>
              <a:t>NA POTRZEBY PRZEDSIĘBIORCY  I  KONKURENCJĘ</a:t>
            </a:r>
            <a:r>
              <a:rPr lang="pl-PL" b="1"/>
              <a:t> </a:t>
            </a:r>
          </a:p>
          <a:p>
            <a:pPr algn="ctr">
              <a:spcBef>
                <a:spcPct val="50000"/>
              </a:spcBef>
            </a:pPr>
            <a:r>
              <a:rPr lang="pl-PL" sz="2400" b="1" i="1">
                <a:solidFill>
                  <a:schemeClr val="accent2"/>
                </a:solidFill>
              </a:rPr>
              <a:t>(jakością oraz ceną)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23850" y="1557338"/>
            <a:ext cx="83518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/>
              <a:t>OBECNIE</a:t>
            </a:r>
            <a:r>
              <a:rPr lang="pl-PL" b="1">
                <a:solidFill>
                  <a:srgbClr val="339933"/>
                </a:solidFill>
              </a:rPr>
              <a:t> CENA  SZKOLENIA:</a:t>
            </a:r>
          </a:p>
          <a:p>
            <a:pPr>
              <a:spcBef>
                <a:spcPct val="50000"/>
              </a:spcBef>
            </a:pPr>
            <a:r>
              <a:rPr lang="pl-PL" sz="2400" b="1">
                <a:solidFill>
                  <a:schemeClr val="accent2"/>
                </a:solidFill>
              </a:rPr>
              <a:t>UMOWA  FIRMY SZKOLENIOWEJ Z URZĘDNIKIEM</a:t>
            </a:r>
          </a:p>
          <a:p>
            <a:pPr>
              <a:spcBef>
                <a:spcPct val="50000"/>
              </a:spcBef>
            </a:pPr>
            <a:r>
              <a:rPr lang="pl-PL" b="1" i="1">
                <a:solidFill>
                  <a:schemeClr val="accent2"/>
                </a:solidFill>
              </a:rPr>
              <a:t>WZROST  KOSZTÓW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90513" y="4024313"/>
            <a:ext cx="8853487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>
                <a:solidFill>
                  <a:srgbClr val="339933"/>
                </a:solidFill>
              </a:rPr>
              <a:t>CENA  SZKOLENIA </a:t>
            </a:r>
            <a:r>
              <a:rPr lang="pl-PL" sz="2000" b="1"/>
              <a:t>W SYSTEMIE  BONOWYM</a:t>
            </a:r>
            <a:r>
              <a:rPr lang="pl-PL" b="1">
                <a:solidFill>
                  <a:srgbClr val="339933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pl-PL" sz="2400" b="1">
                <a:solidFill>
                  <a:srgbClr val="FF0000"/>
                </a:solidFill>
              </a:rPr>
              <a:t>USTALA  RYNEK  NA WARUNKACH  KONKURENCYJNYCH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b="1" i="1" dirty="0" smtClean="0">
                <a:solidFill>
                  <a:schemeClr val="accent6"/>
                </a:solidFill>
              </a:rPr>
              <a:t>Rynek firm szkoleniowych</a:t>
            </a:r>
          </a:p>
        </p:txBody>
      </p:sp>
      <p:sp>
        <p:nvSpPr>
          <p:cNvPr id="29698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smtClean="0"/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702" name="pole tekstowe 4"/>
          <p:cNvSpPr txBox="1">
            <a:spLocks noChangeArrowheads="1"/>
          </p:cNvSpPr>
          <p:nvPr/>
        </p:nvSpPr>
        <p:spPr bwMode="auto">
          <a:xfrm>
            <a:off x="4500563" y="28527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539750" y="1030288"/>
            <a:ext cx="3744913" cy="5438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148263" y="1017588"/>
            <a:ext cx="3744912" cy="5400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4213" y="1276350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/>
              <a:t>KTO DOSTANIE SZKOLENIE DECYDUJE „URZĘDNIK”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09625" y="2238375"/>
            <a:ext cx="316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/>
              <a:t>WARUNKI  WPISU DO REJESTRU „TYPU  ZAMÓWIENIA  PUBLICZNE”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54050" y="4048125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/>
              <a:t>JAKOŚĆ DEKLARATYWNA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54050" y="532606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/>
              <a:t>ZOBOWIĄZANIA  DOMYŚLNE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341938" y="1346200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/>
              <a:t>DECYDUJE PRACODAWCA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41938" y="2139950"/>
            <a:ext cx="33115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/>
              <a:t>TRANSPARENTNE, ZNANE PUBLICZNIE,SPRAWDZONE</a:t>
            </a:r>
          </a:p>
          <a:p>
            <a:pPr algn="ctr">
              <a:spcBef>
                <a:spcPct val="50000"/>
              </a:spcBef>
            </a:pPr>
            <a:r>
              <a:rPr lang="pl-PL" sz="2400" b="1"/>
              <a:t>STANDARDY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341938" y="3675063"/>
            <a:ext cx="34782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/>
              <a:t>JAKOŚĆ FIRMY SPRAWDZANA </a:t>
            </a:r>
          </a:p>
          <a:p>
            <a:pPr>
              <a:spcBef>
                <a:spcPct val="50000"/>
              </a:spcBef>
            </a:pPr>
            <a:r>
              <a:rPr lang="pl-PL" sz="2000" b="1"/>
              <a:t>(AUDYT 100%)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5341938" y="5160963"/>
            <a:ext cx="3311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b="1"/>
              <a:t>TWARDA  UMOWA,  KONTROLOWANA  NA RZECZYWISTEJ DZIAŁALNOŚCI FIRMY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4427538" y="15573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4427538" y="260985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4427538" y="419735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4427538" y="5543550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339975" y="620713"/>
            <a:ext cx="4824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rgbClr val="FF0000"/>
                </a:solidFill>
              </a:rPr>
              <a:t>KLUCZOWE  RÓŻNICE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39700" y="1628775"/>
            <a:ext cx="89154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accent2"/>
                </a:solidFill>
              </a:rPr>
              <a:t>WYSOKOŚĆ  WSPARCIA W  RAMACH  BONU:</a:t>
            </a:r>
          </a:p>
          <a:p>
            <a:pPr>
              <a:spcBef>
                <a:spcPct val="50000"/>
              </a:spcBef>
            </a:pPr>
            <a:endParaRPr lang="pl-PL" sz="2800" b="1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pl-PL" sz="2800" b="1">
                <a:solidFill>
                  <a:srgbClr val="FF0000"/>
                </a:solidFill>
              </a:rPr>
              <a:t>NIEZALEŻNA  OD  RODZAJU SZKOLEŃ-</a:t>
            </a:r>
            <a:r>
              <a:rPr lang="pl-PL" sz="2800" b="1"/>
              <a:t>    RYCZAŁT</a:t>
            </a:r>
          </a:p>
          <a:p>
            <a:pPr>
              <a:spcBef>
                <a:spcPct val="50000"/>
              </a:spcBef>
            </a:pPr>
            <a:endParaRPr lang="pl-PL" sz="2800" b="1"/>
          </a:p>
          <a:p>
            <a:pPr>
              <a:spcBef>
                <a:spcPct val="50000"/>
              </a:spcBef>
            </a:pPr>
            <a:r>
              <a:rPr lang="pl-PL" sz="2800" b="1">
                <a:solidFill>
                  <a:srgbClr val="FF0000"/>
                </a:solidFill>
              </a:rPr>
              <a:t>SKALKULOWANA  RYNKOWO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1477963"/>
            <a:ext cx="91440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4400" b="1">
                <a:solidFill>
                  <a:schemeClr val="accent2"/>
                </a:solidFill>
              </a:rPr>
              <a:t>MECHANIZM  „BONU”</a:t>
            </a:r>
            <a:r>
              <a:rPr lang="pl-PL" sz="3600" b="1">
                <a:solidFill>
                  <a:srgbClr val="FF0000"/>
                </a:solidFill>
              </a:rPr>
              <a:t>  </a:t>
            </a:r>
          </a:p>
          <a:p>
            <a:pPr algn="ctr">
              <a:spcBef>
                <a:spcPct val="50000"/>
              </a:spcBef>
            </a:pPr>
            <a:endParaRPr lang="pl-PL" sz="3600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l-PL" sz="3200" b="1">
                <a:solidFill>
                  <a:srgbClr val="FF0000"/>
                </a:solidFill>
              </a:rPr>
              <a:t>NIEZALEŻNY  OD ŹRÓDEŁ  FINANSOWANIA</a:t>
            </a:r>
          </a:p>
          <a:p>
            <a:pPr algn="ctr">
              <a:spcBef>
                <a:spcPct val="50000"/>
              </a:spcBef>
            </a:pPr>
            <a:r>
              <a:rPr lang="pl-PL" sz="2000" b="1" i="1">
                <a:solidFill>
                  <a:schemeClr val="accent2"/>
                </a:solidFill>
              </a:rPr>
              <a:t>BUDŻET, FUNDUSZ PRACY, EFS, INNE NP.. FUNDUSZ SZKOLENIOWY</a:t>
            </a:r>
          </a:p>
          <a:p>
            <a:pPr algn="ctr">
              <a:spcBef>
                <a:spcPct val="50000"/>
              </a:spcBef>
            </a:pPr>
            <a:endParaRPr lang="pl-PL" sz="2000" b="1" i="1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l-PL" sz="3200" b="1">
                <a:solidFill>
                  <a:srgbClr val="FF0000"/>
                </a:solidFill>
              </a:rPr>
              <a:t>MOŻLIWOŚĆ KREOWANIA  RÓŻNYCH POLITYK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5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l-PL" sz="2000" b="1" i="1" dirty="0" smtClean="0">
                <a:solidFill>
                  <a:schemeClr val="accent6"/>
                </a:solidFill>
              </a:rPr>
              <a:t>Czy środki publiczne kształtują rynek szkoleń?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half" idx="2"/>
          </p:nvPr>
        </p:nvGraphicFramePr>
        <p:xfrm>
          <a:off x="539552" y="198884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5" name="Symbol zastępczy zawartości 8"/>
          <p:cNvSpPr>
            <a:spLocks noGrp="1"/>
          </p:cNvSpPr>
          <p:nvPr>
            <p:ph sz="quarter" idx="4"/>
          </p:nvPr>
        </p:nvSpPr>
        <p:spPr>
          <a:xfrm>
            <a:off x="4716463" y="2420938"/>
            <a:ext cx="4041775" cy="3057525"/>
          </a:xfrm>
          <a:ln>
            <a:solidFill>
              <a:schemeClr val="accent2"/>
            </a:solidFill>
          </a:ln>
        </p:spPr>
        <p:txBody>
          <a:bodyPr/>
          <a:lstStyle/>
          <a:p>
            <a:pPr>
              <a:buFontTx/>
              <a:buNone/>
              <a:defRPr/>
            </a:pPr>
            <a:r>
              <a:rPr lang="pl-PL" dirty="0" smtClean="0">
                <a:solidFill>
                  <a:schemeClr val="accent6"/>
                </a:solidFill>
              </a:rPr>
              <a:t>   EFS na szkolenia w Małopolsce</a:t>
            </a:r>
          </a:p>
          <a:p>
            <a:pPr>
              <a:defRPr/>
            </a:pPr>
            <a:r>
              <a:rPr lang="pl-PL" sz="1800" dirty="0" smtClean="0">
                <a:solidFill>
                  <a:schemeClr val="accent2"/>
                </a:solidFill>
              </a:rPr>
              <a:t>31,8 tys. pracowników podniosło swoje kwalifikacje</a:t>
            </a:r>
            <a:endParaRPr lang="pl-PL" sz="1800" b="1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pl-PL" sz="1800" dirty="0" smtClean="0">
                <a:solidFill>
                  <a:schemeClr val="accent2"/>
                </a:solidFill>
              </a:rPr>
              <a:t>5,8 tys. firm  ( w tym głównie </a:t>
            </a:r>
            <a:r>
              <a:rPr lang="pl-PL" sz="1800" dirty="0" err="1" smtClean="0">
                <a:solidFill>
                  <a:schemeClr val="accent2"/>
                </a:solidFill>
              </a:rPr>
              <a:t>mikroprzedsiębiorstw</a:t>
            </a:r>
            <a:r>
              <a:rPr lang="pl-PL" sz="1800" dirty="0" smtClean="0">
                <a:solidFill>
                  <a:schemeClr val="accent2"/>
                </a:solidFill>
              </a:rPr>
              <a:t>) zostało objętych szkoleniami</a:t>
            </a:r>
            <a:endParaRPr lang="pl-PL" sz="1800" b="1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pl-PL" sz="1800" dirty="0" smtClean="0">
              <a:solidFill>
                <a:schemeClr val="accent2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 rot="18709472">
            <a:off x="2097882" y="3174206"/>
            <a:ext cx="395288" cy="68897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725" name="Symbol zastępczy tekstu 7"/>
          <p:cNvSpPr>
            <a:spLocks noGrp="1"/>
          </p:cNvSpPr>
          <p:nvPr>
            <p:ph type="body" sz="quarter" idx="3"/>
          </p:nvPr>
        </p:nvSpPr>
        <p:spPr>
          <a:xfrm>
            <a:off x="4716463" y="1844675"/>
            <a:ext cx="4041775" cy="639763"/>
          </a:xfrm>
        </p:spPr>
        <p:txBody>
          <a:bodyPr/>
          <a:lstStyle/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r>
              <a:rPr lang="pl-PL" smtClean="0"/>
              <a:t>Środki EFS to około 1/5 rynku szkoleniowego.</a:t>
            </a: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Firmy szkoleniowe a projekty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62646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7" name="pole tekstowe 4"/>
          <p:cNvSpPr txBox="1">
            <a:spLocks noChangeArrowheads="1"/>
          </p:cNvSpPr>
          <p:nvPr/>
        </p:nvSpPr>
        <p:spPr bwMode="auto">
          <a:xfrm>
            <a:off x="6948488" y="1628775"/>
            <a:ext cx="18002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chemeClr val="accent2"/>
                </a:solidFill>
              </a:rPr>
              <a:t>Dużo firm szkoleniowych  realizowała projekt pomimo iż </a:t>
            </a:r>
          </a:p>
          <a:p>
            <a:r>
              <a:rPr lang="pl-PL" b="1">
                <a:solidFill>
                  <a:schemeClr val="accent2"/>
                </a:solidFill>
              </a:rPr>
              <a:t>Równocześnie są bardzo krytyczni</a:t>
            </a:r>
          </a:p>
          <a:p>
            <a:r>
              <a:rPr lang="pl-PL" b="1">
                <a:solidFill>
                  <a:schemeClr val="accent2"/>
                </a:solidFill>
              </a:rPr>
              <a:t>w stosunku do tego sposobu dystrybucji środków.</a:t>
            </a:r>
          </a:p>
          <a:p>
            <a:endParaRPr lang="pl-PL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smtClean="0">
                <a:solidFill>
                  <a:schemeClr val="accent2"/>
                </a:solidFill>
              </a:rPr>
              <a:t>Przedsiębiorcy o potrzebach szkoleniowych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5842992" cy="320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1" name="pole tekstowe 4"/>
          <p:cNvSpPr txBox="1">
            <a:spLocks noChangeArrowheads="1"/>
          </p:cNvSpPr>
          <p:nvPr/>
        </p:nvSpPr>
        <p:spPr bwMode="auto">
          <a:xfrm>
            <a:off x="1042988" y="1412875"/>
            <a:ext cx="3756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chemeClr val="accent2"/>
                </a:solidFill>
              </a:rPr>
              <a:t>„Nie szkolę, bo pracownicy mają</a:t>
            </a:r>
          </a:p>
          <a:p>
            <a:r>
              <a:rPr lang="pl-PL" b="1">
                <a:solidFill>
                  <a:schemeClr val="accent2"/>
                </a:solidFill>
              </a:rPr>
              <a:t>  odpowiednie umiejętności”</a:t>
            </a:r>
          </a:p>
        </p:txBody>
      </p:sp>
      <p:sp>
        <p:nvSpPr>
          <p:cNvPr id="32772" name="pole tekstowe 5"/>
          <p:cNvSpPr txBox="1">
            <a:spLocks noChangeArrowheads="1"/>
          </p:cNvSpPr>
          <p:nvPr/>
        </p:nvSpPr>
        <p:spPr bwMode="auto">
          <a:xfrm>
            <a:off x="5724525" y="4581525"/>
            <a:ext cx="30241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chemeClr val="accent2"/>
                </a:solidFill>
              </a:rPr>
              <a:t>Główny problem w polityce  szkoleniowej</a:t>
            </a:r>
          </a:p>
          <a:p>
            <a:r>
              <a:rPr lang="pl-PL" b="1">
                <a:solidFill>
                  <a:schemeClr val="accent2"/>
                </a:solidFill>
              </a:rPr>
              <a:t>leży po stronie </a:t>
            </a:r>
          </a:p>
          <a:p>
            <a:r>
              <a:rPr lang="pl-PL" b="1">
                <a:solidFill>
                  <a:schemeClr val="accent2"/>
                </a:solidFill>
              </a:rPr>
              <a:t>popytu – brak potrzeby kształcenia.</a:t>
            </a:r>
          </a:p>
        </p:txBody>
      </p:sp>
      <p:sp>
        <p:nvSpPr>
          <p:cNvPr id="7" name="Elipsa 6"/>
          <p:cNvSpPr/>
          <p:nvPr/>
        </p:nvSpPr>
        <p:spPr>
          <a:xfrm rot="987229">
            <a:off x="1403350" y="2205038"/>
            <a:ext cx="1944688" cy="1008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2774" name="pole tekstowe 7"/>
          <p:cNvSpPr txBox="1">
            <a:spLocks noChangeArrowheads="1"/>
          </p:cNvSpPr>
          <p:nvPr/>
        </p:nvSpPr>
        <p:spPr bwMode="auto">
          <a:xfrm>
            <a:off x="2195513" y="2276475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FF0000"/>
                </a:solidFill>
              </a:rPr>
              <a:t>ROŚNIE!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7905750" cy="1143000"/>
          </a:xfrm>
        </p:spPr>
        <p:txBody>
          <a:bodyPr/>
          <a:lstStyle/>
          <a:p>
            <a:r>
              <a:rPr lang="pl-PL" sz="2000" b="1" i="1" smtClean="0">
                <a:solidFill>
                  <a:schemeClr val="accent2"/>
                </a:solidFill>
              </a:rPr>
              <a:t>                 Zasady PODMIOTOWEGO FINANSOWANIA</a:t>
            </a:r>
          </a:p>
        </p:txBody>
      </p:sp>
      <p:sp>
        <p:nvSpPr>
          <p:cNvPr id="33794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628775"/>
            <a:ext cx="8208963" cy="467995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pl-PL" sz="1800" smtClean="0"/>
              <a:t>Środki finansowe są kierowane do ostatecznego odbiorcy </a:t>
            </a:r>
            <a:r>
              <a:rPr lang="pl-PL" sz="1800" smtClean="0">
                <a:solidFill>
                  <a:srgbClr val="FF0000"/>
                </a:solidFill>
              </a:rPr>
              <a:t>(zatem firma szkoleniowa nie jest stroną zawieranej umowy ). </a:t>
            </a:r>
            <a:r>
              <a:rPr lang="pl-PL" sz="1800" smtClean="0"/>
              <a:t>Ten fakt pozwala nie wchodzić w prawo zamówień publicznych przy wyborze szkoleń.</a:t>
            </a:r>
          </a:p>
          <a:p>
            <a:pPr marL="514350" indent="-514350">
              <a:buFontTx/>
              <a:buAutoNum type="arabicPeriod"/>
            </a:pPr>
            <a:r>
              <a:rPr lang="pl-PL" sz="1800" smtClean="0"/>
              <a:t>Wymaga to przygotowania klienta – podmiotowe finansowanie szkoleń bazuje na odpowiedzialności klienta za rozwój. Jeżeli środki finansowe są skierowane do grup „niezmotywowanych” konieczne jest szerokie wsparcie doradcze.</a:t>
            </a:r>
          </a:p>
          <a:p>
            <a:pPr marL="514350" indent="-514350">
              <a:buFontTx/>
              <a:buAutoNum type="arabicPeriod"/>
            </a:pPr>
            <a:r>
              <a:rPr lang="pl-PL" sz="1800" smtClean="0"/>
              <a:t>Bon szkoleniowy w formie papierowej to jedna z wielu form podmiotowego finansowania – sprawdzająca się wśród MŚP w pierwszej fazie wdrażania systemu. Pozwala przełamać barierę świadomościową wśród przedsiębiorców, którzy „mają wrażenie potrzymania pieniędzy na szkolenia”.</a:t>
            </a:r>
          </a:p>
          <a:p>
            <a:pPr marL="514350" indent="-514350">
              <a:buFontTx/>
              <a:buAutoNum type="arabicPeriod"/>
            </a:pPr>
            <a:r>
              <a:rPr lang="pl-PL" sz="1800" smtClean="0"/>
              <a:t>Bon jako „znak legitymacyjny” nie jest pieniądzem ale usługą</a:t>
            </a:r>
          </a:p>
          <a:p>
            <a:pPr marL="514350" indent="-514350">
              <a:buFontTx/>
              <a:buAutoNum type="arabicPeriod"/>
            </a:pPr>
            <a:r>
              <a:rPr lang="pl-PL" sz="1800" smtClean="0"/>
              <a:t>Każdy system podmitowego finansowania szkoleń wymaga weryfikacji firm szkoleniowych</a:t>
            </a:r>
          </a:p>
          <a:p>
            <a:pPr marL="514350" indent="-514350">
              <a:buFontTx/>
              <a:buAutoNum type="arabicPeriod"/>
            </a:pPr>
            <a:endParaRPr lang="pl-PL" sz="1800" smtClean="0"/>
          </a:p>
          <a:p>
            <a:pPr marL="514350" indent="-514350">
              <a:buFontTx/>
              <a:buAutoNum type="arabicPeriod"/>
            </a:pPr>
            <a:endParaRPr lang="pl-PL" sz="1800" smtClean="0"/>
          </a:p>
          <a:p>
            <a:pPr marL="514350" indent="-514350">
              <a:buFontTx/>
              <a:buAutoNum type="arabicPeriod"/>
            </a:pPr>
            <a:endParaRPr lang="pl-PL" sz="1800" smtClean="0"/>
          </a:p>
          <a:p>
            <a:pPr marL="514350" indent="-514350">
              <a:buFontTx/>
              <a:buAutoNum type="arabicPeriod"/>
            </a:pPr>
            <a:endParaRPr lang="pl-PL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ytuł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3008312" cy="116205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pl-PL" smtClean="0">
                <a:solidFill>
                  <a:srgbClr val="FF0000"/>
                </a:solidFill>
              </a:rPr>
              <a:t>Centrum Zapewniania Jakości Kształcenia </a:t>
            </a:r>
            <a:br>
              <a:rPr lang="pl-PL" smtClean="0">
                <a:solidFill>
                  <a:srgbClr val="FF0000"/>
                </a:solidFill>
              </a:rPr>
            </a:br>
            <a:r>
              <a:rPr lang="pl-PL" smtClean="0">
                <a:solidFill>
                  <a:srgbClr val="FF0000"/>
                </a:solidFill>
              </a:rPr>
              <a:t>w Małopolsce</a:t>
            </a:r>
          </a:p>
        </p:txBody>
      </p:sp>
      <p:sp>
        <p:nvSpPr>
          <p:cNvPr id="8195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16113"/>
            <a:ext cx="3008313" cy="4210050"/>
          </a:xfrm>
        </p:spPr>
        <p:txBody>
          <a:bodyPr/>
          <a:lstStyle/>
          <a:p>
            <a:pPr>
              <a:defRPr/>
            </a:pPr>
            <a:endParaRPr lang="pl-PL" b="1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pl-PL" sz="1800" b="1" dirty="0" smtClean="0">
                <a:solidFill>
                  <a:schemeClr val="accent2"/>
                </a:solidFill>
              </a:rPr>
              <a:t>Warunki podstawowe:</a:t>
            </a:r>
          </a:p>
          <a:p>
            <a:pPr>
              <a:defRPr/>
            </a:pPr>
            <a:endParaRPr lang="pl-PL" sz="800" b="1" dirty="0" smtClean="0">
              <a:solidFill>
                <a:schemeClr val="accent2"/>
              </a:solidFill>
            </a:endParaRPr>
          </a:p>
          <a:p>
            <a:pPr marL="177800" indent="-177800"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accent2"/>
                </a:solidFill>
              </a:rPr>
              <a:t> Nie jest to nowa instytucja</a:t>
            </a:r>
          </a:p>
          <a:p>
            <a:pPr marL="177800" indent="-177800">
              <a:defRPr/>
            </a:pPr>
            <a:endParaRPr lang="pl-PL" dirty="0" smtClean="0">
              <a:solidFill>
                <a:schemeClr val="accent2"/>
              </a:solidFill>
            </a:endParaRPr>
          </a:p>
          <a:p>
            <a:pPr marL="177800" indent="-177800"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accent2"/>
                </a:solidFill>
              </a:rPr>
              <a:t> Jest to nowy proces uruchamiany  w Wojewódzkim Urzędzie Pracy w  Krakowie</a:t>
            </a:r>
          </a:p>
          <a:p>
            <a:pPr marL="177800" indent="-177800">
              <a:defRPr/>
            </a:pPr>
            <a:endParaRPr lang="pl-PL" dirty="0" smtClean="0">
              <a:solidFill>
                <a:schemeClr val="accent2"/>
              </a:solidFill>
            </a:endParaRPr>
          </a:p>
          <a:p>
            <a:pPr marL="177800" indent="-177800"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accent2"/>
                </a:solidFill>
              </a:rPr>
              <a:t> Proces dotyczy firm szkoleniowych  oraz ich otoczenia</a:t>
            </a:r>
          </a:p>
          <a:p>
            <a:pPr marL="177800" indent="-177800">
              <a:defRPr/>
            </a:pPr>
            <a:endParaRPr lang="pl-PL" dirty="0" smtClean="0">
              <a:solidFill>
                <a:schemeClr val="accent2"/>
              </a:solidFill>
            </a:endParaRPr>
          </a:p>
          <a:p>
            <a:pPr marL="177800" indent="-177800">
              <a:buFont typeface="Wingdings" pitchFamily="2" charset="2"/>
              <a:buChar char="q"/>
              <a:defRPr/>
            </a:pPr>
            <a:r>
              <a:rPr lang="pl-PL" dirty="0" smtClean="0">
                <a:solidFill>
                  <a:schemeClr val="accent2"/>
                </a:solidFill>
              </a:rPr>
              <a:t>Jest oparty na wypracowanych rezultatach Małopolskiego Partnerstwa na rzecz Kształcenia Ustawicznego</a:t>
            </a:r>
          </a:p>
          <a:p>
            <a:pPr>
              <a:defRPr/>
            </a:pPr>
            <a:endParaRPr lang="pl-PL" dirty="0" smtClean="0">
              <a:solidFill>
                <a:schemeClr val="accent2"/>
              </a:solidFill>
            </a:endParaRPr>
          </a:p>
        </p:txBody>
      </p:sp>
      <p:pic>
        <p:nvPicPr>
          <p:cNvPr id="34819" name="Diagram 1"/>
          <p:cNvPicPr>
            <a:picLocks noGrp="1" noChangeArrowheads="1"/>
          </p:cNvPicPr>
          <p:nvPr>
            <p:ph idx="1"/>
          </p:nvPr>
        </p:nvPicPr>
        <p:blipFill>
          <a:blip r:embed="rId3"/>
          <a:srcRect l="-29396" t="-775" r="-29526" b="-1033"/>
          <a:stretch>
            <a:fillRect/>
          </a:stretch>
        </p:blipFill>
        <p:spPr>
          <a:xfrm>
            <a:off x="2339975" y="981075"/>
            <a:ext cx="7740650" cy="5111750"/>
          </a:xfrm>
        </p:spPr>
      </p:pic>
      <p:pic>
        <p:nvPicPr>
          <p:cNvPr id="6" name="Symbol zastępczy zawartości 3" descr="logo cmy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996952"/>
            <a:ext cx="1543215" cy="10081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4821" name="Prostokąt 10"/>
          <p:cNvSpPr>
            <a:spLocks noChangeArrowheads="1"/>
          </p:cNvSpPr>
          <p:nvPr/>
        </p:nvSpPr>
        <p:spPr bwMode="auto">
          <a:xfrm>
            <a:off x="6862763" y="5610225"/>
            <a:ext cx="2012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>
                <a:solidFill>
                  <a:srgbClr val="66FF33"/>
                </a:solidFill>
              </a:rPr>
              <a:t>ZARZĄDZANIE</a:t>
            </a:r>
          </a:p>
        </p:txBody>
      </p:sp>
      <p:sp>
        <p:nvSpPr>
          <p:cNvPr id="34822" name="Prostokąt 11"/>
          <p:cNvSpPr>
            <a:spLocks noChangeArrowheads="1"/>
          </p:cNvSpPr>
          <p:nvPr/>
        </p:nvSpPr>
        <p:spPr bwMode="auto">
          <a:xfrm>
            <a:off x="8064500" y="2176463"/>
            <a:ext cx="111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>
                <a:solidFill>
                  <a:srgbClr val="00FF99"/>
                </a:solidFill>
              </a:rPr>
              <a:t>KADRA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516563" y="584200"/>
            <a:ext cx="12684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chemeClr val="accent6"/>
                </a:solidFill>
              </a:rPr>
              <a:t>USŁUGA</a:t>
            </a:r>
          </a:p>
        </p:txBody>
      </p:sp>
      <p:sp>
        <p:nvSpPr>
          <p:cNvPr id="34824" name="pole tekstowe 10"/>
          <p:cNvSpPr txBox="1">
            <a:spLocks noChangeArrowheads="1"/>
          </p:cNvSpPr>
          <p:nvPr/>
        </p:nvSpPr>
        <p:spPr bwMode="auto">
          <a:xfrm>
            <a:off x="2700338" y="4287838"/>
            <a:ext cx="206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CC6600"/>
                </a:solidFill>
              </a:rPr>
              <a:t>ORGANIZACJA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zaokrąglony 33"/>
          <p:cNvSpPr/>
          <p:nvPr/>
        </p:nvSpPr>
        <p:spPr>
          <a:xfrm>
            <a:off x="3276600" y="4851400"/>
            <a:ext cx="3379788" cy="1279525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6200" y="3949700"/>
            <a:ext cx="2952750" cy="1944688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267" name="Tytuł 1"/>
          <p:cNvSpPr>
            <a:spLocks noGrp="1"/>
          </p:cNvSpPr>
          <p:nvPr>
            <p:ph type="title" idx="4294967295"/>
          </p:nvPr>
        </p:nvSpPr>
        <p:spPr>
          <a:xfrm>
            <a:off x="971550" y="469900"/>
            <a:ext cx="7508875" cy="720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pl-PL" sz="1800" b="1" dirty="0" smtClean="0">
                <a:solidFill>
                  <a:schemeClr val="accent2"/>
                </a:solidFill>
              </a:rPr>
              <a:t>Pilotaż systemu podmiotowego finansowania kształcenia</a:t>
            </a:r>
            <a:br>
              <a:rPr lang="pl-PL" sz="1800" b="1" dirty="0" smtClean="0">
                <a:solidFill>
                  <a:schemeClr val="accent2"/>
                </a:solidFill>
              </a:rPr>
            </a:br>
            <a:r>
              <a:rPr lang="pl-PL" sz="2400" b="1" i="1" dirty="0" smtClean="0">
                <a:solidFill>
                  <a:srgbClr val="00B050"/>
                </a:solidFill>
              </a:rPr>
              <a:t>Projekt PFK</a:t>
            </a:r>
          </a:p>
        </p:txBody>
      </p:sp>
      <p:pic>
        <p:nvPicPr>
          <p:cNvPr id="36868" name="Picture 2" descr="C:\Program Files\Microsoft Office\MEDIA\CAGCAT10\j0292020.wm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961188" y="2116138"/>
            <a:ext cx="1220787" cy="1158875"/>
          </a:xfrm>
          <a:ln>
            <a:solidFill>
              <a:schemeClr val="tx2"/>
            </a:solidFill>
          </a:ln>
        </p:spPr>
      </p:pic>
      <p:sp>
        <p:nvSpPr>
          <p:cNvPr id="2" name="pole tekstowe 4"/>
          <p:cNvSpPr txBox="1">
            <a:spLocks noChangeArrowheads="1"/>
          </p:cNvSpPr>
          <p:nvPr/>
        </p:nvSpPr>
        <p:spPr bwMode="auto">
          <a:xfrm>
            <a:off x="481236" y="1612529"/>
            <a:ext cx="2169864" cy="1396127"/>
          </a:xfrm>
          <a:prstGeom prst="roundRect">
            <a:avLst/>
          </a:prstGeom>
          <a:solidFill>
            <a:srgbClr val="CCFFCC"/>
          </a:solidFill>
          <a:ln w="57150">
            <a:solidFill>
              <a:srgbClr val="CCFFCC"/>
            </a:solidFill>
            <a:headEnd/>
            <a:tailEnd/>
          </a:ln>
          <a:effectLst>
            <a:glow rad="228600">
              <a:srgbClr val="33CCFF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rgbClr val="FF0000"/>
                </a:solidFill>
              </a:rPr>
              <a:t>REGION</a:t>
            </a:r>
          </a:p>
          <a:p>
            <a:pPr algn="ctr">
              <a:defRPr/>
            </a:pPr>
            <a:r>
              <a:rPr lang="pl-PL" sz="1600" i="1" dirty="0"/>
              <a:t>Program Strategiczny</a:t>
            </a:r>
          </a:p>
          <a:p>
            <a:pPr algn="ctr">
              <a:defRPr/>
            </a:pPr>
            <a:r>
              <a:rPr lang="pl-PL" sz="1600" i="1" dirty="0"/>
              <a:t>EFS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3886200" y="2360613"/>
            <a:ext cx="11557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pole tekstowe 7"/>
          <p:cNvSpPr txBox="1">
            <a:spLocks noChangeArrowheads="1"/>
          </p:cNvSpPr>
          <p:nvPr/>
        </p:nvSpPr>
        <p:spPr bwMode="auto">
          <a:xfrm>
            <a:off x="6888163" y="3411538"/>
            <a:ext cx="1368425" cy="4619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FF0000"/>
                </a:solidFill>
              </a:rPr>
              <a:t>MŚP</a:t>
            </a:r>
          </a:p>
        </p:txBody>
      </p:sp>
      <p:pic>
        <p:nvPicPr>
          <p:cNvPr id="36874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000500"/>
            <a:ext cx="10001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pole tekstowe 12"/>
          <p:cNvSpPr txBox="1">
            <a:spLocks noChangeArrowheads="1"/>
          </p:cNvSpPr>
          <p:nvPr/>
        </p:nvSpPr>
        <p:spPr bwMode="auto">
          <a:xfrm>
            <a:off x="295275" y="4737100"/>
            <a:ext cx="2751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b="1" i="1"/>
              <a:t>Rynek firm szkoleniowych</a:t>
            </a:r>
          </a:p>
          <a:p>
            <a:r>
              <a:rPr lang="pl-PL" sz="1600" b="1" i="1"/>
              <a:t> zweryfikowanych </a:t>
            </a:r>
          </a:p>
          <a:p>
            <a:r>
              <a:rPr lang="pl-PL" sz="1600" b="1" i="1"/>
              <a:t>pod względem jakości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1547813" y="3267075"/>
            <a:ext cx="0" cy="576263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Document"/>
          <p:cNvSpPr>
            <a:spLocks noEditPoints="1" noChangeArrowheads="1"/>
          </p:cNvSpPr>
          <p:nvPr/>
        </p:nvSpPr>
        <p:spPr bwMode="auto">
          <a:xfrm>
            <a:off x="5173092" y="1896368"/>
            <a:ext cx="704850" cy="11525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defRPr/>
            </a:pPr>
            <a:endParaRPr lang="pl-PL" sz="1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pl-PL" sz="1400" b="1" dirty="0">
                <a:solidFill>
                  <a:srgbClr val="FF0000"/>
                </a:solidFill>
              </a:rPr>
              <a:t>BON</a:t>
            </a:r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5981700" y="2336800"/>
            <a:ext cx="7874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H="1">
            <a:off x="3059113" y="3619500"/>
            <a:ext cx="3582987" cy="962025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2" name="pole tekstowe 31"/>
          <p:cNvSpPr txBox="1">
            <a:spLocks noChangeArrowheads="1"/>
          </p:cNvSpPr>
          <p:nvPr/>
        </p:nvSpPr>
        <p:spPr bwMode="auto">
          <a:xfrm>
            <a:off x="6470650" y="1196975"/>
            <a:ext cx="2462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800" b="1">
                <a:solidFill>
                  <a:srgbClr val="FF0000"/>
                </a:solidFill>
              </a:rPr>
              <a:t>DECYZJA!!!!!</a:t>
            </a:r>
          </a:p>
          <a:p>
            <a:pPr algn="ctr"/>
            <a:r>
              <a:rPr lang="pl-PL" sz="1400" b="1" i="1">
                <a:solidFill>
                  <a:srgbClr val="002060"/>
                </a:solidFill>
              </a:rPr>
              <a:t>WYBÓR SZKOLENIA</a:t>
            </a:r>
          </a:p>
          <a:p>
            <a:pPr algn="ctr"/>
            <a:r>
              <a:rPr lang="pl-PL" sz="1400" b="1" i="1">
                <a:solidFill>
                  <a:srgbClr val="002060"/>
                </a:solidFill>
              </a:rPr>
              <a:t>PRZEZ MŚP</a:t>
            </a:r>
          </a:p>
        </p:txBody>
      </p:sp>
      <p:sp>
        <p:nvSpPr>
          <p:cNvPr id="36883" name="pole tekstowe 32"/>
          <p:cNvSpPr txBox="1">
            <a:spLocks noChangeArrowheads="1"/>
          </p:cNvSpPr>
          <p:nvPr/>
        </p:nvSpPr>
        <p:spPr bwMode="auto">
          <a:xfrm>
            <a:off x="6948488" y="5013325"/>
            <a:ext cx="1655762" cy="73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400" b="1">
                <a:solidFill>
                  <a:srgbClr val="FF0000"/>
                </a:solidFill>
              </a:rPr>
              <a:t>BON’d</a:t>
            </a:r>
          </a:p>
          <a:p>
            <a:pPr algn="ctr"/>
            <a:r>
              <a:rPr lang="pl-PL"/>
              <a:t> </a:t>
            </a:r>
            <a:r>
              <a:rPr lang="pl-PL" sz="1600" b="1" i="1"/>
              <a:t>= bon doradca</a:t>
            </a:r>
          </a:p>
        </p:txBody>
      </p:sp>
      <p:cxnSp>
        <p:nvCxnSpPr>
          <p:cNvPr id="35" name="Łącznik prosty ze strzałką 34"/>
          <p:cNvCxnSpPr/>
          <p:nvPr/>
        </p:nvCxnSpPr>
        <p:spPr>
          <a:xfrm flipV="1">
            <a:off x="7537450" y="3843338"/>
            <a:ext cx="0" cy="1081087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5" name="pole tekstowe 35"/>
          <p:cNvSpPr txBox="1">
            <a:spLocks noChangeArrowheads="1"/>
          </p:cNvSpPr>
          <p:nvPr/>
        </p:nvSpPr>
        <p:spPr bwMode="auto">
          <a:xfrm>
            <a:off x="6486525" y="4165600"/>
            <a:ext cx="2430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600" b="1" i="1"/>
              <a:t>Pomoc w analizie</a:t>
            </a:r>
          </a:p>
          <a:p>
            <a:pPr algn="ctr"/>
            <a:r>
              <a:rPr lang="pl-PL" sz="1600" b="1" i="1"/>
              <a:t>potrzeb szkoleniowych</a:t>
            </a:r>
          </a:p>
        </p:txBody>
      </p:sp>
      <p:sp>
        <p:nvSpPr>
          <p:cNvPr id="3" name="pole tekstowe 17"/>
          <p:cNvSpPr txBox="1">
            <a:spLocks noChangeArrowheads="1"/>
          </p:cNvSpPr>
          <p:nvPr/>
        </p:nvSpPr>
        <p:spPr bwMode="auto">
          <a:xfrm>
            <a:off x="3377084" y="5346700"/>
            <a:ext cx="3146839" cy="715089"/>
          </a:xfrm>
          <a:prstGeom prst="roundRect">
            <a:avLst>
              <a:gd name="adj" fmla="val 41531"/>
            </a:avLst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>
            <a:glow rad="101600">
              <a:srgbClr val="99FF33">
                <a:alpha val="40000"/>
              </a:srgb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00B050"/>
                </a:solidFill>
              </a:rPr>
              <a:t>CENTRUM ZAPEWNIANIA </a:t>
            </a:r>
          </a:p>
          <a:p>
            <a:pPr>
              <a:defRPr/>
            </a:pPr>
            <a:r>
              <a:rPr lang="pl-PL" b="1" dirty="0">
                <a:solidFill>
                  <a:srgbClr val="00B050"/>
                </a:solidFill>
              </a:rPr>
              <a:t>JAKOŚCI KSZTAŁCENIA</a:t>
            </a:r>
          </a:p>
        </p:txBody>
      </p:sp>
      <p:cxnSp>
        <p:nvCxnSpPr>
          <p:cNvPr id="20" name="Łącznik prosty ze strzałką 19"/>
          <p:cNvCxnSpPr>
            <a:stCxn id="0" idx="1"/>
          </p:cNvCxnSpPr>
          <p:nvPr/>
        </p:nvCxnSpPr>
        <p:spPr>
          <a:xfrm flipH="1" flipV="1">
            <a:off x="2771775" y="5445125"/>
            <a:ext cx="604838" cy="25876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606062" y="1336972"/>
            <a:ext cx="16674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CCFFCC">
                <a:alpha val="60000"/>
              </a:srgbClr>
            </a:glo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000" b="1" dirty="0">
                <a:solidFill>
                  <a:srgbClr val="FF3300"/>
                </a:solidFill>
              </a:rPr>
              <a:t>OPERATOR</a:t>
            </a:r>
          </a:p>
          <a:p>
            <a:pPr algn="ctr">
              <a:defRPr/>
            </a:pPr>
            <a:r>
              <a:rPr lang="pl-PL" sz="1400" i="1" dirty="0">
                <a:solidFill>
                  <a:srgbClr val="002060"/>
                </a:solidFill>
              </a:rPr>
              <a:t>obsługa finansowa</a:t>
            </a:r>
          </a:p>
        </p:txBody>
      </p:sp>
      <p:sp>
        <p:nvSpPr>
          <p:cNvPr id="36893" name="Prostokąt zaokrąglony 26"/>
          <p:cNvSpPr>
            <a:spLocks noChangeArrowheads="1"/>
          </p:cNvSpPr>
          <p:nvPr/>
        </p:nvSpPr>
        <p:spPr bwMode="auto">
          <a:xfrm>
            <a:off x="2878138" y="2112963"/>
            <a:ext cx="946150" cy="5111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rgbClr val="339933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400" b="1" i="1">
                <a:solidFill>
                  <a:srgbClr val="FF0000"/>
                </a:solidFill>
              </a:rPr>
              <a:t>WUP</a:t>
            </a:r>
          </a:p>
        </p:txBody>
      </p:sp>
      <p:sp>
        <p:nvSpPr>
          <p:cNvPr id="36894" name="Prostokąt 32"/>
          <p:cNvSpPr>
            <a:spLocks noChangeArrowheads="1"/>
          </p:cNvSpPr>
          <p:nvPr/>
        </p:nvSpPr>
        <p:spPr bwMode="auto">
          <a:xfrm>
            <a:off x="4511675" y="4876800"/>
            <a:ext cx="903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2400" b="1" i="1">
                <a:solidFill>
                  <a:srgbClr val="FF0000"/>
                </a:solidFill>
              </a:rPr>
              <a:t>WUP</a:t>
            </a:r>
          </a:p>
        </p:txBody>
      </p:sp>
      <p:cxnSp>
        <p:nvCxnSpPr>
          <p:cNvPr id="24" name="Łącznik prosty ze strzałką 23"/>
          <p:cNvCxnSpPr/>
          <p:nvPr/>
        </p:nvCxnSpPr>
        <p:spPr>
          <a:xfrm>
            <a:off x="6516688" y="5373688"/>
            <a:ext cx="6477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rostokąt 1"/>
          <p:cNvSpPr>
            <a:spLocks noChangeArrowheads="1"/>
          </p:cNvSpPr>
          <p:nvPr/>
        </p:nvSpPr>
        <p:spPr bwMode="auto">
          <a:xfrm>
            <a:off x="539750" y="692150"/>
            <a:ext cx="4968875" cy="923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accent2"/>
                </a:solidFill>
              </a:rPr>
              <a:t>Koncepcja weryfikacji firm szkoleniowych-</a:t>
            </a:r>
          </a:p>
          <a:p>
            <a:pPr algn="ctr">
              <a:defRPr/>
            </a:pPr>
            <a:r>
              <a:rPr lang="pl-PL" b="1" dirty="0">
                <a:solidFill>
                  <a:srgbClr val="00B050"/>
                </a:solidFill>
              </a:rPr>
              <a:t>Centrum  Zapewniania Jakości Kształcenia </a:t>
            </a:r>
          </a:p>
          <a:p>
            <a:pPr algn="ctr">
              <a:defRPr/>
            </a:pPr>
            <a:r>
              <a:rPr lang="pl-PL" b="1" dirty="0">
                <a:solidFill>
                  <a:srgbClr val="00B050"/>
                </a:solidFill>
              </a:rPr>
              <a:t>w Małopolsce  [CZJK]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9219" name="pole tekstowe 2"/>
          <p:cNvSpPr txBox="1">
            <a:spLocks noChangeArrowheads="1"/>
          </p:cNvSpPr>
          <p:nvPr/>
        </p:nvSpPr>
        <p:spPr bwMode="auto">
          <a:xfrm>
            <a:off x="250825" y="2133600"/>
            <a:ext cx="2143125" cy="1846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6"/>
                </a:solidFill>
              </a:rPr>
              <a:t>NORMA</a:t>
            </a:r>
          </a:p>
          <a:p>
            <a:pPr algn="ctr">
              <a:defRPr/>
            </a:pPr>
            <a:r>
              <a:rPr lang="pl-PL" b="1" i="1" dirty="0">
                <a:solidFill>
                  <a:srgbClr val="00B050"/>
                </a:solidFill>
              </a:rPr>
              <a:t>Małopolskie</a:t>
            </a:r>
          </a:p>
          <a:p>
            <a:pPr algn="ctr">
              <a:defRPr/>
            </a:pPr>
            <a:r>
              <a:rPr lang="pl-PL" b="1" i="1" dirty="0">
                <a:solidFill>
                  <a:srgbClr val="00B050"/>
                </a:solidFill>
              </a:rPr>
              <a:t>Standardy</a:t>
            </a:r>
          </a:p>
          <a:p>
            <a:pPr algn="ctr">
              <a:defRPr/>
            </a:pPr>
            <a:r>
              <a:rPr lang="pl-PL" b="1" i="1" dirty="0">
                <a:solidFill>
                  <a:srgbClr val="00B050"/>
                </a:solidFill>
              </a:rPr>
              <a:t>Usług </a:t>
            </a:r>
          </a:p>
          <a:p>
            <a:pPr algn="ctr">
              <a:defRPr/>
            </a:pPr>
            <a:r>
              <a:rPr lang="pl-PL" b="1" i="1" dirty="0">
                <a:solidFill>
                  <a:srgbClr val="00B050"/>
                </a:solidFill>
              </a:rPr>
              <a:t>Edukacyjno-</a:t>
            </a:r>
          </a:p>
          <a:p>
            <a:pPr algn="ctr">
              <a:defRPr/>
            </a:pPr>
            <a:r>
              <a:rPr lang="pl-PL" b="1" i="1" dirty="0">
                <a:solidFill>
                  <a:srgbClr val="00B050"/>
                </a:solidFill>
              </a:rPr>
              <a:t>Szkoleniowyc</a:t>
            </a:r>
            <a:r>
              <a:rPr lang="pl-PL" b="1" dirty="0">
                <a:solidFill>
                  <a:srgbClr val="00B050"/>
                </a:solidFill>
              </a:rPr>
              <a:t>h</a:t>
            </a:r>
          </a:p>
        </p:txBody>
      </p:sp>
      <p:sp>
        <p:nvSpPr>
          <p:cNvPr id="9220" name="pole tekstowe 3"/>
          <p:cNvSpPr txBox="1">
            <a:spLocks noChangeArrowheads="1"/>
          </p:cNvSpPr>
          <p:nvPr/>
        </p:nvSpPr>
        <p:spPr bwMode="auto">
          <a:xfrm>
            <a:off x="2987675" y="2133600"/>
            <a:ext cx="3557588" cy="7381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6"/>
                </a:solidFill>
              </a:rPr>
              <a:t>SAMOOCENA</a:t>
            </a:r>
          </a:p>
          <a:p>
            <a:pPr algn="ctr">
              <a:defRPr/>
            </a:pPr>
            <a:r>
              <a:rPr lang="pl-PL" i="1" dirty="0"/>
              <a:t>Przeprowadza firma szkoleniowa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2484438" y="2492375"/>
            <a:ext cx="28733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pole tekstowe 6"/>
          <p:cNvSpPr txBox="1">
            <a:spLocks noChangeArrowheads="1"/>
          </p:cNvSpPr>
          <p:nvPr/>
        </p:nvSpPr>
        <p:spPr bwMode="auto">
          <a:xfrm>
            <a:off x="2987675" y="3213100"/>
            <a:ext cx="3633788" cy="7381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6"/>
                </a:solidFill>
              </a:rPr>
              <a:t>Konsultant</a:t>
            </a:r>
          </a:p>
          <a:p>
            <a:pPr algn="ctr">
              <a:defRPr/>
            </a:pPr>
            <a:r>
              <a:rPr lang="pl-PL" i="1" dirty="0"/>
              <a:t>/do dyspozycji firmy szkoleniowej/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5148263" y="2852738"/>
            <a:ext cx="0" cy="2889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4067175" y="2852738"/>
            <a:ext cx="0" cy="36036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6683375" y="2852738"/>
            <a:ext cx="504825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pole tekstowe 13"/>
          <p:cNvSpPr txBox="1">
            <a:spLocks noChangeArrowheads="1"/>
          </p:cNvSpPr>
          <p:nvPr/>
        </p:nvSpPr>
        <p:spPr bwMode="auto">
          <a:xfrm>
            <a:off x="7308850" y="2565400"/>
            <a:ext cx="1366838" cy="1016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i="1" dirty="0"/>
              <a:t>Ocena </a:t>
            </a:r>
          </a:p>
          <a:p>
            <a:pPr algn="ctr">
              <a:defRPr/>
            </a:pPr>
            <a:r>
              <a:rPr lang="pl-PL" i="1" dirty="0"/>
              <a:t>zewnętrzna</a:t>
            </a:r>
          </a:p>
          <a:p>
            <a:pPr algn="ctr">
              <a:defRPr/>
            </a:pPr>
            <a:r>
              <a:rPr lang="pl-PL" sz="2400" b="1" dirty="0">
                <a:solidFill>
                  <a:schemeClr val="accent6"/>
                </a:solidFill>
              </a:rPr>
              <a:t>AUDYT </a:t>
            </a:r>
          </a:p>
        </p:txBody>
      </p:sp>
      <p:sp>
        <p:nvSpPr>
          <p:cNvPr id="9227" name="pole tekstowe 14"/>
          <p:cNvSpPr txBox="1">
            <a:spLocks noChangeArrowheads="1"/>
          </p:cNvSpPr>
          <p:nvPr/>
        </p:nvSpPr>
        <p:spPr bwMode="auto">
          <a:xfrm>
            <a:off x="6988175" y="4437063"/>
            <a:ext cx="1916113" cy="7381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b="1" dirty="0">
                <a:solidFill>
                  <a:schemeClr val="accent6"/>
                </a:solidFill>
              </a:rPr>
              <a:t>DECYZJA</a:t>
            </a:r>
          </a:p>
          <a:p>
            <a:pPr algn="ctr">
              <a:defRPr/>
            </a:pPr>
            <a:r>
              <a:rPr lang="pl-PL" b="1" dirty="0">
                <a:solidFill>
                  <a:srgbClr val="FF0000"/>
                </a:solidFill>
              </a:rPr>
              <a:t>ZNAK JAKOŚCI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8027988" y="3644900"/>
            <a:ext cx="0" cy="6477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pole tekstowe 17"/>
          <p:cNvSpPr txBox="1">
            <a:spLocks noChangeArrowheads="1"/>
          </p:cNvSpPr>
          <p:nvPr/>
        </p:nvSpPr>
        <p:spPr bwMode="auto">
          <a:xfrm>
            <a:off x="2843213" y="5084763"/>
            <a:ext cx="3476625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accent6"/>
                </a:solidFill>
              </a:rPr>
              <a:t>LISTA</a:t>
            </a:r>
            <a:r>
              <a:rPr lang="pl-PL" b="1" dirty="0">
                <a:solidFill>
                  <a:srgbClr val="00B050"/>
                </a:solidFill>
              </a:rPr>
              <a:t> </a:t>
            </a:r>
            <a:endParaRPr lang="pl-PL" b="1" dirty="0">
              <a:solidFill>
                <a:schemeClr val="accent6"/>
              </a:solidFill>
            </a:endParaRPr>
          </a:p>
          <a:p>
            <a:pPr algn="ctr">
              <a:defRPr/>
            </a:pPr>
            <a:r>
              <a:rPr lang="pl-PL" b="1" dirty="0">
                <a:solidFill>
                  <a:schemeClr val="accent6"/>
                </a:solidFill>
              </a:rPr>
              <a:t>FIRM SZKOLENIOWYCH</a:t>
            </a:r>
          </a:p>
          <a:p>
            <a:pPr algn="ctr">
              <a:defRPr/>
            </a:pPr>
            <a:r>
              <a:rPr lang="pl-PL" b="1" dirty="0">
                <a:solidFill>
                  <a:schemeClr val="accent6"/>
                </a:solidFill>
              </a:rPr>
              <a:t>SPEŁNIAJĄCYCH STANDARD</a:t>
            </a:r>
          </a:p>
        </p:txBody>
      </p:sp>
      <p:cxnSp>
        <p:nvCxnSpPr>
          <p:cNvPr id="20" name="Łącznik prosty ze strzałką 19"/>
          <p:cNvCxnSpPr/>
          <p:nvPr/>
        </p:nvCxnSpPr>
        <p:spPr>
          <a:xfrm flipH="1">
            <a:off x="6588125" y="5300663"/>
            <a:ext cx="647700" cy="2159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2" name="pole tekstowe 23"/>
          <p:cNvSpPr txBox="1">
            <a:spLocks noChangeArrowheads="1"/>
          </p:cNvSpPr>
          <p:nvPr/>
        </p:nvSpPr>
        <p:spPr bwMode="auto">
          <a:xfrm>
            <a:off x="323850" y="4652963"/>
            <a:ext cx="22621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FF0000"/>
                </a:solidFill>
              </a:rPr>
              <a:t>ZMIANA  NORMY ?</a:t>
            </a:r>
          </a:p>
          <a:p>
            <a:r>
              <a:rPr lang="pl-PL" sz="1600" i="1">
                <a:solidFill>
                  <a:srgbClr val="FF0000"/>
                </a:solidFill>
              </a:rPr>
              <a:t>(przegląd raz w roku)</a:t>
            </a:r>
          </a:p>
        </p:txBody>
      </p:sp>
      <p:sp>
        <p:nvSpPr>
          <p:cNvPr id="37903" name="pole tekstowe 24"/>
          <p:cNvSpPr txBox="1">
            <a:spLocks noChangeArrowheads="1"/>
          </p:cNvSpPr>
          <p:nvPr/>
        </p:nvSpPr>
        <p:spPr bwMode="auto">
          <a:xfrm>
            <a:off x="5719763" y="1892300"/>
            <a:ext cx="912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i="1">
                <a:solidFill>
                  <a:srgbClr val="FF0000"/>
                </a:solidFill>
              </a:rPr>
              <a:t>ON LINE</a:t>
            </a:r>
          </a:p>
        </p:txBody>
      </p:sp>
      <p:sp>
        <p:nvSpPr>
          <p:cNvPr id="9233" name="pole tekstowe 25"/>
          <p:cNvSpPr txBox="1">
            <a:spLocks noChangeArrowheads="1"/>
          </p:cNvSpPr>
          <p:nvPr/>
        </p:nvSpPr>
        <p:spPr bwMode="auto">
          <a:xfrm>
            <a:off x="6886575" y="927100"/>
            <a:ext cx="2101850" cy="150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rgbClr val="FF0000"/>
                </a:solidFill>
              </a:rPr>
              <a:t>AUDYT ZEWNĘTRZNY</a:t>
            </a:r>
          </a:p>
          <a:p>
            <a:pPr>
              <a:defRPr/>
            </a:pPr>
            <a:endParaRPr lang="pl-PL" sz="1200" b="1" dirty="0">
              <a:solidFill>
                <a:srgbClr val="FF0000"/>
              </a:solidFill>
            </a:endParaRPr>
          </a:p>
          <a:p>
            <a:pPr marL="88900" indent="-88900">
              <a:defRPr/>
            </a:pPr>
            <a:r>
              <a:rPr lang="pl-PL" sz="1200" b="1" dirty="0">
                <a:solidFill>
                  <a:srgbClr val="FF0000"/>
                </a:solidFill>
              </a:rPr>
              <a:t>+ szkolenia dla audytorów dot. rynku szkoleń</a:t>
            </a:r>
          </a:p>
          <a:p>
            <a:pPr marL="88900" indent="-88900">
              <a:defRPr/>
            </a:pPr>
            <a:r>
              <a:rPr lang="pl-PL" sz="1200" b="1" dirty="0">
                <a:solidFill>
                  <a:srgbClr val="FF0000"/>
                </a:solidFill>
              </a:rPr>
              <a:t>+ gromadzenie doświadczeń</a:t>
            </a:r>
          </a:p>
        </p:txBody>
      </p:sp>
      <p:sp>
        <p:nvSpPr>
          <p:cNvPr id="37905" name="pole tekstowe 28"/>
          <p:cNvSpPr txBox="1">
            <a:spLocks noChangeArrowheads="1"/>
          </p:cNvSpPr>
          <p:nvPr/>
        </p:nvSpPr>
        <p:spPr bwMode="auto">
          <a:xfrm>
            <a:off x="7161213" y="5373688"/>
            <a:ext cx="1982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 i="1">
                <a:solidFill>
                  <a:srgbClr val="FF0000"/>
                </a:solidFill>
              </a:rPr>
              <a:t>Co 3 lata aktualizacja</a:t>
            </a:r>
            <a:endParaRPr lang="pl-PL" sz="1400" b="1" i="1"/>
          </a:p>
        </p:txBody>
      </p:sp>
      <p:sp>
        <p:nvSpPr>
          <p:cNvPr id="37906" name="Prostokąt 21"/>
          <p:cNvSpPr>
            <a:spLocks noChangeArrowheads="1"/>
          </p:cNvSpPr>
          <p:nvPr/>
        </p:nvSpPr>
        <p:spPr bwMode="auto">
          <a:xfrm>
            <a:off x="5527675" y="4789488"/>
            <a:ext cx="77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00B050"/>
                </a:solidFill>
              </a:rPr>
              <a:t>[CZJK]</a:t>
            </a:r>
            <a:endParaRPr lang="pl-PL" sz="1400"/>
          </a:p>
        </p:txBody>
      </p:sp>
      <p:sp>
        <p:nvSpPr>
          <p:cNvPr id="37907" name="Prostokąt 23"/>
          <p:cNvSpPr>
            <a:spLocks noChangeArrowheads="1"/>
          </p:cNvSpPr>
          <p:nvPr/>
        </p:nvSpPr>
        <p:spPr bwMode="auto">
          <a:xfrm>
            <a:off x="1692275" y="1844675"/>
            <a:ext cx="77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00B050"/>
                </a:solidFill>
              </a:rPr>
              <a:t>[CZJK]</a:t>
            </a:r>
            <a:endParaRPr lang="pl-PL" sz="1400"/>
          </a:p>
        </p:txBody>
      </p:sp>
      <p:sp>
        <p:nvSpPr>
          <p:cNvPr id="37908" name="Prostokąt 24"/>
          <p:cNvSpPr>
            <a:spLocks noChangeArrowheads="1"/>
          </p:cNvSpPr>
          <p:nvPr/>
        </p:nvSpPr>
        <p:spPr bwMode="auto">
          <a:xfrm>
            <a:off x="8223250" y="4140200"/>
            <a:ext cx="77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00B050"/>
                </a:solidFill>
              </a:rPr>
              <a:t>[CZJK]</a:t>
            </a:r>
            <a:endParaRPr lang="pl-PL" sz="1400"/>
          </a:p>
        </p:txBody>
      </p:sp>
      <p:sp>
        <p:nvSpPr>
          <p:cNvPr id="37909" name="Prostokąt 25"/>
          <p:cNvSpPr>
            <a:spLocks noChangeArrowheads="1"/>
          </p:cNvSpPr>
          <p:nvPr/>
        </p:nvSpPr>
        <p:spPr bwMode="auto">
          <a:xfrm>
            <a:off x="8220075" y="2133600"/>
            <a:ext cx="769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00B050"/>
                </a:solidFill>
              </a:rPr>
              <a:t>[CZJK]</a:t>
            </a:r>
            <a:endParaRPr lang="pl-PL" sz="1400"/>
          </a:p>
        </p:txBody>
      </p:sp>
      <p:sp>
        <p:nvSpPr>
          <p:cNvPr id="37910" name="Prostokąt 26"/>
          <p:cNvSpPr>
            <a:spLocks noChangeArrowheads="1"/>
          </p:cNvSpPr>
          <p:nvPr/>
        </p:nvSpPr>
        <p:spPr bwMode="auto">
          <a:xfrm>
            <a:off x="5843588" y="3209925"/>
            <a:ext cx="771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00B050"/>
                </a:solidFill>
              </a:rPr>
              <a:t>[CZJK]</a:t>
            </a:r>
            <a:endParaRPr lang="pl-PL" sz="1400"/>
          </a:p>
        </p:txBody>
      </p:sp>
      <p:sp>
        <p:nvSpPr>
          <p:cNvPr id="37911" name="pole tekstowe 27"/>
          <p:cNvSpPr txBox="1">
            <a:spLocks noChangeArrowheads="1"/>
          </p:cNvSpPr>
          <p:nvPr/>
        </p:nvSpPr>
        <p:spPr bwMode="auto">
          <a:xfrm>
            <a:off x="250825" y="4005263"/>
            <a:ext cx="2682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>
                <a:solidFill>
                  <a:srgbClr val="FF0000"/>
                </a:solidFill>
              </a:rPr>
              <a:t>Przyjecie standardu –</a:t>
            </a:r>
          </a:p>
          <a:p>
            <a:r>
              <a:rPr lang="pl-PL" sz="1400">
                <a:solidFill>
                  <a:srgbClr val="FF0000"/>
                </a:solidFill>
              </a:rPr>
              <a:t>Rada Programowa Partnerstwa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KU">
  <a:themeElements>
    <a:clrScheme name="MPK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PK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PK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K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K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K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K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K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K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K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K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K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K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K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niestandardowy">
  <a:themeElements>
    <a:clrScheme name="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PKU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PKU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PKU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PKU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PKU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PKU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PKU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PKU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1244</TotalTime>
  <Words>737</Words>
  <Application>Microsoft Office PowerPoint</Application>
  <PresentationFormat>On-screen Show (4:3)</PresentationFormat>
  <Paragraphs>188</Paragraphs>
  <Slides>22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Wingdings</vt:lpstr>
      <vt:lpstr>MPKU</vt:lpstr>
      <vt:lpstr>Projekt niestandardowy</vt:lpstr>
      <vt:lpstr>Centrum Zapewniania Jakości Kształcenia w Małopolsce</vt:lpstr>
      <vt:lpstr>Rynek firm szkoleniowych</vt:lpstr>
      <vt:lpstr>Czy środki publiczne kształtują rynek szkoleń?</vt:lpstr>
      <vt:lpstr>Firmy szkoleniowe a projekty</vt:lpstr>
      <vt:lpstr>Przedsiębiorcy o potrzebach szkoleniowych</vt:lpstr>
      <vt:lpstr>                 Zasady PODMIOTOWEGO FINANSOWANIA</vt:lpstr>
      <vt:lpstr>Centrum Zapewniania Jakości Kształcenia  w Małopolsce</vt:lpstr>
      <vt:lpstr>Pilotaż systemu podmiotowego finansowania kształcenia Projekt PFK</vt:lpstr>
      <vt:lpstr>Slajd 9</vt:lpstr>
      <vt:lpstr>WERYFIKACJA</vt:lpstr>
      <vt:lpstr>Znak jakości</vt:lpstr>
      <vt:lpstr>NORMA</vt:lpstr>
      <vt:lpstr>W Małopolsce….</vt:lpstr>
      <vt:lpstr>DLACZEGO POTRZEBUJEMY DOBRYCH FIRM SZKOLENIOWYCH?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bslowik</dc:creator>
  <cp:lastModifiedBy>Andrzej Martynuska</cp:lastModifiedBy>
  <cp:revision>107</cp:revision>
  <dcterms:created xsi:type="dcterms:W3CDTF">2012-07-05T10:55:28Z</dcterms:created>
  <dcterms:modified xsi:type="dcterms:W3CDTF">2013-05-28T09:24:34Z</dcterms:modified>
</cp:coreProperties>
</file>